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7FFFDAEF_25B3DBC8.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8" r:id="rId2"/>
    <p:sldMasterId id="2147483723" r:id="rId3"/>
  </p:sldMasterIdLst>
  <p:notesMasterIdLst>
    <p:notesMasterId r:id="rId25"/>
  </p:notesMasterIdLst>
  <p:sldIdLst>
    <p:sldId id="376" r:id="rId4"/>
    <p:sldId id="2147474235" r:id="rId5"/>
    <p:sldId id="2147474253" r:id="rId6"/>
    <p:sldId id="2147474230" r:id="rId7"/>
    <p:sldId id="2147474182" r:id="rId8"/>
    <p:sldId id="2147474257" r:id="rId9"/>
    <p:sldId id="2147474258" r:id="rId10"/>
    <p:sldId id="419" r:id="rId11"/>
    <p:sldId id="2147474241" r:id="rId12"/>
    <p:sldId id="2147474255" r:id="rId13"/>
    <p:sldId id="2147474254" r:id="rId14"/>
    <p:sldId id="356" r:id="rId15"/>
    <p:sldId id="453" r:id="rId16"/>
    <p:sldId id="2147474180" r:id="rId17"/>
    <p:sldId id="2147474190" r:id="rId18"/>
    <p:sldId id="2147474159" r:id="rId19"/>
    <p:sldId id="277" r:id="rId20"/>
    <p:sldId id="2147474161" r:id="rId21"/>
    <p:sldId id="2147474164" r:id="rId22"/>
    <p:sldId id="2147474249" r:id="rId23"/>
    <p:sldId id="443" r:id="rId24"/>
  </p:sldIdLst>
  <p:sldSz cx="18288000" cy="10287000"/>
  <p:notesSz cx="6797675" cy="9928225"/>
  <p:embeddedFontLst>
    <p:embeddedFont>
      <p:font typeface="Figtree" panose="020B0604020202020204" charset="0"/>
      <p:regular r:id="rId26"/>
      <p:bold r:id="rId27"/>
      <p:italic r:id="rId28"/>
      <p:boldItalic r:id="rId29"/>
    </p:embeddedFont>
    <p:embeddedFont>
      <p:font typeface="Figtree Light" panose="020B0604020202020204" charset="0"/>
      <p:regular r:id="rId30"/>
      <p:bold r:id="rId31"/>
      <p:italic r:id="rId32"/>
      <p:boldItalic r:id="rId33"/>
    </p:embeddedFont>
    <p:embeddedFont>
      <p:font typeface="Figtree SemiBold" panose="020B0604020202020204" charset="0"/>
      <p:regular r:id="rId34"/>
      <p:bold r:id="rId35"/>
      <p:italic r:id="rId36"/>
      <p:boldItalic r:id="rId37"/>
    </p:embeddedFont>
    <p:embeddedFont>
      <p:font typeface="MuktaMahee Light" panose="020B0604020202020204" charset="0"/>
      <p:regular r:id="rId38"/>
    </p:embeddedFont>
    <p:embeddedFont>
      <p:font typeface="Open Sans" panose="020B0606030504020204" pitchFamily="34" charset="0"/>
      <p:regular r:id="rId39"/>
      <p:bold r:id="rId40"/>
      <p:italic r:id="rId41"/>
      <p:boldItalic r:id="rId42"/>
    </p:embeddedFont>
    <p:embeddedFont>
      <p:font typeface="Open Sans SemiBold" panose="020B070603080402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4" userDrawn="1">
          <p15:clr>
            <a:srgbClr val="A4A3A4"/>
          </p15:clr>
        </p15:guide>
        <p15:guide id="2" pos="47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CB5925-0A2B-12F5-B98C-225B66D50658}" name="Benny Hagay" initials="BH" userId="S::bennyh@elron.com::c60e8278-1725-4e20-b199-8468f28a2061" providerId="AD"/>
  <p188:author id="{472A66A4-AAA6-118D-1BF4-8EED218DF4C9}" name="Rony Sharon" initials="RS" userId="S::rony.sharon@elron.com::6d2d7687-d775-47e6-8695-82a637fa52d3" providerId="AD"/>
  <p188:author id="{E82676AF-29D0-1448-B3E1-9892CC87E7AD}" name="Nir Kahlon" initials="NK" userId="S::nirk@elron.com::4df2dfbb-60e5-4776-bdd8-536f7af65057" providerId="AD"/>
  <p188:author id="{16D3C6D4-CEC2-EB5B-F3A3-E22A25E183BF}" name="Lisya Bahar Manoah" initials="LB" userId="S::lisya@arieli-group.com::55e12c0c-d484-46e6-9f64-4fa33134408b" providerId="AD"/>
  <p188:author id="{0A6D33EE-2081-287A-06DB-64FE20CF87F7}" name="Sapir Lifshitz" initials="SL" userId="S::sapir@arieli-group.com::089c4165-e00b-4d78-bebb-43b9c0452da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2A5A"/>
    <a:srgbClr val="FC6620"/>
    <a:srgbClr val="518DCA"/>
    <a:srgbClr val="1E5CA7"/>
    <a:srgbClr val="898989"/>
    <a:srgbClr val="000000"/>
    <a:srgbClr val="EFEFEF"/>
    <a:srgbClr val="595959"/>
    <a:srgbClr val="242625"/>
    <a:srgbClr val="3C4D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02" autoAdjust="0"/>
    <p:restoredTop sz="93804" autoAdjust="0"/>
  </p:normalViewPr>
  <p:slideViewPr>
    <p:cSldViewPr snapToGrid="0">
      <p:cViewPr varScale="1">
        <p:scale>
          <a:sx n="70" d="100"/>
          <a:sy n="70" d="100"/>
        </p:scale>
        <p:origin x="336" y="66"/>
      </p:cViewPr>
      <p:guideLst>
        <p:guide orient="horz" pos="2174"/>
        <p:guide pos="476"/>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91" d="100"/>
          <a:sy n="91" d="100"/>
        </p:scale>
        <p:origin x="3952"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8.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4.fntdata"/><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viewProps" Target="viewProps.xml"/><Relationship Id="rId8" Type="http://schemas.openxmlformats.org/officeDocument/2006/relationships/slide" Target="slides/slide5.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7.xml"/><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28354433848391641"/>
          <c:y val="1.3635956909598086E-4"/>
          <c:w val="0.54382716049382718"/>
          <c:h val="0.94123931623931623"/>
        </c:manualLayout>
      </c:layout>
      <c:doughnutChart>
        <c:varyColors val="1"/>
        <c:ser>
          <c:idx val="0"/>
          <c:order val="0"/>
          <c:tx>
            <c:strRef>
              <c:f>Sheet1!$B$1</c:f>
              <c:strCache>
                <c:ptCount val="1"/>
                <c:pt idx="0">
                  <c:v>NAV Components</c:v>
                </c:pt>
              </c:strCache>
            </c:strRef>
          </c:tx>
          <c:spPr>
            <a:solidFill>
              <a:schemeClr val="accent1"/>
            </a:solidFill>
            <a:ln w="9525" cap="flat">
              <a:solidFill>
                <a:srgbClr val="F9F9F9"/>
              </a:solidFill>
              <a:prstDash val="solid"/>
              <a:round/>
            </a:ln>
            <a:effectLst>
              <a:outerShdw blurRad="127000" dist="38100" dir="8100000" algn="bl">
                <a:srgbClr val="000000">
                  <a:alpha val="25000"/>
                </a:srgbClr>
              </a:outerShdw>
            </a:effectLst>
          </c:spPr>
          <c:dPt>
            <c:idx val="0"/>
            <c:bubble3D val="0"/>
            <c:spPr>
              <a:solidFill>
                <a:srgbClr val="20476C"/>
              </a:solidFill>
              <a:effectLst>
                <a:outerShdw blurRad="127000" dist="38100" dir="8100000" algn="bl">
                  <a:srgbClr val="000000">
                    <a:alpha val="25000"/>
                  </a:srgbClr>
                </a:outerShdw>
              </a:effectLst>
            </c:spPr>
            <c:extLst>
              <c:ext xmlns:c16="http://schemas.microsoft.com/office/drawing/2014/chart" uri="{C3380CC4-5D6E-409C-BE32-E72D297353CC}">
                <c16:uniqueId val="{00000001-35B2-9A43-A12E-3AC7E5E6811B}"/>
              </c:ext>
            </c:extLst>
          </c:dPt>
          <c:dPt>
            <c:idx val="1"/>
            <c:bubble3D val="0"/>
            <c:spPr>
              <a:solidFill>
                <a:srgbClr val="508ECA"/>
              </a:solidFill>
              <a:effectLst>
                <a:outerShdw blurRad="127000" dist="38100" dir="8100000" algn="bl">
                  <a:srgbClr val="000000">
                    <a:alpha val="25000"/>
                  </a:srgbClr>
                </a:outerShdw>
              </a:effectLst>
            </c:spPr>
            <c:extLst>
              <c:ext xmlns:c16="http://schemas.microsoft.com/office/drawing/2014/chart" uri="{C3380CC4-5D6E-409C-BE32-E72D297353CC}">
                <c16:uniqueId val="{00000003-35B2-9A43-A12E-3AC7E5E6811B}"/>
              </c:ext>
            </c:extLst>
          </c:dPt>
          <c:dPt>
            <c:idx val="2"/>
            <c:bubble3D val="0"/>
            <c:spPr>
              <a:solidFill>
                <a:srgbClr val="9DC3E6"/>
              </a:solidFill>
              <a:effectLst>
                <a:outerShdw blurRad="127000" dist="38100" dir="8100000" algn="bl">
                  <a:srgbClr val="000000">
                    <a:alpha val="25000"/>
                  </a:srgbClr>
                </a:outerShdw>
              </a:effectLst>
            </c:spPr>
            <c:extLst>
              <c:ext xmlns:c16="http://schemas.microsoft.com/office/drawing/2014/chart" uri="{C3380CC4-5D6E-409C-BE32-E72D297353CC}">
                <c16:uniqueId val="{00000005-35B2-9A43-A12E-3AC7E5E6811B}"/>
              </c:ext>
            </c:extLst>
          </c:dPt>
          <c:dPt>
            <c:idx val="3"/>
            <c:bubble3D val="0"/>
            <c:spPr>
              <a:solidFill>
                <a:srgbClr val="FC6620"/>
              </a:solidFill>
              <a:effectLst>
                <a:outerShdw blurRad="127000" dist="38100" dir="8100000" algn="bl">
                  <a:srgbClr val="000000">
                    <a:alpha val="25000"/>
                  </a:srgbClr>
                </a:outerShdw>
              </a:effectLst>
            </c:spPr>
            <c:extLst>
              <c:ext xmlns:c16="http://schemas.microsoft.com/office/drawing/2014/chart" uri="{C3380CC4-5D6E-409C-BE32-E72D297353CC}">
                <c16:uniqueId val="{00000007-35B2-9A43-A12E-3AC7E5E6811B}"/>
              </c:ext>
            </c:extLst>
          </c:dPt>
          <c:dPt>
            <c:idx val="4"/>
            <c:bubble3D val="0"/>
            <c:spPr>
              <a:solidFill>
                <a:srgbClr val="FDB25E"/>
              </a:solidFill>
              <a:effectLst>
                <a:outerShdw blurRad="127000" dist="38100" dir="8100000" algn="bl">
                  <a:srgbClr val="000000">
                    <a:alpha val="25000"/>
                  </a:srgbClr>
                </a:outerShdw>
              </a:effectLst>
            </c:spPr>
            <c:extLst>
              <c:ext xmlns:c16="http://schemas.microsoft.com/office/drawing/2014/chart" uri="{C3380CC4-5D6E-409C-BE32-E72D297353CC}">
                <c16:uniqueId val="{00000009-35B2-9A43-A12E-3AC7E5E6811B}"/>
              </c:ext>
            </c:extLst>
          </c:dPt>
          <c:dPt>
            <c:idx val="5"/>
            <c:bubble3D val="0"/>
            <c:spPr>
              <a:solidFill>
                <a:srgbClr val="FDD9B5"/>
              </a:solidFill>
              <a:effectLst>
                <a:outerShdw blurRad="127000" dist="38100" dir="8100000" algn="bl">
                  <a:srgbClr val="000000">
                    <a:alpha val="25000"/>
                  </a:srgbClr>
                </a:outerShdw>
              </a:effectLst>
            </c:spPr>
            <c:extLst>
              <c:ext xmlns:c16="http://schemas.microsoft.com/office/drawing/2014/chart" uri="{C3380CC4-5D6E-409C-BE32-E72D297353CC}">
                <c16:uniqueId val="{0000000B-35B2-9A43-A12E-3AC7E5E6811B}"/>
              </c:ext>
            </c:extLst>
          </c:dPt>
          <c:cat>
            <c:strRef>
              <c:f>Sheet1!$A$2:$A$7</c:f>
              <c:strCache>
                <c:ptCount val="6"/>
                <c:pt idx="0">
                  <c:v>Cyber / Software</c:v>
                </c:pt>
                <c:pt idx="1">
                  <c:v>Medical Devices</c:v>
                </c:pt>
                <c:pt idx="2">
                  <c:v>Deep Tech / Defense</c:v>
                </c:pt>
                <c:pt idx="3">
                  <c:v>Cash &amp; Deposits</c:v>
                </c:pt>
                <c:pt idx="4">
                  <c:v>CartiHeal Contingent</c:v>
                </c:pt>
                <c:pt idx="5">
                  <c:v>Other Financial</c:v>
                </c:pt>
              </c:strCache>
            </c:strRef>
          </c:cat>
          <c:val>
            <c:numRef>
              <c:f>Sheet1!$B$2:$B$7</c:f>
              <c:numCache>
                <c:formatCode>General</c:formatCode>
                <c:ptCount val="6"/>
                <c:pt idx="0">
                  <c:v>67.7</c:v>
                </c:pt>
                <c:pt idx="1">
                  <c:v>20.2</c:v>
                </c:pt>
                <c:pt idx="2">
                  <c:v>11.3</c:v>
                </c:pt>
                <c:pt idx="3">
                  <c:v>52.4</c:v>
                </c:pt>
                <c:pt idx="4">
                  <c:v>22.6</c:v>
                </c:pt>
                <c:pt idx="5">
                  <c:v>2.2000000000000002</c:v>
                </c:pt>
              </c:numCache>
            </c:numRef>
          </c:val>
          <c:extLst>
            <c:ext xmlns:c16="http://schemas.microsoft.com/office/drawing/2014/chart" uri="{C3380CC4-5D6E-409C-BE32-E72D297353CC}">
              <c16:uniqueId val="{0000000C-35B2-9A43-A12E-3AC7E5E6811B}"/>
            </c:ext>
          </c:extLst>
        </c:ser>
        <c:dLbls>
          <c:showLegendKey val="0"/>
          <c:showVal val="0"/>
          <c:showCatName val="0"/>
          <c:showSerName val="0"/>
          <c:showPercent val="0"/>
          <c:showBubbleSize val="0"/>
          <c:showLeaderLines val="0"/>
        </c:dLbls>
        <c:firstSliceAng val="0"/>
        <c:holeSize val="60"/>
      </c:doughnutChart>
      <c:spPr>
        <a:noFill/>
        <a:ln>
          <a:noFill/>
        </a:ln>
        <a:effectLst/>
      </c:spPr>
    </c:plotArea>
    <c:plotVisOnly val="1"/>
    <c:dispBlanksAs val="span"/>
    <c:showDLblsOverMax val="1"/>
  </c:chart>
  <c:spPr>
    <a:solidFill>
      <a:schemeClr val="bg1"/>
    </a:solidFill>
    <a:ln>
      <a:noFill/>
    </a:ln>
    <a:effectLst/>
  </c:spPr>
  <c:externalData r:id="rId1">
    <c:autoUpdate val="0"/>
  </c:externalData>
</c:chartSpace>
</file>

<file path=ppt/comments/modernComment_7FFFDAEF_25B3DBC8.xml><?xml version="1.0" encoding="utf-8"?>
<p188:cmLst xmlns:a="http://schemas.openxmlformats.org/drawingml/2006/main" xmlns:r="http://schemas.openxmlformats.org/officeDocument/2006/relationships" xmlns:p188="http://schemas.microsoft.com/office/powerpoint/2018/8/main">
  <p188:cm id="{3A5DFB11-3178-43CA-924F-2CCFE615CB6A}" authorId="{5DCB5925-0A2B-12F5-B98C-225B66D50658}" created="2026-09-07T09:42:39.523">
    <ac:deMkLst xmlns:ac="http://schemas.microsoft.com/office/drawing/2013/main/command">
      <pc:docMk xmlns:pc="http://schemas.microsoft.com/office/powerpoint/2013/main/command"/>
      <pc:sldMk xmlns:pc="http://schemas.microsoft.com/office/powerpoint/2013/main/command" cId="632544200" sldId="2147474159"/>
      <ac:picMk id="1349" creationId="{4581D68C-CF84-6A4A-B1B6-12A252B36A2E}"/>
    </ac:deMkLst>
    <p188:txBody>
      <a:bodyPr/>
      <a:lstStyle/>
      <a:p>
        <a:r>
          <a:rPr lang="he-IL"/>
          <a:t>בעברית הורידו את החד קרן - להוריד גם כאן?</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308"/>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34448" y="0"/>
            <a:ext cx="3927546" cy="372308"/>
          </a:xfrm>
          <a:prstGeom prst="rect">
            <a:avLst/>
          </a:prstGeom>
        </p:spPr>
        <p:txBody>
          <a:bodyPr vert="horz" lIns="91440" tIns="45720" rIns="91440" bIns="45720" rtlCol="0"/>
          <a:lstStyle>
            <a:lvl1pPr algn="r">
              <a:defRPr sz="1200"/>
            </a:lvl1pPr>
          </a:lstStyle>
          <a:p>
            <a:fld id="{B7268E1E-0E44-426D-905E-8AD9B19D2182}" type="datetimeFigureOut">
              <a:rPr lang="cs-CZ" smtClean="0"/>
              <a:t>07.09.2026</a:t>
            </a:fld>
            <a:endParaRPr lang="cs-CZ"/>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06357" y="3530035"/>
            <a:ext cx="7250853" cy="334560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7060072"/>
            <a:ext cx="3927546" cy="3705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34448" y="7060072"/>
            <a:ext cx="3927546" cy="370585"/>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B4565-50AA-746D-EBD5-742BFDA3F7E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216930-8F84-C38D-0334-3FF2347E38CE}"/>
              </a:ext>
            </a:extLst>
          </p:cNvPr>
          <p:cNvSpPr>
            <a:spLocks noGrp="1"/>
          </p:cNvSpPr>
          <p:nvPr>
            <p:ph type="hdr" sz="quarter"/>
          </p:nvPr>
        </p:nvSpPr>
        <p:spPr>
          <a:xfrm>
            <a:off x="0" y="0"/>
            <a:ext cx="3927546" cy="372308"/>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a:extLst>
              <a:ext uri="{FF2B5EF4-FFF2-40B4-BE49-F238E27FC236}">
                <a16:creationId xmlns:a16="http://schemas.microsoft.com/office/drawing/2014/main" id="{AA36EE24-41FE-3EF5-FC2A-F0B34619CDB8}"/>
              </a:ext>
            </a:extLst>
          </p:cNvPr>
          <p:cNvSpPr>
            <a:spLocks noGrp="1"/>
          </p:cNvSpPr>
          <p:nvPr>
            <p:ph type="dt" idx="1"/>
          </p:nvPr>
        </p:nvSpPr>
        <p:spPr>
          <a:xfrm>
            <a:off x="5134448" y="0"/>
            <a:ext cx="3927546" cy="372308"/>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a:extLst>
              <a:ext uri="{FF2B5EF4-FFF2-40B4-BE49-F238E27FC236}">
                <a16:creationId xmlns:a16="http://schemas.microsoft.com/office/drawing/2014/main" id="{B158C7BD-42A8-64AB-5E35-FD6BE7924B86}"/>
              </a:ext>
            </a:extLst>
          </p:cNvPr>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288BAF6-ECC8-8DBE-FE11-83659964D9B5}"/>
              </a:ext>
            </a:extLst>
          </p:cNvPr>
          <p:cNvSpPr>
            <a:spLocks noGrp="1"/>
          </p:cNvSpPr>
          <p:nvPr>
            <p:ph type="body" sz="quarter" idx="3"/>
          </p:nvPr>
        </p:nvSpPr>
        <p:spPr>
          <a:xfrm>
            <a:off x="906357" y="3530035"/>
            <a:ext cx="7250853" cy="3345606"/>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A3C592E2-EF8A-2FD9-EAF9-B2B9BEDA22A7}"/>
              </a:ext>
            </a:extLst>
          </p:cNvPr>
          <p:cNvSpPr>
            <a:spLocks noGrp="1"/>
          </p:cNvSpPr>
          <p:nvPr>
            <p:ph type="ftr" sz="quarter" idx="4"/>
          </p:nvPr>
        </p:nvSpPr>
        <p:spPr>
          <a:xfrm>
            <a:off x="0" y="7060072"/>
            <a:ext cx="3927546" cy="370585"/>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a:extLst>
              <a:ext uri="{FF2B5EF4-FFF2-40B4-BE49-F238E27FC236}">
                <a16:creationId xmlns:a16="http://schemas.microsoft.com/office/drawing/2014/main" id="{D704A5E6-69CD-D4E9-FEFF-DF41E394EABE}"/>
              </a:ext>
            </a:extLst>
          </p:cNvPr>
          <p:cNvSpPr>
            <a:spLocks noGrp="1"/>
          </p:cNvSpPr>
          <p:nvPr>
            <p:ph type="sldNum" sz="quarter" idx="5"/>
          </p:nvPr>
        </p:nvSpPr>
        <p:spPr>
          <a:xfrm>
            <a:off x="5134448" y="7060072"/>
            <a:ext cx="3927546" cy="370585"/>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2991979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a:extLst>
            <a:ext uri="{FF2B5EF4-FFF2-40B4-BE49-F238E27FC236}">
              <a16:creationId xmlns:a16="http://schemas.microsoft.com/office/drawing/2014/main" id="{746CAE81-9903-896F-91A5-80A4ADC8095D}"/>
            </a:ext>
          </a:extLst>
        </p:cNvPr>
        <p:cNvGrpSpPr/>
        <p:nvPr/>
      </p:nvGrpSpPr>
      <p:grpSpPr>
        <a:xfrm>
          <a:off x="0" y="0"/>
          <a:ext cx="0" cy="0"/>
          <a:chOff x="0" y="0"/>
          <a:chExt cx="0" cy="0"/>
        </a:xfrm>
      </p:grpSpPr>
      <p:sp>
        <p:nvSpPr>
          <p:cNvPr id="211" name="Google Shape;211;p2:notes">
            <a:extLst>
              <a:ext uri="{FF2B5EF4-FFF2-40B4-BE49-F238E27FC236}">
                <a16:creationId xmlns:a16="http://schemas.microsoft.com/office/drawing/2014/main" id="{D5AF8FC0-7266-84BF-3FBF-3277AAC08418}"/>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2:notes">
            <a:extLst>
              <a:ext uri="{FF2B5EF4-FFF2-40B4-BE49-F238E27FC236}">
                <a16:creationId xmlns:a16="http://schemas.microsoft.com/office/drawing/2014/main" id="{521A766B-EBEA-5671-F6D5-51448B2E194B}"/>
              </a:ext>
            </a:extLst>
          </p:cNvPr>
          <p:cNvSpPr txBox="1">
            <a:spLocks noGrp="1"/>
          </p:cNvSpPr>
          <p:nvPr>
            <p:ph type="body" idx="1"/>
          </p:nvPr>
        </p:nvSpPr>
        <p:spPr>
          <a:xfrm>
            <a:off x="679768" y="4715912"/>
            <a:ext cx="5438140" cy="4467701"/>
          </a:xfrm>
          <a:prstGeom prst="rect">
            <a:avLst/>
          </a:prstGeom>
          <a:noFill/>
          <a:ln>
            <a:noFill/>
          </a:ln>
        </p:spPr>
        <p:txBody>
          <a:bodyPr spcFirstLastPara="1" wrap="square" lIns="90850" tIns="45400" rIns="90850" bIns="45400" anchor="t" anchorCtr="0">
            <a:noAutofit/>
          </a:bodyPr>
          <a:lstStyle/>
          <a:p>
            <a:pPr marL="0" lvl="0" indent="0" algn="r" rtl="1">
              <a:spcBef>
                <a:spcPts val="0"/>
              </a:spcBef>
              <a:spcAft>
                <a:spcPts val="0"/>
              </a:spcAft>
              <a:buNone/>
            </a:pPr>
            <a:endParaRPr dirty="0">
              <a:latin typeface="Figtree" pitchFamily="2" charset="0"/>
              <a:cs typeface="Arial" panose="020B0604020202020204" pitchFamily="34" charset="0"/>
            </a:endParaRPr>
          </a:p>
        </p:txBody>
      </p:sp>
      <p:sp>
        <p:nvSpPr>
          <p:cNvPr id="213" name="Google Shape;213;p2:notes">
            <a:extLst>
              <a:ext uri="{FF2B5EF4-FFF2-40B4-BE49-F238E27FC236}">
                <a16:creationId xmlns:a16="http://schemas.microsoft.com/office/drawing/2014/main" id="{F4276632-20E2-BB80-436A-892552F8FDDC}"/>
              </a:ext>
            </a:extLst>
          </p:cNvPr>
          <p:cNvSpPr txBox="1">
            <a:spLocks noGrp="1"/>
          </p:cNvSpPr>
          <p:nvPr>
            <p:ph type="sldNum" idx="12"/>
          </p:nvPr>
        </p:nvSpPr>
        <p:spPr>
          <a:xfrm>
            <a:off x="1587" y="9430096"/>
            <a:ext cx="2945659" cy="496409"/>
          </a:xfrm>
          <a:prstGeom prst="rect">
            <a:avLst/>
          </a:prstGeom>
          <a:noFill/>
          <a:ln>
            <a:noFill/>
          </a:ln>
        </p:spPr>
        <p:txBody>
          <a:bodyPr spcFirstLastPara="1" wrap="square" lIns="90850" tIns="45400" rIns="90850" bIns="45400" anchor="b" anchorCtr="0">
            <a:noAutofit/>
          </a:bodyPr>
          <a:lstStyle/>
          <a:p>
            <a:pPr marL="0" lvl="0" indent="0" algn="l" rtl="1">
              <a:spcBef>
                <a:spcPts val="0"/>
              </a:spcBef>
              <a:spcAft>
                <a:spcPts val="0"/>
              </a:spcAft>
              <a:buNone/>
            </a:pPr>
            <a:fld id="{00000000-1234-1234-1234-123412341234}" type="slidenum">
              <a:rPr lang="en-US">
                <a:solidFill>
                  <a:srgbClr val="000000"/>
                </a:solidFill>
              </a:rPr>
              <a:t>2</a:t>
            </a:fld>
            <a:endParaRPr>
              <a:solidFill>
                <a:srgbClr val="000000"/>
              </a:solidFill>
            </a:endParaRPr>
          </a:p>
        </p:txBody>
      </p:sp>
    </p:spTree>
    <p:extLst>
      <p:ext uri="{BB962C8B-B14F-4D97-AF65-F5344CB8AC3E}">
        <p14:creationId xmlns:p14="http://schemas.microsoft.com/office/powerpoint/2010/main" val="2944848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3:notes"/>
          <p:cNvSpPr txBox="1">
            <a:spLocks noGrp="1"/>
          </p:cNvSpPr>
          <p:nvPr>
            <p:ph type="body" idx="1"/>
          </p:nvPr>
        </p:nvSpPr>
        <p:spPr>
          <a:xfrm>
            <a:off x="679768" y="4715912"/>
            <a:ext cx="5438100" cy="4467600"/>
          </a:xfrm>
          <a:prstGeom prst="rect">
            <a:avLst/>
          </a:prstGeom>
          <a:noFill/>
          <a:ln>
            <a:noFill/>
          </a:ln>
        </p:spPr>
        <p:txBody>
          <a:bodyPr spcFirstLastPara="1" wrap="square" lIns="90850" tIns="45400" rIns="90850" bIns="454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12" name="Google Shape;312;p3:notes"/>
          <p:cNvSpPr txBox="1">
            <a:spLocks noGrp="1"/>
          </p:cNvSpPr>
          <p:nvPr>
            <p:ph type="sldNum" idx="12"/>
          </p:nvPr>
        </p:nvSpPr>
        <p:spPr>
          <a:xfrm>
            <a:off x="1587" y="9430096"/>
            <a:ext cx="2945700" cy="496500"/>
          </a:xfrm>
          <a:prstGeom prst="rect">
            <a:avLst/>
          </a:prstGeom>
          <a:noFill/>
          <a:ln>
            <a:noFill/>
          </a:ln>
        </p:spPr>
        <p:txBody>
          <a:bodyPr spcFirstLastPara="1" wrap="square" lIns="90850" tIns="45400" rIns="90850" bIns="45400" anchor="b" anchorCtr="0">
            <a:noAutofit/>
          </a:bodyPr>
          <a:lstStyle/>
          <a:p>
            <a:pPr marL="0" marR="0" lvl="0" indent="0" algn="l" defTabSz="914400" rtl="1"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l" defTabSz="914400" rtl="1" eaLnBrk="1" fontAlgn="auto" latinLnBrk="0" hangingPunct="1">
                <a:lnSpc>
                  <a:spcPct val="100000"/>
                </a:lnSpc>
                <a:spcBef>
                  <a:spcPts val="0"/>
                </a:spcBef>
                <a:spcAft>
                  <a:spcPts val="0"/>
                </a:spcAft>
                <a:buClr>
                  <a:srgbClr val="000000"/>
                </a:buClr>
                <a:buSzPts val="1400"/>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B036E-51EC-A521-B708-1DADC832B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CFDC2-68C9-F521-70E1-52A349502E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DAF32F-7F3A-A374-E10A-588DB11CC0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3BED80-5961-9C92-C884-3EBF368FB8F4}"/>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957449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DA162-14D3-A59F-5504-4BAFBC7A1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C69319-0814-8831-D989-6B8C50D5C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E756C8-1FE6-3450-BEDD-3F51B33A23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L" sz="1200" b="1" dirty="0">
              <a:solidFill>
                <a:schemeClr val="tx1">
                  <a:lumMod val="95000"/>
                  <a:lumOff val="5000"/>
                </a:schemeClr>
              </a:solidFill>
            </a:endParaRPr>
          </a:p>
          <a:p>
            <a:endParaRPr lang="en-IL" dirty="0"/>
          </a:p>
        </p:txBody>
      </p:sp>
      <p:sp>
        <p:nvSpPr>
          <p:cNvPr id="4" name="Slide Number Placeholder 3">
            <a:extLst>
              <a:ext uri="{FF2B5EF4-FFF2-40B4-BE49-F238E27FC236}">
                <a16:creationId xmlns:a16="http://schemas.microsoft.com/office/drawing/2014/main" id="{C04CC9A8-4865-8E37-CC82-3534A8A84A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5336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BF72D-C636-0BB0-00DF-13664A35445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F3EE6-B79F-5662-0AD7-E8A6686D1E24}"/>
              </a:ext>
            </a:extLst>
          </p:cNvPr>
          <p:cNvSpPr>
            <a:spLocks noGrp="1"/>
          </p:cNvSpPr>
          <p:nvPr>
            <p:ph type="hdr" sz="quarter"/>
          </p:nvPr>
        </p:nvSpPr>
        <p:spPr>
          <a:xfrm>
            <a:off x="0" y="0"/>
            <a:ext cx="3927546" cy="37230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7457D8FE-2018-54E2-9588-99D052426AE4}"/>
              </a:ext>
            </a:extLst>
          </p:cNvPr>
          <p:cNvSpPr>
            <a:spLocks noGrp="1"/>
          </p:cNvSpPr>
          <p:nvPr>
            <p:ph type="dt" idx="1"/>
          </p:nvPr>
        </p:nvSpPr>
        <p:spPr>
          <a:xfrm>
            <a:off x="5134448" y="0"/>
            <a:ext cx="3927546" cy="37230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A179C851-2941-A5AC-7C6E-C7BF77CD11D5}"/>
              </a:ext>
            </a:extLst>
          </p:cNvPr>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361B656-DDB7-433E-A267-5B9531D27A9B}"/>
              </a:ext>
            </a:extLst>
          </p:cNvPr>
          <p:cNvSpPr>
            <a:spLocks noGrp="1"/>
          </p:cNvSpPr>
          <p:nvPr>
            <p:ph type="body" sz="quarter" idx="3"/>
          </p:nvPr>
        </p:nvSpPr>
        <p:spPr>
          <a:xfrm>
            <a:off x="906357" y="3530035"/>
            <a:ext cx="7250853" cy="3345606"/>
          </a:xfrm>
          <a:prstGeom prst="rect">
            <a:avLst/>
          </a:prstGeom>
        </p:spPr>
        <p:txBody>
          <a:bodyPr vert="horz" lIns="91440" tIns="45720" rIns="91440" bIns="45720" rtlCol="0"/>
          <a:lstStyle/>
          <a:p>
            <a:r>
              <a:rPr lang="en-US" dirty="0"/>
              <a:t>‹#›</a:t>
            </a:r>
          </a:p>
        </p:txBody>
      </p:sp>
      <p:sp>
        <p:nvSpPr>
          <p:cNvPr id="6" name="Footer Placeholder 5">
            <a:extLst>
              <a:ext uri="{FF2B5EF4-FFF2-40B4-BE49-F238E27FC236}">
                <a16:creationId xmlns:a16="http://schemas.microsoft.com/office/drawing/2014/main" id="{3C6F0C9B-45F9-B4E0-D8E2-E62D2385EACD}"/>
              </a:ext>
            </a:extLst>
          </p:cNvPr>
          <p:cNvSpPr>
            <a:spLocks noGrp="1"/>
          </p:cNvSpPr>
          <p:nvPr>
            <p:ph type="ftr" sz="quarter" idx="4"/>
          </p:nvPr>
        </p:nvSpPr>
        <p:spPr>
          <a:xfrm>
            <a:off x="0" y="7060072"/>
            <a:ext cx="3927546" cy="370585"/>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6E4AC109-676C-4B27-BCAC-F050E4147224}"/>
              </a:ext>
            </a:extLst>
          </p:cNvPr>
          <p:cNvSpPr>
            <a:spLocks noGrp="1"/>
          </p:cNvSpPr>
          <p:nvPr>
            <p:ph type="sldNum" sz="quarter" idx="5"/>
          </p:nvPr>
        </p:nvSpPr>
        <p:spPr>
          <a:xfrm>
            <a:off x="5134448" y="7060072"/>
            <a:ext cx="3927546" cy="370585"/>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192346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a:extLst>
            <a:ext uri="{FF2B5EF4-FFF2-40B4-BE49-F238E27FC236}">
              <a16:creationId xmlns:a16="http://schemas.microsoft.com/office/drawing/2014/main" id="{BD018CC1-AA2B-8708-F3E6-2CA479BA7463}"/>
            </a:ext>
          </a:extLst>
        </p:cNvPr>
        <p:cNvGrpSpPr/>
        <p:nvPr/>
      </p:nvGrpSpPr>
      <p:grpSpPr>
        <a:xfrm>
          <a:off x="0" y="0"/>
          <a:ext cx="0" cy="0"/>
          <a:chOff x="0" y="0"/>
          <a:chExt cx="0" cy="0"/>
        </a:xfrm>
      </p:grpSpPr>
      <p:sp>
        <p:nvSpPr>
          <p:cNvPr id="310" name="Google Shape;310;p3:notes">
            <a:extLst>
              <a:ext uri="{FF2B5EF4-FFF2-40B4-BE49-F238E27FC236}">
                <a16:creationId xmlns:a16="http://schemas.microsoft.com/office/drawing/2014/main" id="{D975034E-5E41-8613-7637-40E9F86FB06D}"/>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3:notes">
            <a:extLst>
              <a:ext uri="{FF2B5EF4-FFF2-40B4-BE49-F238E27FC236}">
                <a16:creationId xmlns:a16="http://schemas.microsoft.com/office/drawing/2014/main" id="{C9B2A67A-671F-E150-D12D-C155F29DE940}"/>
              </a:ext>
            </a:extLst>
          </p:cNvPr>
          <p:cNvSpPr txBox="1">
            <a:spLocks noGrp="1"/>
          </p:cNvSpPr>
          <p:nvPr>
            <p:ph type="body" idx="1"/>
          </p:nvPr>
        </p:nvSpPr>
        <p:spPr>
          <a:xfrm>
            <a:off x="679768" y="4715912"/>
            <a:ext cx="5438100" cy="4467600"/>
          </a:xfrm>
          <a:prstGeom prst="rect">
            <a:avLst/>
          </a:prstGeom>
          <a:noFill/>
          <a:ln>
            <a:noFill/>
          </a:ln>
        </p:spPr>
        <p:txBody>
          <a:bodyPr spcFirstLastPara="1" wrap="square" lIns="90850" tIns="45400" rIns="90850" bIns="454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12" name="Google Shape;312;p3:notes">
            <a:extLst>
              <a:ext uri="{FF2B5EF4-FFF2-40B4-BE49-F238E27FC236}">
                <a16:creationId xmlns:a16="http://schemas.microsoft.com/office/drawing/2014/main" id="{8D350065-B4B3-6B68-D509-410F161558A8}"/>
              </a:ext>
            </a:extLst>
          </p:cNvPr>
          <p:cNvSpPr txBox="1">
            <a:spLocks noGrp="1"/>
          </p:cNvSpPr>
          <p:nvPr>
            <p:ph type="sldNum" idx="12"/>
          </p:nvPr>
        </p:nvSpPr>
        <p:spPr>
          <a:xfrm>
            <a:off x="1587" y="9430096"/>
            <a:ext cx="2945700" cy="496500"/>
          </a:xfrm>
          <a:prstGeom prst="rect">
            <a:avLst/>
          </a:prstGeom>
          <a:noFill/>
          <a:ln>
            <a:noFill/>
          </a:ln>
        </p:spPr>
        <p:txBody>
          <a:bodyPr spcFirstLastPara="1" wrap="square" lIns="90850" tIns="45400" rIns="90850" bIns="45400" anchor="b" anchorCtr="0">
            <a:noAutofit/>
          </a:bodyPr>
          <a:lstStyle/>
          <a:p>
            <a:pPr marL="0" marR="0" lvl="0" indent="0" algn="l" defTabSz="914400" rtl="1"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1" eaLnBrk="1" fontAlgn="auto" latinLnBrk="0" hangingPunct="1">
                <a:lnSpc>
                  <a:spcPct val="100000"/>
                </a:lnSpc>
                <a:spcBef>
                  <a:spcPts val="0"/>
                </a:spcBef>
                <a:spcAft>
                  <a:spcPts val="0"/>
                </a:spcAft>
                <a:buClr>
                  <a:srgbClr val="000000"/>
                </a:buClr>
                <a:buSzPts val="1400"/>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83527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a:extLst>
            <a:ext uri="{FF2B5EF4-FFF2-40B4-BE49-F238E27FC236}">
              <a16:creationId xmlns:a16="http://schemas.microsoft.com/office/drawing/2014/main" id="{30598179-0A42-C047-D74C-96E17C0A718B}"/>
            </a:ext>
          </a:extLst>
        </p:cNvPr>
        <p:cNvGrpSpPr/>
        <p:nvPr/>
      </p:nvGrpSpPr>
      <p:grpSpPr>
        <a:xfrm>
          <a:off x="0" y="0"/>
          <a:ext cx="0" cy="0"/>
          <a:chOff x="0" y="0"/>
          <a:chExt cx="0" cy="0"/>
        </a:xfrm>
      </p:grpSpPr>
      <p:sp>
        <p:nvSpPr>
          <p:cNvPr id="310" name="Google Shape;310;p3:notes">
            <a:extLst>
              <a:ext uri="{FF2B5EF4-FFF2-40B4-BE49-F238E27FC236}">
                <a16:creationId xmlns:a16="http://schemas.microsoft.com/office/drawing/2014/main" id="{4F656ED4-2719-12D4-3934-E9ED1207EE2C}"/>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3:notes">
            <a:extLst>
              <a:ext uri="{FF2B5EF4-FFF2-40B4-BE49-F238E27FC236}">
                <a16:creationId xmlns:a16="http://schemas.microsoft.com/office/drawing/2014/main" id="{5B2E37F1-DDD8-DE22-3541-4CC650B476C9}"/>
              </a:ext>
            </a:extLst>
          </p:cNvPr>
          <p:cNvSpPr txBox="1">
            <a:spLocks noGrp="1"/>
          </p:cNvSpPr>
          <p:nvPr>
            <p:ph type="body" idx="1"/>
          </p:nvPr>
        </p:nvSpPr>
        <p:spPr>
          <a:xfrm>
            <a:off x="679768" y="4715912"/>
            <a:ext cx="5438100" cy="4467600"/>
          </a:xfrm>
          <a:prstGeom prst="rect">
            <a:avLst/>
          </a:prstGeom>
          <a:noFill/>
          <a:ln>
            <a:noFill/>
          </a:ln>
        </p:spPr>
        <p:txBody>
          <a:bodyPr spcFirstLastPara="1" wrap="square" lIns="90850" tIns="45400" rIns="90850" bIns="454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12" name="Google Shape;312;p3:notes">
            <a:extLst>
              <a:ext uri="{FF2B5EF4-FFF2-40B4-BE49-F238E27FC236}">
                <a16:creationId xmlns:a16="http://schemas.microsoft.com/office/drawing/2014/main" id="{CB0E0AF9-2E71-9DF9-03A2-D70B6A814692}"/>
              </a:ext>
            </a:extLst>
          </p:cNvPr>
          <p:cNvSpPr txBox="1">
            <a:spLocks noGrp="1"/>
          </p:cNvSpPr>
          <p:nvPr>
            <p:ph type="sldNum" idx="12"/>
          </p:nvPr>
        </p:nvSpPr>
        <p:spPr>
          <a:xfrm>
            <a:off x="1587" y="9430096"/>
            <a:ext cx="2945700" cy="496500"/>
          </a:xfrm>
          <a:prstGeom prst="rect">
            <a:avLst/>
          </a:prstGeom>
          <a:noFill/>
          <a:ln>
            <a:noFill/>
          </a:ln>
        </p:spPr>
        <p:txBody>
          <a:bodyPr spcFirstLastPara="1" wrap="square" lIns="90850" tIns="45400" rIns="90850" bIns="45400" anchor="b" anchorCtr="0">
            <a:noAutofit/>
          </a:bodyPr>
          <a:lstStyle/>
          <a:p>
            <a:pPr marL="0" marR="0" lvl="0" indent="0" algn="l" defTabSz="914400" rtl="1"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1" eaLnBrk="1" fontAlgn="auto" latinLnBrk="0" hangingPunct="1">
                <a:lnSpc>
                  <a:spcPct val="100000"/>
                </a:lnSpc>
                <a:spcBef>
                  <a:spcPts val="0"/>
                </a:spcBef>
                <a:spcAft>
                  <a:spcPts val="0"/>
                </a:spcAft>
                <a:buClr>
                  <a:srgbClr val="000000"/>
                </a:buClr>
                <a:buSzPts val="1400"/>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88609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1437A-9B11-6DCF-A9A6-4BD39615E37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A20BC7-087B-EE84-AD3F-3E4B9805A623}"/>
              </a:ext>
            </a:extLst>
          </p:cNvPr>
          <p:cNvSpPr>
            <a:spLocks noGrp="1"/>
          </p:cNvSpPr>
          <p:nvPr>
            <p:ph type="hdr" sz="quarter"/>
          </p:nvPr>
        </p:nvSpPr>
        <p:spPr>
          <a:xfrm>
            <a:off x="0" y="0"/>
            <a:ext cx="3927546" cy="37230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1DF4C927-AC69-D5A7-3013-2973AA8EB35C}"/>
              </a:ext>
            </a:extLst>
          </p:cNvPr>
          <p:cNvSpPr>
            <a:spLocks noGrp="1"/>
          </p:cNvSpPr>
          <p:nvPr>
            <p:ph type="dt" idx="1"/>
          </p:nvPr>
        </p:nvSpPr>
        <p:spPr>
          <a:xfrm>
            <a:off x="5134448" y="0"/>
            <a:ext cx="3927546" cy="37230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6D975288-C145-5A21-D176-C755F972BA48}"/>
              </a:ext>
            </a:extLst>
          </p:cNvPr>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4B3A08A-C98B-2A92-A3F8-06B3F3D02402}"/>
              </a:ext>
            </a:extLst>
          </p:cNvPr>
          <p:cNvSpPr>
            <a:spLocks noGrp="1"/>
          </p:cNvSpPr>
          <p:nvPr>
            <p:ph type="body" sz="quarter" idx="3"/>
          </p:nvPr>
        </p:nvSpPr>
        <p:spPr>
          <a:xfrm>
            <a:off x="906357" y="3530035"/>
            <a:ext cx="7250853" cy="3345606"/>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80F28EEC-7C76-A456-CB7A-FE777BAF8B31}"/>
              </a:ext>
            </a:extLst>
          </p:cNvPr>
          <p:cNvSpPr>
            <a:spLocks noGrp="1"/>
          </p:cNvSpPr>
          <p:nvPr>
            <p:ph type="ftr" sz="quarter" idx="4"/>
          </p:nvPr>
        </p:nvSpPr>
        <p:spPr>
          <a:xfrm>
            <a:off x="0" y="7060072"/>
            <a:ext cx="3927546" cy="370585"/>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94A32648-9E71-E30A-D78F-051B7591456B}"/>
              </a:ext>
            </a:extLst>
          </p:cNvPr>
          <p:cNvSpPr>
            <a:spLocks noGrp="1"/>
          </p:cNvSpPr>
          <p:nvPr>
            <p:ph type="sldNum" sz="quarter" idx="5"/>
          </p:nvPr>
        </p:nvSpPr>
        <p:spPr>
          <a:xfrm>
            <a:off x="5134448" y="7060072"/>
            <a:ext cx="3927546" cy="370585"/>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807976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D547-61B7-F3D5-A877-DA27C79770D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E1206A-8097-DB97-5D35-FFC9598414C8}"/>
              </a:ext>
            </a:extLst>
          </p:cNvPr>
          <p:cNvSpPr>
            <a:spLocks noGrp="1"/>
          </p:cNvSpPr>
          <p:nvPr>
            <p:ph type="hdr" sz="quarter"/>
          </p:nvPr>
        </p:nvSpPr>
        <p:spPr>
          <a:xfrm>
            <a:off x="0" y="0"/>
            <a:ext cx="3927546" cy="372308"/>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a:extLst>
              <a:ext uri="{FF2B5EF4-FFF2-40B4-BE49-F238E27FC236}">
                <a16:creationId xmlns:a16="http://schemas.microsoft.com/office/drawing/2014/main" id="{D65C1380-950A-8D28-D456-6944E6EC34CE}"/>
              </a:ext>
            </a:extLst>
          </p:cNvPr>
          <p:cNvSpPr>
            <a:spLocks noGrp="1"/>
          </p:cNvSpPr>
          <p:nvPr>
            <p:ph type="dt" idx="1"/>
          </p:nvPr>
        </p:nvSpPr>
        <p:spPr>
          <a:xfrm>
            <a:off x="5134448" y="0"/>
            <a:ext cx="3927546" cy="372308"/>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a:extLst>
              <a:ext uri="{FF2B5EF4-FFF2-40B4-BE49-F238E27FC236}">
                <a16:creationId xmlns:a16="http://schemas.microsoft.com/office/drawing/2014/main" id="{F7B978F2-2D84-68A6-94E1-1FB1C2ACF212}"/>
              </a:ext>
            </a:extLst>
          </p:cNvPr>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ED2B7F5-067C-9BA7-7BA5-40BD75C5745F}"/>
              </a:ext>
            </a:extLst>
          </p:cNvPr>
          <p:cNvSpPr>
            <a:spLocks noGrp="1"/>
          </p:cNvSpPr>
          <p:nvPr>
            <p:ph type="body" sz="quarter" idx="3"/>
          </p:nvPr>
        </p:nvSpPr>
        <p:spPr>
          <a:xfrm>
            <a:off x="906357" y="3530035"/>
            <a:ext cx="7250853" cy="3345606"/>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5891EFCB-71BC-7FAB-596D-AC3CAE8C9E50}"/>
              </a:ext>
            </a:extLst>
          </p:cNvPr>
          <p:cNvSpPr>
            <a:spLocks noGrp="1"/>
          </p:cNvSpPr>
          <p:nvPr>
            <p:ph type="ftr" sz="quarter" idx="4"/>
          </p:nvPr>
        </p:nvSpPr>
        <p:spPr>
          <a:xfrm>
            <a:off x="0" y="7060072"/>
            <a:ext cx="3927546" cy="370585"/>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a:extLst>
              <a:ext uri="{FF2B5EF4-FFF2-40B4-BE49-F238E27FC236}">
                <a16:creationId xmlns:a16="http://schemas.microsoft.com/office/drawing/2014/main" id="{A981ABC8-4561-423E-DEE2-D802FB869E07}"/>
              </a:ext>
            </a:extLst>
          </p:cNvPr>
          <p:cNvSpPr>
            <a:spLocks noGrp="1"/>
          </p:cNvSpPr>
          <p:nvPr>
            <p:ph type="sldNum" sz="quarter" idx="5"/>
          </p:nvPr>
        </p:nvSpPr>
        <p:spPr>
          <a:xfrm>
            <a:off x="5134448" y="7060072"/>
            <a:ext cx="3927546" cy="370585"/>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84746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30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34448" y="0"/>
            <a:ext cx="3927546" cy="37230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30035"/>
            <a:ext cx="7250853" cy="3345606"/>
          </a:xfrm>
          <a:prstGeom prst="rect">
            <a:avLst/>
          </a:prstGeom>
        </p:spPr>
        <p:txBody>
          <a:bodyPr vert="horz" lIns="91440" tIns="45720" rIns="91440" bIns="45720" rtlCol="0"/>
          <a:lstStyle/>
          <a:p>
            <a:r>
              <a:rPr lang="en-US"/>
              <a:t>‹#›</a:t>
            </a:r>
          </a:p>
        </p:txBody>
      </p:sp>
      <p:sp>
        <p:nvSpPr>
          <p:cNvPr id="6" name="Footer Placeholder 5"/>
          <p:cNvSpPr>
            <a:spLocks noGrp="1"/>
          </p:cNvSpPr>
          <p:nvPr>
            <p:ph type="ftr" sz="quarter" idx="4"/>
          </p:nvPr>
        </p:nvSpPr>
        <p:spPr>
          <a:xfrm>
            <a:off x="0" y="7060072"/>
            <a:ext cx="3927546" cy="370585"/>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34448" y="7060072"/>
            <a:ext cx="3927546" cy="370585"/>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6DF5F-B652-83C1-BE81-A3500E65D4E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A5CB62-341F-82CC-3F09-994DCB13CA3C}"/>
              </a:ext>
            </a:extLst>
          </p:cNvPr>
          <p:cNvSpPr>
            <a:spLocks noGrp="1"/>
          </p:cNvSpPr>
          <p:nvPr>
            <p:ph type="hdr" sz="quarter"/>
          </p:nvPr>
        </p:nvSpPr>
        <p:spPr>
          <a:xfrm>
            <a:off x="0" y="0"/>
            <a:ext cx="3927546" cy="372308"/>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a:extLst>
              <a:ext uri="{FF2B5EF4-FFF2-40B4-BE49-F238E27FC236}">
                <a16:creationId xmlns:a16="http://schemas.microsoft.com/office/drawing/2014/main" id="{9C467643-257D-733B-0623-F5A5AF7F50B0}"/>
              </a:ext>
            </a:extLst>
          </p:cNvPr>
          <p:cNvSpPr>
            <a:spLocks noGrp="1"/>
          </p:cNvSpPr>
          <p:nvPr>
            <p:ph type="dt" idx="1"/>
          </p:nvPr>
        </p:nvSpPr>
        <p:spPr>
          <a:xfrm>
            <a:off x="5134448" y="0"/>
            <a:ext cx="3927546" cy="372308"/>
          </a:xfrm>
          <a:prstGeom prst="rect">
            <a:avLst/>
          </a:prstGeom>
        </p:spPr>
        <p:txBody>
          <a:bodyPr vert="horz" lIns="91440" tIns="45720" rIns="91440" bIns="45720" rtlCol="0"/>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a:extLst>
              <a:ext uri="{FF2B5EF4-FFF2-40B4-BE49-F238E27FC236}">
                <a16:creationId xmlns:a16="http://schemas.microsoft.com/office/drawing/2014/main" id="{467A384E-68BB-BA75-D726-E7A145317D2B}"/>
              </a:ext>
            </a:extLst>
          </p:cNvPr>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EC08578-6E77-E7D8-DCE2-1AEC4182E62F}"/>
              </a:ext>
            </a:extLst>
          </p:cNvPr>
          <p:cNvSpPr>
            <a:spLocks noGrp="1"/>
          </p:cNvSpPr>
          <p:nvPr>
            <p:ph type="body" sz="quarter" idx="3"/>
          </p:nvPr>
        </p:nvSpPr>
        <p:spPr>
          <a:xfrm>
            <a:off x="906357" y="3530035"/>
            <a:ext cx="7250853" cy="3345606"/>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85BF3CFF-BC19-A428-DBB4-839EA7CD5C81}"/>
              </a:ext>
            </a:extLst>
          </p:cNvPr>
          <p:cNvSpPr>
            <a:spLocks noGrp="1"/>
          </p:cNvSpPr>
          <p:nvPr>
            <p:ph type="ftr" sz="quarter" idx="4"/>
          </p:nvPr>
        </p:nvSpPr>
        <p:spPr>
          <a:xfrm>
            <a:off x="0" y="7060072"/>
            <a:ext cx="3927546" cy="370585"/>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a:extLst>
              <a:ext uri="{FF2B5EF4-FFF2-40B4-BE49-F238E27FC236}">
                <a16:creationId xmlns:a16="http://schemas.microsoft.com/office/drawing/2014/main" id="{57E646B8-DED4-019B-1B71-4E8247803FAF}"/>
              </a:ext>
            </a:extLst>
          </p:cNvPr>
          <p:cNvSpPr>
            <a:spLocks noGrp="1"/>
          </p:cNvSpPr>
          <p:nvPr>
            <p:ph type="sldNum" sz="quarter" idx="5"/>
          </p:nvPr>
        </p:nvSpPr>
        <p:spPr>
          <a:xfrm>
            <a:off x="5134448" y="7060072"/>
            <a:ext cx="3927546" cy="370585"/>
          </a:xfrm>
          <a:prstGeom prst="rect">
            <a:avLst/>
          </a:prstGeom>
        </p:spPr>
        <p:txBody>
          <a:bodyPr vert="horz" lIns="91440" tIns="45720" rIns="91440" bIns="45720" rtlCol="0" anchor="b"/>
          <a:lstStyle>
            <a:lvl1pPr algn="r">
              <a:defRPr sz="1200"/>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2659109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58AF438A-BCC4-5D29-C0E2-91DEF9EF3041}"/>
            </a:ext>
          </a:extLst>
        </p:cNvPr>
        <p:cNvGrpSpPr/>
        <p:nvPr/>
      </p:nvGrpSpPr>
      <p:grpSpPr>
        <a:xfrm>
          <a:off x="0" y="0"/>
          <a:ext cx="0" cy="0"/>
          <a:chOff x="0" y="0"/>
          <a:chExt cx="0" cy="0"/>
        </a:xfrm>
      </p:grpSpPr>
      <p:sp>
        <p:nvSpPr>
          <p:cNvPr id="1249" name="Google Shape;1249;p16:notes">
            <a:extLst>
              <a:ext uri="{FF2B5EF4-FFF2-40B4-BE49-F238E27FC236}">
                <a16:creationId xmlns:a16="http://schemas.microsoft.com/office/drawing/2014/main" id="{406A2A74-A2DC-63C2-9482-0DCDDDFBEF25}"/>
              </a:ext>
            </a:extLst>
          </p:cNvPr>
          <p:cNvSpPr txBox="1">
            <a:spLocks noGrp="1"/>
          </p:cNvSpPr>
          <p:nvPr>
            <p:ph type="body" idx="1"/>
          </p:nvPr>
        </p:nvSpPr>
        <p:spPr>
          <a:xfrm>
            <a:off x="679768" y="4777958"/>
            <a:ext cx="5438100" cy="3909300"/>
          </a:xfrm>
          <a:prstGeom prst="rect">
            <a:avLst/>
          </a:prstGeom>
          <a:noFill/>
          <a:ln>
            <a:noFill/>
          </a:ln>
        </p:spPr>
        <p:txBody>
          <a:bodyPr spcFirstLastPara="1" wrap="square" lIns="90850" tIns="45400" rIns="90850" bIns="454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250" name="Google Shape;1250;p16:notes">
            <a:extLst>
              <a:ext uri="{FF2B5EF4-FFF2-40B4-BE49-F238E27FC236}">
                <a16:creationId xmlns:a16="http://schemas.microsoft.com/office/drawing/2014/main" id="{3D5BC1EA-FE85-BE02-E130-9E8EB7EBD543}"/>
              </a:ext>
            </a:extLst>
          </p:cNvPr>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562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p17:notes"/>
          <p:cNvSpPr txBox="1">
            <a:spLocks noGrp="1"/>
          </p:cNvSpPr>
          <p:nvPr>
            <p:ph type="body" idx="1"/>
          </p:nvPr>
        </p:nvSpPr>
        <p:spPr>
          <a:xfrm>
            <a:off x="679768" y="4777958"/>
            <a:ext cx="5438100" cy="3909300"/>
          </a:xfrm>
          <a:prstGeom prst="rect">
            <a:avLst/>
          </a:prstGeom>
          <a:noFill/>
          <a:ln>
            <a:noFill/>
          </a:ln>
        </p:spPr>
        <p:txBody>
          <a:bodyPr spcFirstLastPara="1" wrap="square" lIns="90850" tIns="45400" rIns="90850" bIns="454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356" name="Google Shape;1356;p1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DA162-14D3-A59F-5504-4BAFBC7A1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C69319-0814-8831-D989-6B8C50D5C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E756C8-1FE6-3450-BEDD-3F51B33A23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L" sz="1200" b="1" dirty="0">
              <a:solidFill>
                <a:schemeClr val="tx1">
                  <a:lumMod val="95000"/>
                  <a:lumOff val="5000"/>
                </a:schemeClr>
              </a:solidFill>
            </a:endParaRPr>
          </a:p>
          <a:p>
            <a:endParaRPr lang="en-IL" dirty="0"/>
          </a:p>
        </p:txBody>
      </p:sp>
      <p:sp>
        <p:nvSpPr>
          <p:cNvPr id="4" name="Slide Number Placeholder 3">
            <a:extLst>
              <a:ext uri="{FF2B5EF4-FFF2-40B4-BE49-F238E27FC236}">
                <a16:creationId xmlns:a16="http://schemas.microsoft.com/office/drawing/2014/main" id="{C04CC9A8-4865-8E37-CC82-3534A8A84A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5336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8564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5534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BA5F990-9815-224E-3A3A-1C0511509670}"/>
              </a:ext>
            </a:extLst>
          </p:cNvPr>
          <p:cNvSpPr>
            <a:spLocks noGrp="1"/>
          </p:cNvSpPr>
          <p:nvPr>
            <p:ph type="title" hasCustomPrompt="1"/>
          </p:nvPr>
        </p:nvSpPr>
        <p:spPr>
          <a:xfrm>
            <a:off x="4265148" y="3384884"/>
            <a:ext cx="8053852" cy="3185487"/>
          </a:xfrm>
        </p:spPr>
        <p:txBody>
          <a:bodyPr wrap="square">
            <a:spAutoFit/>
          </a:bodyPr>
          <a:lstStyle>
            <a:lvl1pPr>
              <a:lnSpc>
                <a:spcPct val="90000"/>
              </a:lnSpc>
              <a:defRPr sz="11500" spc="-150" baseline="0">
                <a:latin typeface="Figtree" pitchFamily="2" charset="0"/>
              </a:defRPr>
            </a:lvl1pPr>
          </a:lstStyle>
          <a:p>
            <a:r>
              <a:rPr lang="en-US" dirty="0"/>
              <a:t>EverGrowth Fund</a:t>
            </a:r>
          </a:p>
        </p:txBody>
      </p:sp>
      <p:sp>
        <p:nvSpPr>
          <p:cNvPr id="30" name="Footer Placeholder 29">
            <a:extLst>
              <a:ext uri="{FF2B5EF4-FFF2-40B4-BE49-F238E27FC236}">
                <a16:creationId xmlns:a16="http://schemas.microsoft.com/office/drawing/2014/main" id="{EE2C044E-41B7-9A06-39C8-8A83CA7A3C61}"/>
              </a:ext>
            </a:extLst>
          </p:cNvPr>
          <p:cNvSpPr>
            <a:spLocks noGrp="1"/>
          </p:cNvSpPr>
          <p:nvPr>
            <p:ph type="ftr" sz="quarter" idx="13"/>
          </p:nvPr>
        </p:nvSpPr>
        <p:spPr>
          <a:xfrm>
            <a:off x="4391759" y="9671909"/>
            <a:ext cx="8053200" cy="169277"/>
          </a:xfrm>
        </p:spPr>
        <p:txBody>
          <a:bodyPr anchor="t"/>
          <a:lstStyle>
            <a:lvl1pPr>
              <a:defRPr sz="1100" b="0" i="0"/>
            </a:lvl1pPr>
          </a:lstStyle>
          <a:p>
            <a:r>
              <a:rPr lang="en-US" dirty="0"/>
              <a:t>Footer</a:t>
            </a:r>
            <a:endParaRPr lang="he-IL" dirty="0"/>
          </a:p>
        </p:txBody>
      </p:sp>
      <p:sp>
        <p:nvSpPr>
          <p:cNvPr id="4" name="TextBox 5">
            <a:extLst>
              <a:ext uri="{FF2B5EF4-FFF2-40B4-BE49-F238E27FC236}">
                <a16:creationId xmlns:a16="http://schemas.microsoft.com/office/drawing/2014/main" id="{9B717E04-F79E-5565-5E8C-152311A9E05D}"/>
              </a:ext>
            </a:extLst>
          </p:cNvPr>
          <p:cNvSpPr txBox="1"/>
          <p:nvPr userDrawn="1"/>
        </p:nvSpPr>
        <p:spPr>
          <a:xfrm>
            <a:off x="756945" y="9648826"/>
            <a:ext cx="2133271" cy="215411"/>
          </a:xfrm>
          <a:prstGeom prst="rect">
            <a:avLst/>
          </a:prstGeom>
        </p:spPr>
        <p:txBody>
          <a:bodyPr wrap="square" lIns="0" tIns="0" rIns="0" bIns="0" rtlCol="0" anchor="t">
            <a:spAutoFit/>
          </a:bodyPr>
          <a:lstStyle/>
          <a:p>
            <a:pPr defTabSz="457109"/>
            <a:r>
              <a:rPr lang="en-US" sz="1400" dirty="0">
                <a:solidFill>
                  <a:schemeClr val="tx1"/>
                </a:solidFill>
                <a:latin typeface="Figtree" pitchFamily="2" charset="0"/>
                <a:cs typeface="Sora" pitchFamily="2" charset="0"/>
                <a:sym typeface="Mukta Bold"/>
              </a:rPr>
              <a:t>ELRONVENTURES.COM</a:t>
            </a:r>
          </a:p>
        </p:txBody>
      </p:sp>
      <p:cxnSp>
        <p:nvCxnSpPr>
          <p:cNvPr id="5" name="Straight Connector 4">
            <a:extLst>
              <a:ext uri="{FF2B5EF4-FFF2-40B4-BE49-F238E27FC236}">
                <a16:creationId xmlns:a16="http://schemas.microsoft.com/office/drawing/2014/main" id="{3F7E481E-674C-9C28-0786-3BC3F8B4C53E}"/>
              </a:ext>
            </a:extLst>
          </p:cNvPr>
          <p:cNvCxnSpPr>
            <a:cxnSpLocks/>
          </p:cNvCxnSpPr>
          <p:nvPr userDrawn="1"/>
        </p:nvCxnSpPr>
        <p:spPr>
          <a:xfrm>
            <a:off x="756945"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29" name="Freeform: Shape 28">
            <a:extLst>
              <a:ext uri="{FF2B5EF4-FFF2-40B4-BE49-F238E27FC236}">
                <a16:creationId xmlns:a16="http://schemas.microsoft.com/office/drawing/2014/main" id="{A4E99D00-DAFD-141A-2A9A-0FD7874371A0}"/>
              </a:ext>
            </a:extLst>
          </p:cNvPr>
          <p:cNvSpPr/>
          <p:nvPr/>
        </p:nvSpPr>
        <p:spPr>
          <a:xfrm>
            <a:off x="756944" y="619322"/>
            <a:ext cx="2346504" cy="570063"/>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
        <p:nvSpPr>
          <p:cNvPr id="15" name="Text Placeholder 14">
            <a:extLst>
              <a:ext uri="{FF2B5EF4-FFF2-40B4-BE49-F238E27FC236}">
                <a16:creationId xmlns:a16="http://schemas.microsoft.com/office/drawing/2014/main" id="{3C808862-EC8B-4CF0-F5B1-9D5206B8946F}"/>
              </a:ext>
            </a:extLst>
          </p:cNvPr>
          <p:cNvSpPr>
            <a:spLocks noGrp="1"/>
          </p:cNvSpPr>
          <p:nvPr>
            <p:ph type="body" sz="quarter" idx="14" hasCustomPrompt="1"/>
          </p:nvPr>
        </p:nvSpPr>
        <p:spPr>
          <a:xfrm>
            <a:off x="4391759" y="6957598"/>
            <a:ext cx="8053200" cy="332527"/>
          </a:xfrm>
        </p:spPr>
        <p:txBody>
          <a:bodyPr>
            <a:spAutoFit/>
          </a:bodyPr>
          <a:lstStyle>
            <a:lvl1pPr marL="0" algn="l" defTabSz="457109" rtl="0" eaLnBrk="1" latinLnBrk="0" hangingPunct="1">
              <a:defRPr lang="he-IL" sz="2400" kern="1200" cap="all" baseline="0" dirty="0">
                <a:solidFill>
                  <a:prstClr val="black"/>
                </a:solidFill>
                <a:latin typeface="Figtree" pitchFamily="2" charset="0"/>
                <a:ea typeface="Figtree" pitchFamily="2" charset="0"/>
                <a:cs typeface="Figtree" pitchFamily="2" charset="0"/>
              </a:defRPr>
            </a:lvl1pPr>
          </a:lstStyle>
          <a:p>
            <a:pPr lvl="0"/>
            <a:r>
              <a:rPr lang="en-US" dirty="0"/>
              <a:t>Add your subtitle here</a:t>
            </a:r>
            <a:endParaRPr lang="he-IL" dirty="0"/>
          </a:p>
        </p:txBody>
      </p:sp>
    </p:spTree>
    <p:extLst>
      <p:ext uri="{BB962C8B-B14F-4D97-AF65-F5344CB8AC3E}">
        <p14:creationId xmlns:p14="http://schemas.microsoft.com/office/powerpoint/2010/main" val="397818540"/>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252000" indent="-252000">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6"/>
            <a:ext cx="3086100" cy="215444"/>
          </a:xfrm>
        </p:spPr>
        <p:txBody>
          <a:bodyPr/>
          <a:lstStyle>
            <a:lvl1pPr>
              <a:defRPr b="0" i="0"/>
            </a:lvl1pPr>
          </a:lstStyle>
          <a:p>
            <a:r>
              <a:rPr lang="en-US" dirty="0"/>
              <a:t>Footer</a:t>
            </a:r>
            <a:endParaRPr lang="he-IL" dirty="0"/>
          </a:p>
        </p:txBody>
      </p:sp>
      <p:sp>
        <p:nvSpPr>
          <p:cNvPr id="4" name="Text Placeholder 8">
            <a:extLst>
              <a:ext uri="{FF2B5EF4-FFF2-40B4-BE49-F238E27FC236}">
                <a16:creationId xmlns:a16="http://schemas.microsoft.com/office/drawing/2014/main" id="{0CA3C278-FAAF-6BBC-FAE9-5EF9E6C7FCED}"/>
              </a:ext>
            </a:extLst>
          </p:cNvPr>
          <p:cNvSpPr>
            <a:spLocks noGrp="1"/>
          </p:cNvSpPr>
          <p:nvPr>
            <p:ph type="body" sz="quarter" idx="14"/>
          </p:nvPr>
        </p:nvSpPr>
        <p:spPr>
          <a:xfrm>
            <a:off x="756945" y="531629"/>
            <a:ext cx="7200000" cy="221599"/>
          </a:xfrm>
        </p:spPr>
        <p:txBody>
          <a:bodyPr>
            <a:spAutoFit/>
          </a:bodyPr>
          <a:lstStyle>
            <a:lvl1pPr marL="0" algn="l" defTabSz="457109" rtl="0" eaLnBrk="1" latinLnBrk="0" hangingPunct="1">
              <a:defRPr lang="en-US" sz="1600" kern="1200" dirty="0" smtClean="0">
                <a:solidFill>
                  <a:schemeClr val="tx1"/>
                </a:solidFill>
                <a:latin typeface="Figtree" pitchFamily="2" charset="0"/>
                <a:ea typeface="+mn-ea"/>
                <a:cs typeface="Sora" pitchFamily="2" charset="0"/>
              </a:defRPr>
            </a:lvl1pPr>
            <a:lvl2pPr marL="0" algn="l" defTabSz="457109" rtl="0" eaLnBrk="1" latinLnBrk="0" hangingPunct="1">
              <a:defRPr lang="en-US" sz="1600" kern="1200" dirty="0" smtClean="0">
                <a:solidFill>
                  <a:srgbClr val="508ECA"/>
                </a:solidFill>
                <a:latin typeface="Figtree" pitchFamily="2" charset="0"/>
                <a:ea typeface="+mn-ea"/>
                <a:cs typeface="Sora" pitchFamily="2" charset="0"/>
              </a:defRPr>
            </a:lvl2pPr>
            <a:lvl3pPr marL="0" algn="l" defTabSz="457109" rtl="0" eaLnBrk="1" latinLnBrk="0" hangingPunct="1">
              <a:defRPr lang="en-US" sz="1600" kern="1200" dirty="0" smtClean="0">
                <a:solidFill>
                  <a:srgbClr val="508ECA"/>
                </a:solidFill>
                <a:latin typeface="Figtree" pitchFamily="2" charset="0"/>
                <a:ea typeface="+mn-ea"/>
                <a:cs typeface="Sora" pitchFamily="2" charset="0"/>
              </a:defRPr>
            </a:lvl3pPr>
            <a:lvl4pPr marL="0" algn="l" defTabSz="457109" rtl="0" eaLnBrk="1" latinLnBrk="0" hangingPunct="1">
              <a:defRPr lang="en-US" sz="1600" kern="1200" dirty="0" smtClean="0">
                <a:solidFill>
                  <a:srgbClr val="508ECA"/>
                </a:solidFill>
                <a:latin typeface="Figtree" pitchFamily="2" charset="0"/>
                <a:ea typeface="+mn-ea"/>
                <a:cs typeface="Sora" pitchFamily="2" charset="0"/>
              </a:defRPr>
            </a:lvl4pPr>
            <a:lvl5pPr marL="0" algn="l" defTabSz="457109" rtl="0" eaLnBrk="1" latinLnBrk="0" hangingPunct="1">
              <a:defRPr lang="he-IL" sz="1600"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Tree>
    <p:extLst>
      <p:ext uri="{BB962C8B-B14F-4D97-AF65-F5344CB8AC3E}">
        <p14:creationId xmlns:p14="http://schemas.microsoft.com/office/powerpoint/2010/main" val="746696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mp;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7124A6-B7A5-EF8E-D61F-0B937135B8A5}"/>
              </a:ext>
            </a:extLst>
          </p:cNvPr>
          <p:cNvSpPr>
            <a:spLocks noGrp="1"/>
          </p:cNvSpPr>
          <p:nvPr>
            <p:ph type="body" sz="quarter" idx="14"/>
          </p:nvPr>
        </p:nvSpPr>
        <p:spPr>
          <a:xfrm>
            <a:off x="756945" y="531629"/>
            <a:ext cx="7200000" cy="221599"/>
          </a:xfrm>
        </p:spPr>
        <p:txBody>
          <a:bodyPr>
            <a:spAutoFit/>
          </a:bodyPr>
          <a:lstStyle>
            <a:lvl1pPr marL="0" algn="l" defTabSz="457109" rtl="0" eaLnBrk="1" latinLnBrk="0" hangingPunct="1">
              <a:defRPr lang="en-US" sz="1600" kern="1200" dirty="0" smtClean="0">
                <a:solidFill>
                  <a:schemeClr val="tx1"/>
                </a:solidFill>
                <a:latin typeface="Figtree" pitchFamily="2" charset="0"/>
                <a:ea typeface="+mn-ea"/>
                <a:cs typeface="Sora" pitchFamily="2" charset="0"/>
              </a:defRPr>
            </a:lvl1pPr>
            <a:lvl2pPr marL="0" algn="l" defTabSz="457109" rtl="0" eaLnBrk="1" latinLnBrk="0" hangingPunct="1">
              <a:defRPr lang="en-US" sz="1600" kern="1200" dirty="0" smtClean="0">
                <a:solidFill>
                  <a:srgbClr val="508ECA"/>
                </a:solidFill>
                <a:latin typeface="Figtree" pitchFamily="2" charset="0"/>
                <a:ea typeface="+mn-ea"/>
                <a:cs typeface="Sora" pitchFamily="2" charset="0"/>
              </a:defRPr>
            </a:lvl2pPr>
            <a:lvl3pPr marL="0" algn="l" defTabSz="457109" rtl="0" eaLnBrk="1" latinLnBrk="0" hangingPunct="1">
              <a:defRPr lang="en-US" sz="1600" kern="1200" dirty="0" smtClean="0">
                <a:solidFill>
                  <a:srgbClr val="508ECA"/>
                </a:solidFill>
                <a:latin typeface="Figtree" pitchFamily="2" charset="0"/>
                <a:ea typeface="+mn-ea"/>
                <a:cs typeface="Sora" pitchFamily="2" charset="0"/>
              </a:defRPr>
            </a:lvl3pPr>
            <a:lvl4pPr marL="0" algn="l" defTabSz="457109" rtl="0" eaLnBrk="1" latinLnBrk="0" hangingPunct="1">
              <a:defRPr lang="en-US" sz="1600" kern="1200" dirty="0" smtClean="0">
                <a:solidFill>
                  <a:srgbClr val="508ECA"/>
                </a:solidFill>
                <a:latin typeface="Figtree" pitchFamily="2" charset="0"/>
                <a:ea typeface="+mn-ea"/>
                <a:cs typeface="Sora" pitchFamily="2" charset="0"/>
              </a:defRPr>
            </a:lvl4pPr>
            <a:lvl5pPr marL="0" algn="l" defTabSz="457109" rtl="0" eaLnBrk="1" latinLnBrk="0" hangingPunct="1">
              <a:defRPr lang="he-IL" sz="1600"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2" name="Title 1"/>
          <p:cNvSpPr>
            <a:spLocks noGrp="1"/>
          </p:cNvSpPr>
          <p:nvPr>
            <p:ph type="title"/>
          </p:nvPr>
        </p:nvSpPr>
        <p:spPr>
          <a:xfrm>
            <a:off x="756945" y="1155790"/>
            <a:ext cx="4744468" cy="2423740"/>
          </a:xfrm>
        </p:spPr>
        <p:txBody>
          <a:bodyPr wrap="square">
            <a:spAutoFit/>
          </a:bodyPr>
          <a:lstStyle>
            <a:lvl1pPr>
              <a:lnSpc>
                <a:spcPts val="6300"/>
              </a:lnSpc>
              <a:defRPr/>
            </a:lvl1pPr>
          </a:lstStyle>
          <a:p>
            <a:r>
              <a:rPr lang="en-US" dirty="0"/>
              <a:t>Click to edit Master title style</a:t>
            </a:r>
          </a:p>
        </p:txBody>
      </p:sp>
      <p:sp>
        <p:nvSpPr>
          <p:cNvPr id="3" name="Content Placeholder 2"/>
          <p:cNvSpPr>
            <a:spLocks noGrp="1"/>
          </p:cNvSpPr>
          <p:nvPr>
            <p:ph idx="1"/>
          </p:nvPr>
        </p:nvSpPr>
        <p:spPr>
          <a:xfrm>
            <a:off x="756944" y="3640092"/>
            <a:ext cx="4043655" cy="1653823"/>
          </a:xfrm>
        </p:spPr>
        <p:txBody>
          <a:bodyPr>
            <a:noAutofit/>
          </a:bodyPr>
          <a:lstStyle>
            <a:lvl1pPr marL="0" indent="0">
              <a:lnSpc>
                <a:spcPct val="110000"/>
              </a:lnSpc>
              <a:spcBef>
                <a:spcPts val="0"/>
              </a:spcBef>
              <a:buNone/>
              <a:defRPr b="0" i="0"/>
            </a:lvl1pPr>
            <a:lvl2pPr marL="252000" indent="0">
              <a:buNone/>
              <a:defRPr/>
            </a:lvl2pPr>
            <a:lvl3pPr marL="504000" indent="0">
              <a:buNone/>
              <a:defRPr/>
            </a:lvl3pPr>
            <a:lvl4pPr marL="756000" indent="0">
              <a:buNone/>
              <a:defRPr/>
            </a:lvl4pPr>
            <a:lvl5pPr marL="1008000" indent="0">
              <a:buNone/>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6"/>
            <a:ext cx="3086100" cy="215444"/>
          </a:xfrm>
        </p:spPr>
        <p:txBody>
          <a:bodyPr/>
          <a:lstStyle>
            <a:lvl1pPr>
              <a:defRPr b="0" i="0"/>
            </a:lvl1pPr>
          </a:lstStyle>
          <a:p>
            <a:r>
              <a:rPr lang="en-US" dirty="0"/>
              <a:t>Footer</a:t>
            </a:r>
            <a:endParaRPr lang="he-IL" dirty="0"/>
          </a:p>
        </p:txBody>
      </p:sp>
      <p:cxnSp>
        <p:nvCxnSpPr>
          <p:cNvPr id="4" name="Straight Connector 3">
            <a:extLst>
              <a:ext uri="{FF2B5EF4-FFF2-40B4-BE49-F238E27FC236}">
                <a16:creationId xmlns:a16="http://schemas.microsoft.com/office/drawing/2014/main" id="{BC75AFE5-C9E1-98F8-4351-460D76636340}"/>
              </a:ext>
            </a:extLst>
          </p:cNvPr>
          <p:cNvCxnSpPr>
            <a:cxnSpLocks/>
          </p:cNvCxnSpPr>
          <p:nvPr userDrawn="1"/>
        </p:nvCxnSpPr>
        <p:spPr>
          <a:xfrm>
            <a:off x="756946"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Freeform: Shape 4">
            <a:extLst>
              <a:ext uri="{FF2B5EF4-FFF2-40B4-BE49-F238E27FC236}">
                <a16:creationId xmlns:a16="http://schemas.microsoft.com/office/drawing/2014/main" id="{8FA2FEA0-F77F-836D-7C7D-918049FFBD72}"/>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Tree>
    <p:extLst>
      <p:ext uri="{BB962C8B-B14F-4D97-AF65-F5344CB8AC3E}">
        <p14:creationId xmlns:p14="http://schemas.microsoft.com/office/powerpoint/2010/main" val="2962402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mp;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7124A6-B7A5-EF8E-D61F-0B937135B8A5}"/>
              </a:ext>
            </a:extLst>
          </p:cNvPr>
          <p:cNvSpPr>
            <a:spLocks noGrp="1"/>
          </p:cNvSpPr>
          <p:nvPr>
            <p:ph type="body" sz="quarter" idx="14"/>
          </p:nvPr>
        </p:nvSpPr>
        <p:spPr>
          <a:xfrm>
            <a:off x="756945" y="531629"/>
            <a:ext cx="7200000" cy="221599"/>
          </a:xfrm>
        </p:spPr>
        <p:txBody>
          <a:bodyPr>
            <a:spAutoFit/>
          </a:bodyPr>
          <a:lstStyle>
            <a:lvl1pPr marL="0" algn="l" defTabSz="457109" rtl="0" eaLnBrk="1" latinLnBrk="0" hangingPunct="1">
              <a:defRPr lang="en-US" sz="1600" kern="1200" dirty="0" smtClean="0">
                <a:solidFill>
                  <a:schemeClr val="tx1"/>
                </a:solidFill>
                <a:latin typeface="Figtree" pitchFamily="2" charset="0"/>
                <a:ea typeface="+mn-ea"/>
                <a:cs typeface="Sora" pitchFamily="2" charset="0"/>
              </a:defRPr>
            </a:lvl1pPr>
            <a:lvl2pPr marL="0" algn="l" defTabSz="457109" rtl="0" eaLnBrk="1" latinLnBrk="0" hangingPunct="1">
              <a:defRPr lang="en-US" sz="1600" kern="1200" dirty="0" smtClean="0">
                <a:solidFill>
                  <a:srgbClr val="508ECA"/>
                </a:solidFill>
                <a:latin typeface="Figtree" pitchFamily="2" charset="0"/>
                <a:ea typeface="+mn-ea"/>
                <a:cs typeface="Sora" pitchFamily="2" charset="0"/>
              </a:defRPr>
            </a:lvl2pPr>
            <a:lvl3pPr marL="0" algn="l" defTabSz="457109" rtl="0" eaLnBrk="1" latinLnBrk="0" hangingPunct="1">
              <a:defRPr lang="en-US" sz="1600" kern="1200" dirty="0" smtClean="0">
                <a:solidFill>
                  <a:srgbClr val="508ECA"/>
                </a:solidFill>
                <a:latin typeface="Figtree" pitchFamily="2" charset="0"/>
                <a:ea typeface="+mn-ea"/>
                <a:cs typeface="Sora" pitchFamily="2" charset="0"/>
              </a:defRPr>
            </a:lvl3pPr>
            <a:lvl4pPr marL="0" algn="l" defTabSz="457109" rtl="0" eaLnBrk="1" latinLnBrk="0" hangingPunct="1">
              <a:defRPr lang="en-US" sz="1600" kern="1200" dirty="0" smtClean="0">
                <a:solidFill>
                  <a:srgbClr val="508ECA"/>
                </a:solidFill>
                <a:latin typeface="Figtree" pitchFamily="2" charset="0"/>
                <a:ea typeface="+mn-ea"/>
                <a:cs typeface="Sora" pitchFamily="2" charset="0"/>
              </a:defRPr>
            </a:lvl4pPr>
            <a:lvl5pPr marL="0" algn="l" defTabSz="457109" rtl="0" eaLnBrk="1" latinLnBrk="0" hangingPunct="1">
              <a:defRPr lang="he-IL" sz="1600"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2" name="Title 1"/>
          <p:cNvSpPr>
            <a:spLocks noGrp="1"/>
          </p:cNvSpPr>
          <p:nvPr>
            <p:ph type="title"/>
          </p:nvPr>
        </p:nvSpPr>
        <p:spPr>
          <a:xfrm>
            <a:off x="756944" y="1155790"/>
            <a:ext cx="5995547" cy="1615827"/>
          </a:xfrm>
        </p:spPr>
        <p:txBody>
          <a:bodyPr wrap="square">
            <a:spAutoFit/>
          </a:bodyPr>
          <a:lstStyle>
            <a:lvl1pPr>
              <a:lnSpc>
                <a:spcPts val="6300"/>
              </a:lnSpc>
              <a:defRPr/>
            </a:lvl1pPr>
          </a:lstStyle>
          <a:p>
            <a:r>
              <a:rPr lang="en-US" dirty="0"/>
              <a:t>Click to edit Master title</a:t>
            </a:r>
          </a:p>
        </p:txBody>
      </p:sp>
      <p:sp>
        <p:nvSpPr>
          <p:cNvPr id="3" name="Content Placeholder 2"/>
          <p:cNvSpPr>
            <a:spLocks noGrp="1"/>
          </p:cNvSpPr>
          <p:nvPr>
            <p:ph idx="1"/>
          </p:nvPr>
        </p:nvSpPr>
        <p:spPr>
          <a:xfrm>
            <a:off x="756945" y="2832179"/>
            <a:ext cx="4208400" cy="1653823"/>
          </a:xfrm>
        </p:spPr>
        <p:txBody>
          <a:bodyPr>
            <a:noAutofit/>
          </a:bodyPr>
          <a:lstStyle>
            <a:lvl1pPr marL="0" indent="0">
              <a:lnSpc>
                <a:spcPct val="110000"/>
              </a:lnSpc>
              <a:spcBef>
                <a:spcPts val="0"/>
              </a:spcBef>
              <a:buNone/>
              <a:defRPr b="0" i="0"/>
            </a:lvl1pPr>
            <a:lvl2pPr marL="252000" indent="0">
              <a:buNone/>
              <a:defRPr/>
            </a:lvl2pPr>
            <a:lvl3pPr marL="504000" indent="0">
              <a:buNone/>
              <a:defRPr/>
            </a:lvl3pPr>
            <a:lvl4pPr marL="756000" indent="0">
              <a:buNone/>
              <a:defRPr/>
            </a:lvl4pPr>
            <a:lvl5pPr marL="1008000" indent="0">
              <a:buNone/>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6"/>
            <a:ext cx="3086100" cy="215444"/>
          </a:xfrm>
        </p:spPr>
        <p:txBody>
          <a:bodyPr/>
          <a:lstStyle>
            <a:lvl1pPr>
              <a:defRPr b="0" i="0"/>
            </a:lvl1pPr>
          </a:lstStyle>
          <a:p>
            <a:r>
              <a:rPr lang="en-US" dirty="0"/>
              <a:t>Footer</a:t>
            </a:r>
            <a:endParaRPr lang="he-IL" dirty="0"/>
          </a:p>
        </p:txBody>
      </p:sp>
      <p:cxnSp>
        <p:nvCxnSpPr>
          <p:cNvPr id="4" name="Straight Connector 3">
            <a:extLst>
              <a:ext uri="{FF2B5EF4-FFF2-40B4-BE49-F238E27FC236}">
                <a16:creationId xmlns:a16="http://schemas.microsoft.com/office/drawing/2014/main" id="{BC75AFE5-C9E1-98F8-4351-460D76636340}"/>
              </a:ext>
            </a:extLst>
          </p:cNvPr>
          <p:cNvCxnSpPr>
            <a:cxnSpLocks/>
          </p:cNvCxnSpPr>
          <p:nvPr userDrawn="1"/>
        </p:nvCxnSpPr>
        <p:spPr>
          <a:xfrm>
            <a:off x="756946"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Freeform: Shape 4">
            <a:extLst>
              <a:ext uri="{FF2B5EF4-FFF2-40B4-BE49-F238E27FC236}">
                <a16:creationId xmlns:a16="http://schemas.microsoft.com/office/drawing/2014/main" id="{AE8969BE-0ABB-40A8-D424-6EAF9697601C}"/>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Tree>
    <p:extLst>
      <p:ext uri="{BB962C8B-B14F-4D97-AF65-F5344CB8AC3E}">
        <p14:creationId xmlns:p14="http://schemas.microsoft.com/office/powerpoint/2010/main" val="3112107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7124A6-B7A5-EF8E-D61F-0B937135B8A5}"/>
              </a:ext>
            </a:extLst>
          </p:cNvPr>
          <p:cNvSpPr>
            <a:spLocks noGrp="1"/>
          </p:cNvSpPr>
          <p:nvPr>
            <p:ph type="body" sz="quarter" idx="14"/>
          </p:nvPr>
        </p:nvSpPr>
        <p:spPr>
          <a:xfrm>
            <a:off x="756946" y="531629"/>
            <a:ext cx="7200000" cy="221599"/>
          </a:xfrm>
        </p:spPr>
        <p:txBody>
          <a:bodyPr>
            <a:spAutoFit/>
          </a:bodyPr>
          <a:lstStyle>
            <a:lvl1pPr marL="0" algn="l" defTabSz="457109" rtl="0" eaLnBrk="1" latinLnBrk="0" hangingPunct="1">
              <a:defRPr lang="en-US" sz="1600" kern="1200" dirty="0" smtClean="0">
                <a:solidFill>
                  <a:schemeClr val="tx1"/>
                </a:solidFill>
                <a:latin typeface="Figtree" pitchFamily="2" charset="0"/>
                <a:ea typeface="+mn-ea"/>
                <a:cs typeface="Sora" pitchFamily="2" charset="0"/>
              </a:defRPr>
            </a:lvl1pPr>
            <a:lvl2pPr marL="0" algn="l" defTabSz="457109" rtl="0" eaLnBrk="1" latinLnBrk="0" hangingPunct="1">
              <a:defRPr lang="en-US" sz="1600" kern="1200" dirty="0" smtClean="0">
                <a:solidFill>
                  <a:srgbClr val="508ECA"/>
                </a:solidFill>
                <a:latin typeface="Figtree" pitchFamily="2" charset="0"/>
                <a:ea typeface="+mn-ea"/>
                <a:cs typeface="Sora" pitchFamily="2" charset="0"/>
              </a:defRPr>
            </a:lvl2pPr>
            <a:lvl3pPr marL="0" algn="l" defTabSz="457109" rtl="0" eaLnBrk="1" latinLnBrk="0" hangingPunct="1">
              <a:defRPr lang="en-US" sz="1600" kern="1200" dirty="0" smtClean="0">
                <a:solidFill>
                  <a:srgbClr val="508ECA"/>
                </a:solidFill>
                <a:latin typeface="Figtree" pitchFamily="2" charset="0"/>
                <a:ea typeface="+mn-ea"/>
                <a:cs typeface="Sora" pitchFamily="2" charset="0"/>
              </a:defRPr>
            </a:lvl3pPr>
            <a:lvl4pPr marL="0" algn="l" defTabSz="457109" rtl="0" eaLnBrk="1" latinLnBrk="0" hangingPunct="1">
              <a:defRPr lang="en-US" sz="1600" kern="1200" dirty="0" smtClean="0">
                <a:solidFill>
                  <a:srgbClr val="508ECA"/>
                </a:solidFill>
                <a:latin typeface="Figtree" pitchFamily="2" charset="0"/>
                <a:ea typeface="+mn-ea"/>
                <a:cs typeface="Sora" pitchFamily="2" charset="0"/>
              </a:defRPr>
            </a:lvl4pPr>
            <a:lvl5pPr marL="0" algn="l" defTabSz="457109" rtl="0" eaLnBrk="1" latinLnBrk="0" hangingPunct="1">
              <a:defRPr lang="he-IL" sz="1600"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2" name="Title 1"/>
          <p:cNvSpPr>
            <a:spLocks noGrp="1"/>
          </p:cNvSpPr>
          <p:nvPr>
            <p:ph type="title"/>
          </p:nvPr>
        </p:nvSpPr>
        <p:spPr>
          <a:xfrm>
            <a:off x="756946" y="1155790"/>
            <a:ext cx="6403565" cy="1615827"/>
          </a:xfrm>
        </p:spPr>
        <p:txBody>
          <a:bodyPr wrap="square">
            <a:spAutoFit/>
          </a:bodyPr>
          <a:lstStyle>
            <a:lvl1pPr>
              <a:lnSpc>
                <a:spcPts val="6300"/>
              </a:lnSpc>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6"/>
            <a:ext cx="3086100" cy="215444"/>
          </a:xfrm>
        </p:spPr>
        <p:txBody>
          <a:bodyPr/>
          <a:lstStyle>
            <a:lvl1pPr>
              <a:defRPr b="0" i="0"/>
            </a:lvl1pPr>
          </a:lstStyle>
          <a:p>
            <a:r>
              <a:rPr lang="en-US" dirty="0"/>
              <a:t>Footer</a:t>
            </a:r>
            <a:endParaRPr lang="he-IL" dirty="0"/>
          </a:p>
        </p:txBody>
      </p:sp>
      <p:cxnSp>
        <p:nvCxnSpPr>
          <p:cNvPr id="4" name="Straight Connector 3">
            <a:extLst>
              <a:ext uri="{FF2B5EF4-FFF2-40B4-BE49-F238E27FC236}">
                <a16:creationId xmlns:a16="http://schemas.microsoft.com/office/drawing/2014/main" id="{BC75AFE5-C9E1-98F8-4351-460D76636340}"/>
              </a:ext>
            </a:extLst>
          </p:cNvPr>
          <p:cNvCxnSpPr>
            <a:cxnSpLocks/>
          </p:cNvCxnSpPr>
          <p:nvPr userDrawn="1"/>
        </p:nvCxnSpPr>
        <p:spPr>
          <a:xfrm>
            <a:off x="756946"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Freeform: Shape 2">
            <a:extLst>
              <a:ext uri="{FF2B5EF4-FFF2-40B4-BE49-F238E27FC236}">
                <a16:creationId xmlns:a16="http://schemas.microsoft.com/office/drawing/2014/main" id="{2D5D1C7F-6773-82B7-DEE8-EC09EBF93152}"/>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Tree>
    <p:extLst>
      <p:ext uri="{BB962C8B-B14F-4D97-AF65-F5344CB8AC3E}">
        <p14:creationId xmlns:p14="http://schemas.microsoft.com/office/powerpoint/2010/main" val="377436693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56000" y="1155790"/>
            <a:ext cx="16776000" cy="746358"/>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6"/>
            <a:ext cx="3086100" cy="215444"/>
          </a:xfrm>
        </p:spPr>
        <p:txBody>
          <a:bodyPr/>
          <a:lstStyle>
            <a:lvl1pPr>
              <a:defRPr b="0" i="0"/>
            </a:lvl1pPr>
          </a:lstStyle>
          <a:p>
            <a:r>
              <a:rPr lang="en-US" dirty="0"/>
              <a:t>Footer</a:t>
            </a:r>
            <a:endParaRPr lang="he-IL" dirty="0"/>
          </a:p>
        </p:txBody>
      </p:sp>
      <p:sp>
        <p:nvSpPr>
          <p:cNvPr id="4" name="Text Placeholder 8">
            <a:extLst>
              <a:ext uri="{FF2B5EF4-FFF2-40B4-BE49-F238E27FC236}">
                <a16:creationId xmlns:a16="http://schemas.microsoft.com/office/drawing/2014/main" id="{574560EB-76F9-C377-D4BA-1821E3ACD69C}"/>
              </a:ext>
            </a:extLst>
          </p:cNvPr>
          <p:cNvSpPr>
            <a:spLocks noGrp="1"/>
          </p:cNvSpPr>
          <p:nvPr>
            <p:ph type="body" sz="quarter" idx="14"/>
          </p:nvPr>
        </p:nvSpPr>
        <p:spPr>
          <a:xfrm>
            <a:off x="756945" y="531629"/>
            <a:ext cx="7200000" cy="221599"/>
          </a:xfrm>
        </p:spPr>
        <p:txBody>
          <a:bodyPr>
            <a:spAutoFit/>
          </a:bodyPr>
          <a:lstStyle>
            <a:lvl1pPr marL="0" algn="l" defTabSz="457109" rtl="0" eaLnBrk="1" latinLnBrk="0" hangingPunct="1">
              <a:defRPr lang="en-US" sz="1600" kern="1200" dirty="0" smtClean="0">
                <a:solidFill>
                  <a:schemeClr val="tx1"/>
                </a:solidFill>
                <a:latin typeface="Figtree" pitchFamily="2" charset="0"/>
                <a:ea typeface="+mn-ea"/>
                <a:cs typeface="Sora" pitchFamily="2" charset="0"/>
              </a:defRPr>
            </a:lvl1pPr>
            <a:lvl2pPr marL="0" algn="l" defTabSz="457109" rtl="0" eaLnBrk="1" latinLnBrk="0" hangingPunct="1">
              <a:defRPr lang="en-US" sz="1600" kern="1200" dirty="0" smtClean="0">
                <a:solidFill>
                  <a:srgbClr val="508ECA"/>
                </a:solidFill>
                <a:latin typeface="Figtree" pitchFamily="2" charset="0"/>
                <a:ea typeface="+mn-ea"/>
                <a:cs typeface="Sora" pitchFamily="2" charset="0"/>
              </a:defRPr>
            </a:lvl2pPr>
            <a:lvl3pPr marL="0" algn="l" defTabSz="457109" rtl="0" eaLnBrk="1" latinLnBrk="0" hangingPunct="1">
              <a:defRPr lang="en-US" sz="1600" kern="1200" dirty="0" smtClean="0">
                <a:solidFill>
                  <a:srgbClr val="508ECA"/>
                </a:solidFill>
                <a:latin typeface="Figtree" pitchFamily="2" charset="0"/>
                <a:ea typeface="+mn-ea"/>
                <a:cs typeface="Sora" pitchFamily="2" charset="0"/>
              </a:defRPr>
            </a:lvl3pPr>
            <a:lvl4pPr marL="0" algn="l" defTabSz="457109" rtl="0" eaLnBrk="1" latinLnBrk="0" hangingPunct="1">
              <a:defRPr lang="en-US" sz="1600" kern="1200" dirty="0" smtClean="0">
                <a:solidFill>
                  <a:srgbClr val="508ECA"/>
                </a:solidFill>
                <a:latin typeface="Figtree" pitchFamily="2" charset="0"/>
                <a:ea typeface="+mn-ea"/>
                <a:cs typeface="Sora" pitchFamily="2" charset="0"/>
              </a:defRPr>
            </a:lvl4pPr>
            <a:lvl5pPr marL="0" algn="l" defTabSz="457109" rtl="0" eaLnBrk="1" latinLnBrk="0" hangingPunct="1">
              <a:defRPr lang="he-IL" sz="1600"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8" name="Content Placeholder 2">
            <a:extLst>
              <a:ext uri="{FF2B5EF4-FFF2-40B4-BE49-F238E27FC236}">
                <a16:creationId xmlns:a16="http://schemas.microsoft.com/office/drawing/2014/main" id="{8FC25A40-279F-0F1B-058F-E021A9E22CF1}"/>
              </a:ext>
            </a:extLst>
          </p:cNvPr>
          <p:cNvSpPr>
            <a:spLocks noGrp="1"/>
          </p:cNvSpPr>
          <p:nvPr>
            <p:ph idx="1"/>
          </p:nvPr>
        </p:nvSpPr>
        <p:spPr>
          <a:xfrm>
            <a:off x="756945" y="2041411"/>
            <a:ext cx="16774110" cy="381643"/>
          </a:xfrm>
        </p:spPr>
        <p:txBody>
          <a:bodyPr>
            <a:spAutoFit/>
          </a:bodyPr>
          <a:lstStyle>
            <a:lvl1pPr marL="0" indent="0">
              <a:lnSpc>
                <a:spcPct val="110000"/>
              </a:lnSpc>
              <a:spcBef>
                <a:spcPts val="0"/>
              </a:spcBef>
              <a:buNone/>
              <a:defRPr b="0" i="0"/>
            </a:lvl1pPr>
            <a:lvl2pPr marL="252000" indent="0">
              <a:buNone/>
              <a:defRPr/>
            </a:lvl2pPr>
            <a:lvl3pPr marL="504000" indent="0">
              <a:buNone/>
              <a:defRPr/>
            </a:lvl3pPr>
            <a:lvl4pPr marL="756000" indent="0">
              <a:buNone/>
              <a:defRPr/>
            </a:lvl4pPr>
            <a:lvl5pPr marL="1008000" indent="0">
              <a:buNone/>
              <a:defRPr/>
            </a:lvl5pPr>
          </a:lstStyle>
          <a:p>
            <a:pPr lvl="0"/>
            <a:r>
              <a:rPr lang="en-US" dirty="0"/>
              <a:t>Click to edit Master text styles</a:t>
            </a:r>
          </a:p>
        </p:txBody>
      </p:sp>
      <p:sp>
        <p:nvSpPr>
          <p:cNvPr id="3" name="Freeform: Shape 2">
            <a:extLst>
              <a:ext uri="{FF2B5EF4-FFF2-40B4-BE49-F238E27FC236}">
                <a16:creationId xmlns:a16="http://schemas.microsoft.com/office/drawing/2014/main" id="{242B8A12-D439-7AD8-2BE7-135EBB1DCFB4}"/>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Tree>
    <p:extLst>
      <p:ext uri="{BB962C8B-B14F-4D97-AF65-F5344CB8AC3E}">
        <p14:creationId xmlns:p14="http://schemas.microsoft.com/office/powerpoint/2010/main" val="58812188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ig Title &amp;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7124A6-B7A5-EF8E-D61F-0B937135B8A5}"/>
              </a:ext>
            </a:extLst>
          </p:cNvPr>
          <p:cNvSpPr>
            <a:spLocks noGrp="1"/>
          </p:cNvSpPr>
          <p:nvPr>
            <p:ph type="body" sz="quarter" idx="14"/>
          </p:nvPr>
        </p:nvSpPr>
        <p:spPr>
          <a:xfrm>
            <a:off x="756946" y="531629"/>
            <a:ext cx="7200000" cy="221599"/>
          </a:xfrm>
        </p:spPr>
        <p:txBody>
          <a:bodyPr>
            <a:spAutoFit/>
          </a:bodyPr>
          <a:lstStyle>
            <a:lvl1pPr marL="0" algn="l" defTabSz="457109" rtl="0" eaLnBrk="1" latinLnBrk="0" hangingPunct="1">
              <a:defRPr lang="en-US" sz="1600" kern="1200" dirty="0" smtClean="0">
                <a:solidFill>
                  <a:schemeClr val="tx1"/>
                </a:solidFill>
                <a:latin typeface="Figtree" pitchFamily="2" charset="0"/>
                <a:ea typeface="+mn-ea"/>
                <a:cs typeface="Sora" pitchFamily="2" charset="0"/>
              </a:defRPr>
            </a:lvl1pPr>
            <a:lvl2pPr marL="0" algn="l" defTabSz="457109" rtl="0" eaLnBrk="1" latinLnBrk="0" hangingPunct="1">
              <a:defRPr lang="en-US" sz="1600" kern="1200" dirty="0" smtClean="0">
                <a:solidFill>
                  <a:srgbClr val="508ECA"/>
                </a:solidFill>
                <a:latin typeface="Figtree" pitchFamily="2" charset="0"/>
                <a:ea typeface="+mn-ea"/>
                <a:cs typeface="Sora" pitchFamily="2" charset="0"/>
              </a:defRPr>
            </a:lvl2pPr>
            <a:lvl3pPr marL="0" algn="l" defTabSz="457109" rtl="0" eaLnBrk="1" latinLnBrk="0" hangingPunct="1">
              <a:defRPr lang="en-US" sz="1600" kern="1200" dirty="0" smtClean="0">
                <a:solidFill>
                  <a:srgbClr val="508ECA"/>
                </a:solidFill>
                <a:latin typeface="Figtree" pitchFamily="2" charset="0"/>
                <a:ea typeface="+mn-ea"/>
                <a:cs typeface="Sora" pitchFamily="2" charset="0"/>
              </a:defRPr>
            </a:lvl3pPr>
            <a:lvl4pPr marL="0" algn="l" defTabSz="457109" rtl="0" eaLnBrk="1" latinLnBrk="0" hangingPunct="1">
              <a:defRPr lang="en-US" sz="1600" kern="1200" dirty="0" smtClean="0">
                <a:solidFill>
                  <a:srgbClr val="508ECA"/>
                </a:solidFill>
                <a:latin typeface="Figtree" pitchFamily="2" charset="0"/>
                <a:ea typeface="+mn-ea"/>
                <a:cs typeface="Sora" pitchFamily="2" charset="0"/>
              </a:defRPr>
            </a:lvl4pPr>
            <a:lvl5pPr marL="0" algn="l" defTabSz="457109" rtl="0" eaLnBrk="1" latinLnBrk="0" hangingPunct="1">
              <a:defRPr lang="he-IL" sz="1600"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2" name="Title 1"/>
          <p:cNvSpPr>
            <a:spLocks noGrp="1"/>
          </p:cNvSpPr>
          <p:nvPr>
            <p:ph type="title"/>
          </p:nvPr>
        </p:nvSpPr>
        <p:spPr>
          <a:xfrm>
            <a:off x="756946" y="3041030"/>
            <a:ext cx="7697739" cy="2376035"/>
          </a:xfrm>
        </p:spPr>
        <p:txBody>
          <a:bodyPr wrap="square">
            <a:spAutoFit/>
          </a:bodyPr>
          <a:lstStyle>
            <a:lvl1pPr>
              <a:lnSpc>
                <a:spcPct val="80000"/>
              </a:lnSpc>
              <a:defRPr sz="9600"/>
            </a:lvl1pPr>
          </a:lstStyle>
          <a:p>
            <a:r>
              <a:rPr lang="en-US" dirty="0"/>
              <a:t>Click to edit Master title</a:t>
            </a:r>
          </a:p>
        </p:txBody>
      </p:sp>
      <p:sp>
        <p:nvSpPr>
          <p:cNvPr id="3" name="Content Placeholder 2"/>
          <p:cNvSpPr>
            <a:spLocks noGrp="1"/>
          </p:cNvSpPr>
          <p:nvPr>
            <p:ph idx="1"/>
          </p:nvPr>
        </p:nvSpPr>
        <p:spPr>
          <a:xfrm>
            <a:off x="756946" y="5701996"/>
            <a:ext cx="7697738" cy="1653823"/>
          </a:xfrm>
        </p:spPr>
        <p:txBody>
          <a:bodyPr>
            <a:noAutofit/>
          </a:bodyPr>
          <a:lstStyle>
            <a:lvl1pPr marL="0" indent="0">
              <a:lnSpc>
                <a:spcPct val="110000"/>
              </a:lnSpc>
              <a:spcBef>
                <a:spcPts val="0"/>
              </a:spcBef>
              <a:buNone/>
              <a:defRPr b="0" i="0"/>
            </a:lvl1pPr>
            <a:lvl2pPr marL="252000" indent="0">
              <a:buNone/>
              <a:defRPr/>
            </a:lvl2pPr>
            <a:lvl3pPr marL="504000" indent="0">
              <a:buNone/>
              <a:defRPr/>
            </a:lvl3pPr>
            <a:lvl4pPr marL="756000" indent="0">
              <a:buNone/>
              <a:defRPr/>
            </a:lvl4pPr>
            <a:lvl5pPr marL="1008000" indent="0">
              <a:buNone/>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6"/>
            <a:ext cx="3086100" cy="215444"/>
          </a:xfrm>
        </p:spPr>
        <p:txBody>
          <a:bodyPr/>
          <a:lstStyle>
            <a:lvl1pPr>
              <a:defRPr b="0" i="0"/>
            </a:lvl1pPr>
          </a:lstStyle>
          <a:p>
            <a:r>
              <a:rPr lang="en-US" dirty="0"/>
              <a:t>Footer</a:t>
            </a:r>
            <a:endParaRPr lang="he-IL" dirty="0"/>
          </a:p>
        </p:txBody>
      </p:sp>
      <p:cxnSp>
        <p:nvCxnSpPr>
          <p:cNvPr id="4" name="Straight Connector 3">
            <a:extLst>
              <a:ext uri="{FF2B5EF4-FFF2-40B4-BE49-F238E27FC236}">
                <a16:creationId xmlns:a16="http://schemas.microsoft.com/office/drawing/2014/main" id="{BC75AFE5-C9E1-98F8-4351-460D76636340}"/>
              </a:ext>
            </a:extLst>
          </p:cNvPr>
          <p:cNvCxnSpPr>
            <a:cxnSpLocks/>
          </p:cNvCxnSpPr>
          <p:nvPr userDrawn="1"/>
        </p:nvCxnSpPr>
        <p:spPr>
          <a:xfrm>
            <a:off x="756946"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Freeform: Shape 4">
            <a:extLst>
              <a:ext uri="{FF2B5EF4-FFF2-40B4-BE49-F238E27FC236}">
                <a16:creationId xmlns:a16="http://schemas.microsoft.com/office/drawing/2014/main" id="{565C35E9-2000-1807-B25A-A22A140C867B}"/>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Tree>
    <p:extLst>
      <p:ext uri="{BB962C8B-B14F-4D97-AF65-F5344CB8AC3E}">
        <p14:creationId xmlns:p14="http://schemas.microsoft.com/office/powerpoint/2010/main" val="1316608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w Header text">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A2FFA6F7-57BB-A348-804C-53272A3FB682}"/>
              </a:ext>
            </a:extLst>
          </p:cNvPr>
          <p:cNvSpPr>
            <a:spLocks noGrp="1"/>
          </p:cNvSpPr>
          <p:nvPr>
            <p:ph type="sldNum" sz="quarter" idx="12"/>
          </p:nvPr>
        </p:nvSpPr>
        <p:spPr>
          <a:xfrm>
            <a:off x="16935304" y="9648826"/>
            <a:ext cx="614655" cy="215444"/>
          </a:xfrm>
        </p:spPr>
        <p:txBody>
          <a:bodyPr wrap="square" lIns="0" tIns="0" rIns="0" bIns="0">
            <a:spAutoFit/>
          </a:bodyPr>
          <a:lstStyle>
            <a:lvl1pPr>
              <a:defRPr lang="en-IL" sz="1400" b="0" i="0" kern="1200" smtClean="0">
                <a:solidFill>
                  <a:prstClr val="black">
                    <a:lumMod val="85000"/>
                    <a:lumOff val="15000"/>
                  </a:prstClr>
                </a:solidFill>
                <a:latin typeface="Figtree" pitchFamily="2" charset="0"/>
                <a:ea typeface="+mn-ea"/>
                <a:cs typeface="Sora" pitchFamily="2" charset="0"/>
              </a:defRPr>
            </a:lvl1pPr>
          </a:lstStyle>
          <a:p>
            <a:fld id="{DA08498A-7CA8-B24D-A934-19781A1F027B}" type="slidenum">
              <a:rPr lang="he-IL" smtClean="0"/>
              <a:pPr/>
              <a:t>‹#›</a:t>
            </a:fld>
            <a:endParaRPr lang="he-IL" dirty="0"/>
          </a:p>
        </p:txBody>
      </p:sp>
      <p:sp>
        <p:nvSpPr>
          <p:cNvPr id="30" name="Footer Placeholder 29">
            <a:extLst>
              <a:ext uri="{FF2B5EF4-FFF2-40B4-BE49-F238E27FC236}">
                <a16:creationId xmlns:a16="http://schemas.microsoft.com/office/drawing/2014/main" id="{EE2C044E-41B7-9A06-39C8-8A83CA7A3C61}"/>
              </a:ext>
            </a:extLst>
          </p:cNvPr>
          <p:cNvSpPr>
            <a:spLocks noGrp="1"/>
          </p:cNvSpPr>
          <p:nvPr>
            <p:ph type="ftr" sz="quarter" idx="13"/>
          </p:nvPr>
        </p:nvSpPr>
        <p:spPr>
          <a:xfrm>
            <a:off x="7600950" y="9648826"/>
            <a:ext cx="3086100" cy="215444"/>
          </a:xfrm>
        </p:spPr>
        <p:txBody>
          <a:bodyPr/>
          <a:lstStyle>
            <a:lvl1pPr>
              <a:defRPr b="0" i="0"/>
            </a:lvl1pPr>
          </a:lstStyle>
          <a:p>
            <a:r>
              <a:rPr lang="en-US" dirty="0"/>
              <a:t>Footer</a:t>
            </a:r>
            <a:endParaRPr lang="he-IL" dirty="0"/>
          </a:p>
        </p:txBody>
      </p:sp>
      <p:sp>
        <p:nvSpPr>
          <p:cNvPr id="2" name="Text Placeholder 8">
            <a:extLst>
              <a:ext uri="{FF2B5EF4-FFF2-40B4-BE49-F238E27FC236}">
                <a16:creationId xmlns:a16="http://schemas.microsoft.com/office/drawing/2014/main" id="{10E6C040-4868-C67A-A99C-8FA255F40C1A}"/>
              </a:ext>
            </a:extLst>
          </p:cNvPr>
          <p:cNvSpPr>
            <a:spLocks noGrp="1"/>
          </p:cNvSpPr>
          <p:nvPr>
            <p:ph type="body" sz="quarter" idx="14"/>
          </p:nvPr>
        </p:nvSpPr>
        <p:spPr>
          <a:xfrm>
            <a:off x="756946" y="531629"/>
            <a:ext cx="7200000" cy="221599"/>
          </a:xfrm>
        </p:spPr>
        <p:txBody>
          <a:bodyPr>
            <a:spAutoFit/>
          </a:bodyPr>
          <a:lstStyle>
            <a:lvl1pPr marL="0" algn="l" defTabSz="457109" rtl="0" eaLnBrk="1" latinLnBrk="0" hangingPunct="1">
              <a:defRPr lang="en-US" sz="1600" kern="1200" dirty="0" smtClean="0">
                <a:solidFill>
                  <a:schemeClr val="tx1"/>
                </a:solidFill>
                <a:latin typeface="Figtree" pitchFamily="2" charset="0"/>
                <a:ea typeface="+mn-ea"/>
                <a:cs typeface="Sora" pitchFamily="2" charset="0"/>
              </a:defRPr>
            </a:lvl1pPr>
            <a:lvl2pPr marL="0" algn="l" defTabSz="457109" rtl="0" eaLnBrk="1" latinLnBrk="0" hangingPunct="1">
              <a:defRPr lang="en-US" sz="1600" kern="1200" dirty="0" smtClean="0">
                <a:solidFill>
                  <a:srgbClr val="508ECA"/>
                </a:solidFill>
                <a:latin typeface="Figtree" pitchFamily="2" charset="0"/>
                <a:ea typeface="+mn-ea"/>
                <a:cs typeface="Sora" pitchFamily="2" charset="0"/>
              </a:defRPr>
            </a:lvl2pPr>
            <a:lvl3pPr marL="0" algn="l" defTabSz="457109" rtl="0" eaLnBrk="1" latinLnBrk="0" hangingPunct="1">
              <a:defRPr lang="en-US" sz="1600" kern="1200" dirty="0" smtClean="0">
                <a:solidFill>
                  <a:srgbClr val="508ECA"/>
                </a:solidFill>
                <a:latin typeface="Figtree" pitchFamily="2" charset="0"/>
                <a:ea typeface="+mn-ea"/>
                <a:cs typeface="Sora" pitchFamily="2" charset="0"/>
              </a:defRPr>
            </a:lvl3pPr>
            <a:lvl4pPr marL="0" algn="l" defTabSz="457109" rtl="0" eaLnBrk="1" latinLnBrk="0" hangingPunct="1">
              <a:defRPr lang="en-US" sz="1600" kern="1200" dirty="0" smtClean="0">
                <a:solidFill>
                  <a:srgbClr val="508ECA"/>
                </a:solidFill>
                <a:latin typeface="Figtree" pitchFamily="2" charset="0"/>
                <a:ea typeface="+mn-ea"/>
                <a:cs typeface="Sora" pitchFamily="2" charset="0"/>
              </a:defRPr>
            </a:lvl4pPr>
            <a:lvl5pPr marL="0" algn="l" defTabSz="457109" rtl="0" eaLnBrk="1" latinLnBrk="0" hangingPunct="1">
              <a:defRPr lang="he-IL" sz="1600"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3" name="Freeform: Shape 2">
            <a:extLst>
              <a:ext uri="{FF2B5EF4-FFF2-40B4-BE49-F238E27FC236}">
                <a16:creationId xmlns:a16="http://schemas.microsoft.com/office/drawing/2014/main" id="{04DA20C5-769D-7BF1-9847-720E9160EB74}"/>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pPr marL="0" algn="r" defTabSz="914400" rtl="1" eaLnBrk="1" latinLnBrk="0" hangingPunct="1"/>
            <a:endParaRPr lang="he-IL" b="0" i="0" dirty="0"/>
          </a:p>
        </p:txBody>
      </p:sp>
    </p:spTree>
    <p:extLst>
      <p:ext uri="{BB962C8B-B14F-4D97-AF65-F5344CB8AC3E}">
        <p14:creationId xmlns:p14="http://schemas.microsoft.com/office/powerpoint/2010/main" val="2241424674"/>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w Header tex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04DA20C5-769D-7BF1-9847-720E9160EB74}"/>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
        <p:nvSpPr>
          <p:cNvPr id="4" name="Footer Placeholder 3">
            <a:extLst>
              <a:ext uri="{FF2B5EF4-FFF2-40B4-BE49-F238E27FC236}">
                <a16:creationId xmlns:a16="http://schemas.microsoft.com/office/drawing/2014/main" id="{5AD0E312-8DC2-73AD-17F6-FB7A5391CC9D}"/>
              </a:ext>
            </a:extLst>
          </p:cNvPr>
          <p:cNvSpPr>
            <a:spLocks noGrp="1"/>
          </p:cNvSpPr>
          <p:nvPr>
            <p:ph type="ftr" sz="quarter" idx="10"/>
          </p:nvPr>
        </p:nvSpPr>
        <p:spPr/>
        <p:txBody>
          <a:bodyPr/>
          <a:lstStyle>
            <a:lvl1pPr>
              <a:defRPr b="0" i="0"/>
            </a:lvl1pPr>
          </a:lstStyle>
          <a:p>
            <a:r>
              <a:rPr lang="en-US" dirty="0"/>
              <a:t>Footer</a:t>
            </a:r>
            <a:endParaRPr lang="he-IL" dirty="0"/>
          </a:p>
        </p:txBody>
      </p:sp>
      <p:sp>
        <p:nvSpPr>
          <p:cNvPr id="5" name="Slide Number Placeholder 4">
            <a:extLst>
              <a:ext uri="{FF2B5EF4-FFF2-40B4-BE49-F238E27FC236}">
                <a16:creationId xmlns:a16="http://schemas.microsoft.com/office/drawing/2014/main" id="{0525C27D-6FDC-C303-301F-EA090EAED00E}"/>
              </a:ext>
            </a:extLst>
          </p:cNvPr>
          <p:cNvSpPr>
            <a:spLocks noGrp="1"/>
          </p:cNvSpPr>
          <p:nvPr>
            <p:ph type="sldNum" sz="quarter" idx="11"/>
          </p:nvPr>
        </p:nvSpPr>
        <p:spPr/>
        <p:txBody>
          <a:bodyPr/>
          <a:lstStyle>
            <a:lvl1pPr>
              <a:defRPr b="0" i="0"/>
            </a:lvl1pPr>
          </a:lstStyle>
          <a:p>
            <a:fld id="{DA08498A-7CA8-B24D-A934-19781A1F027B}" type="slidenum">
              <a:rPr lang="en-IL" smtClean="0"/>
              <a:pPr/>
              <a:t>‹#›</a:t>
            </a:fld>
            <a:endParaRPr lang="en-IL" dirty="0"/>
          </a:p>
        </p:txBody>
      </p:sp>
      <p:sp>
        <p:nvSpPr>
          <p:cNvPr id="6" name="Title 5">
            <a:extLst>
              <a:ext uri="{FF2B5EF4-FFF2-40B4-BE49-F238E27FC236}">
                <a16:creationId xmlns:a16="http://schemas.microsoft.com/office/drawing/2014/main" id="{F0085B55-DBC3-102E-EA36-3B98ECDC2680}"/>
              </a:ext>
            </a:extLst>
          </p:cNvPr>
          <p:cNvSpPr>
            <a:spLocks noGrp="1"/>
          </p:cNvSpPr>
          <p:nvPr>
            <p:ph type="title"/>
          </p:nvPr>
        </p:nvSpPr>
        <p:spPr/>
        <p:txBody>
          <a:bodyPr/>
          <a:lstStyle/>
          <a:p>
            <a:r>
              <a:rPr lang="en-US"/>
              <a:t>Click to edit Master title style</a:t>
            </a:r>
            <a:endParaRPr lang="he-IL"/>
          </a:p>
        </p:txBody>
      </p:sp>
    </p:spTree>
    <p:extLst>
      <p:ext uri="{BB962C8B-B14F-4D97-AF65-F5344CB8AC3E}">
        <p14:creationId xmlns:p14="http://schemas.microsoft.com/office/powerpoint/2010/main" val="813053222"/>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5F7398A-3914-0B13-6D2F-98A711FD2C20}"/>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
        <p:nvSpPr>
          <p:cNvPr id="5" name="Title 4">
            <a:extLst>
              <a:ext uri="{FF2B5EF4-FFF2-40B4-BE49-F238E27FC236}">
                <a16:creationId xmlns:a16="http://schemas.microsoft.com/office/drawing/2014/main" id="{03ACDB2C-FC1F-843F-96FF-F0A85892F518}"/>
              </a:ext>
            </a:extLst>
          </p:cNvPr>
          <p:cNvSpPr>
            <a:spLocks noGrp="1"/>
          </p:cNvSpPr>
          <p:nvPr>
            <p:ph type="title"/>
          </p:nvPr>
        </p:nvSpPr>
        <p:spPr/>
        <p:txBody>
          <a:bodyPr/>
          <a:lstStyle/>
          <a:p>
            <a:r>
              <a:rPr lang="en-US"/>
              <a:t>Click to edit Master title style</a:t>
            </a:r>
            <a:endParaRPr lang="he-IL"/>
          </a:p>
        </p:txBody>
      </p:sp>
      <p:sp>
        <p:nvSpPr>
          <p:cNvPr id="6" name="Footer Placeholder 5">
            <a:extLst>
              <a:ext uri="{FF2B5EF4-FFF2-40B4-BE49-F238E27FC236}">
                <a16:creationId xmlns:a16="http://schemas.microsoft.com/office/drawing/2014/main" id="{7EA8D02A-E9BD-673C-1938-BEA6CD543C14}"/>
              </a:ext>
            </a:extLst>
          </p:cNvPr>
          <p:cNvSpPr>
            <a:spLocks noGrp="1"/>
          </p:cNvSpPr>
          <p:nvPr>
            <p:ph type="ftr" sz="quarter" idx="10"/>
          </p:nvPr>
        </p:nvSpPr>
        <p:spPr/>
        <p:txBody>
          <a:bodyPr/>
          <a:lstStyle>
            <a:lvl1pPr>
              <a:defRPr b="0" i="0"/>
            </a:lvl1pPr>
          </a:lstStyle>
          <a:p>
            <a:r>
              <a:rPr lang="en-US" dirty="0"/>
              <a:t>Footer</a:t>
            </a:r>
            <a:endParaRPr lang="he-IL" dirty="0"/>
          </a:p>
        </p:txBody>
      </p:sp>
      <p:sp>
        <p:nvSpPr>
          <p:cNvPr id="7" name="Slide Number Placeholder 6">
            <a:extLst>
              <a:ext uri="{FF2B5EF4-FFF2-40B4-BE49-F238E27FC236}">
                <a16:creationId xmlns:a16="http://schemas.microsoft.com/office/drawing/2014/main" id="{4BA3A0E3-F3C4-B7AE-B24E-318F025E1F56}"/>
              </a:ext>
            </a:extLst>
          </p:cNvPr>
          <p:cNvSpPr>
            <a:spLocks noGrp="1"/>
          </p:cNvSpPr>
          <p:nvPr>
            <p:ph type="sldNum" sz="quarter" idx="11"/>
          </p:nvPr>
        </p:nvSpPr>
        <p:spPr/>
        <p:txBody>
          <a:bodyPr/>
          <a:lstStyle>
            <a:lvl1pPr>
              <a:defRPr b="0" i="0"/>
            </a:lvl1pPr>
          </a:lstStyle>
          <a:p>
            <a:fld id="{DA08498A-7CA8-B24D-A934-19781A1F027B}" type="slidenum">
              <a:rPr lang="en-IL" smtClean="0"/>
              <a:pPr/>
              <a:t>‹#›</a:t>
            </a:fld>
            <a:endParaRPr lang="en-IL" dirty="0"/>
          </a:p>
        </p:txBody>
      </p:sp>
    </p:spTree>
    <p:extLst>
      <p:ext uri="{BB962C8B-B14F-4D97-AF65-F5344CB8AC3E}">
        <p14:creationId xmlns:p14="http://schemas.microsoft.com/office/powerpoint/2010/main" val="1654567277"/>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7FC2330-F1EC-4736-09E3-C05899F0DEF6}"/>
              </a:ext>
            </a:extLst>
          </p:cNvPr>
          <p:cNvSpPr>
            <a:spLocks noGrp="1"/>
          </p:cNvSpPr>
          <p:nvPr>
            <p:ph type="title" hasCustomPrompt="1"/>
          </p:nvPr>
        </p:nvSpPr>
        <p:spPr>
          <a:xfrm>
            <a:off x="756947" y="4669768"/>
            <a:ext cx="4462754" cy="746358"/>
          </a:xfrm>
        </p:spPr>
        <p:txBody>
          <a:bodyPr wrap="square">
            <a:spAutoFit/>
          </a:bodyPr>
          <a:lstStyle>
            <a:lvl1pPr>
              <a:lnSpc>
                <a:spcPct val="80000"/>
              </a:lnSpc>
              <a:defRPr/>
            </a:lvl1pPr>
          </a:lstStyle>
          <a:p>
            <a:r>
              <a:rPr lang="en-US" dirty="0"/>
              <a:t>Thank You!</a:t>
            </a:r>
          </a:p>
        </p:txBody>
      </p:sp>
      <p:sp>
        <p:nvSpPr>
          <p:cNvPr id="5" name="Content Placeholder 2">
            <a:extLst>
              <a:ext uri="{FF2B5EF4-FFF2-40B4-BE49-F238E27FC236}">
                <a16:creationId xmlns:a16="http://schemas.microsoft.com/office/drawing/2014/main" id="{64983B77-CDBD-852E-6F92-8CB068D55DF3}"/>
              </a:ext>
            </a:extLst>
          </p:cNvPr>
          <p:cNvSpPr>
            <a:spLocks noGrp="1"/>
          </p:cNvSpPr>
          <p:nvPr>
            <p:ph idx="1"/>
          </p:nvPr>
        </p:nvSpPr>
        <p:spPr>
          <a:xfrm>
            <a:off x="756946" y="5481429"/>
            <a:ext cx="4462754" cy="349839"/>
          </a:xfrm>
        </p:spPr>
        <p:txBody>
          <a:bodyPr>
            <a:spAutoFit/>
          </a:bodyPr>
          <a:lstStyle>
            <a:lvl1pPr marL="0" indent="0">
              <a:lnSpc>
                <a:spcPct val="110000"/>
              </a:lnSpc>
              <a:buNone/>
              <a:defRPr sz="2200" b="0" i="0">
                <a:latin typeface="Figtree" pitchFamily="2" charset="0"/>
              </a:defRPr>
            </a:lvl1pPr>
            <a:lvl2pPr marL="252000" indent="0">
              <a:buNone/>
              <a:defRPr/>
            </a:lvl2pPr>
            <a:lvl3pPr marL="504000" indent="0">
              <a:buNone/>
              <a:defRPr/>
            </a:lvl3pPr>
            <a:lvl4pPr marL="756000" indent="0">
              <a:buNone/>
              <a:defRPr/>
            </a:lvl4pPr>
            <a:lvl5pPr marL="1008000" indent="0">
              <a:buNone/>
              <a:defRPr/>
            </a:lvl5pPr>
          </a:lstStyle>
          <a:p>
            <a:pPr lvl="0"/>
            <a:r>
              <a:rPr lang="en-US" dirty="0"/>
              <a:t>Click to edit Master text styles</a:t>
            </a:r>
          </a:p>
        </p:txBody>
      </p:sp>
      <p:sp>
        <p:nvSpPr>
          <p:cNvPr id="6" name="Freeform: Shape 5">
            <a:extLst>
              <a:ext uri="{FF2B5EF4-FFF2-40B4-BE49-F238E27FC236}">
                <a16:creationId xmlns:a16="http://schemas.microsoft.com/office/drawing/2014/main" id="{EF7B72A0-64F5-6FB4-7EAB-3D2881895C53}"/>
              </a:ext>
            </a:extLst>
          </p:cNvPr>
          <p:cNvSpPr/>
          <p:nvPr userDrawn="1"/>
        </p:nvSpPr>
        <p:spPr>
          <a:xfrm>
            <a:off x="756944" y="619322"/>
            <a:ext cx="2346504" cy="570063"/>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b="0" i="0" dirty="0"/>
          </a:p>
        </p:txBody>
      </p:sp>
    </p:spTree>
    <p:extLst>
      <p:ext uri="{BB962C8B-B14F-4D97-AF65-F5344CB8AC3E}">
        <p14:creationId xmlns:p14="http://schemas.microsoft.com/office/powerpoint/2010/main" val="3960789050"/>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556C5-CAC5-54A1-3E36-E216CA578E8B}"/>
              </a:ext>
            </a:extLst>
          </p:cNvPr>
          <p:cNvSpPr>
            <a:spLocks noGrp="1"/>
          </p:cNvSpPr>
          <p:nvPr>
            <p:ph type="title"/>
          </p:nvPr>
        </p:nvSpPr>
        <p:spPr/>
        <p:txBody>
          <a:bodyPr/>
          <a:lstStyle/>
          <a:p>
            <a:r>
              <a:rPr lang="en-GB"/>
              <a:t>Click to edit Master title style</a:t>
            </a:r>
            <a:endParaRPr lang="en-IL"/>
          </a:p>
        </p:txBody>
      </p:sp>
      <p:sp>
        <p:nvSpPr>
          <p:cNvPr id="3" name="Date Placeholder 2">
            <a:extLst>
              <a:ext uri="{FF2B5EF4-FFF2-40B4-BE49-F238E27FC236}">
                <a16:creationId xmlns:a16="http://schemas.microsoft.com/office/drawing/2014/main" id="{68804232-033F-08D5-89DC-94E06E902605}"/>
              </a:ext>
            </a:extLst>
          </p:cNvPr>
          <p:cNvSpPr>
            <a:spLocks noGrp="1"/>
          </p:cNvSpPr>
          <p:nvPr>
            <p:ph type="dt" sz="half" idx="10"/>
          </p:nvPr>
        </p:nvSpPr>
        <p:spPr/>
        <p:txBody>
          <a:bodyPr/>
          <a:lstStyle>
            <a:lvl1pPr>
              <a:defRPr b="0" i="0"/>
            </a:lvl1pPr>
          </a:lstStyle>
          <a:p>
            <a:fld id="{F9424E79-3850-4A86-9B55-3A902821222B}" type="datetime8">
              <a:rPr lang="en-IL" smtClean="0"/>
              <a:pPr/>
              <a:t>07/09/2026 18:06</a:t>
            </a:fld>
            <a:endParaRPr lang="en-IL" dirty="0"/>
          </a:p>
        </p:txBody>
      </p:sp>
      <p:sp>
        <p:nvSpPr>
          <p:cNvPr id="4" name="Footer Placeholder 3">
            <a:extLst>
              <a:ext uri="{FF2B5EF4-FFF2-40B4-BE49-F238E27FC236}">
                <a16:creationId xmlns:a16="http://schemas.microsoft.com/office/drawing/2014/main" id="{4050DA29-9AD0-70C9-D5A4-F456E728930D}"/>
              </a:ext>
            </a:extLst>
          </p:cNvPr>
          <p:cNvSpPr>
            <a:spLocks noGrp="1"/>
          </p:cNvSpPr>
          <p:nvPr>
            <p:ph type="ftr" sz="quarter" idx="11"/>
          </p:nvPr>
        </p:nvSpPr>
        <p:spPr/>
        <p:txBody>
          <a:bodyPr/>
          <a:lstStyle>
            <a:lvl1pPr>
              <a:defRPr b="0" i="0"/>
            </a:lvl1pPr>
          </a:lstStyle>
          <a:p>
            <a:endParaRPr lang="en-IL" dirty="0"/>
          </a:p>
        </p:txBody>
      </p:sp>
      <p:sp>
        <p:nvSpPr>
          <p:cNvPr id="5" name="Slide Number Placeholder 4">
            <a:extLst>
              <a:ext uri="{FF2B5EF4-FFF2-40B4-BE49-F238E27FC236}">
                <a16:creationId xmlns:a16="http://schemas.microsoft.com/office/drawing/2014/main" id="{E56EB0B8-D253-5A1F-DF0A-2C24AEED99FF}"/>
              </a:ext>
            </a:extLst>
          </p:cNvPr>
          <p:cNvSpPr>
            <a:spLocks noGrp="1"/>
          </p:cNvSpPr>
          <p:nvPr>
            <p:ph type="sldNum" sz="quarter" idx="12"/>
          </p:nvPr>
        </p:nvSpPr>
        <p:spPr/>
        <p:txBody>
          <a:bodyPr/>
          <a:lstStyle>
            <a:lvl1pPr>
              <a:defRPr b="0" i="0"/>
            </a:lvl1pPr>
          </a:lstStyle>
          <a:p>
            <a:fld id="{BF09BB13-DAEF-44B3-80F5-CE4B4D07F889}" type="slidenum">
              <a:rPr lang="en-IL" smtClean="0"/>
              <a:pPr/>
              <a:t>‹#›</a:t>
            </a:fld>
            <a:endParaRPr lang="en-IL" dirty="0"/>
          </a:p>
        </p:txBody>
      </p:sp>
    </p:spTree>
    <p:extLst>
      <p:ext uri="{BB962C8B-B14F-4D97-AF65-F5344CB8AC3E}">
        <p14:creationId xmlns:p14="http://schemas.microsoft.com/office/powerpoint/2010/main" val="369916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6"/>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2F111E8-E7F6-106B-E121-BD42D99BC3AE}"/>
              </a:ext>
            </a:extLst>
          </p:cNvPr>
          <p:cNvSpPr>
            <a:spLocks noGrp="1"/>
          </p:cNvSpPr>
          <p:nvPr>
            <p:ph type="sldNum" sz="quarter" idx="4"/>
          </p:nvPr>
        </p:nvSpPr>
        <p:spPr>
          <a:xfrm>
            <a:off x="17134530" y="9648826"/>
            <a:ext cx="396525" cy="215444"/>
          </a:xfrm>
          <a:prstGeom prst="rect">
            <a:avLst/>
          </a:prstGeom>
        </p:spPr>
        <p:txBody>
          <a:bodyPr vert="horz" wrap="square" lIns="0" tIns="0" rIns="0" bIns="0" rtlCol="0" anchor="ctr">
            <a:spAutoFit/>
          </a:bodyPr>
          <a:lstStyle>
            <a:lvl1pPr algn="r">
              <a:defRPr sz="1400" b="0" i="0">
                <a:solidFill>
                  <a:schemeClr val="tx1"/>
                </a:solidFill>
                <a:latin typeface="Figtree" pitchFamily="2" charset="0"/>
              </a:defRPr>
            </a:lvl1pPr>
          </a:lstStyle>
          <a:p>
            <a:fld id="{DA08498A-7CA8-B24D-A934-19781A1F027B}" type="slidenum">
              <a:rPr lang="en-IL" smtClean="0"/>
              <a:pPr/>
              <a:t>‹#›</a:t>
            </a:fld>
            <a:endParaRPr lang="en-IL" dirty="0"/>
          </a:p>
        </p:txBody>
      </p:sp>
      <p:sp>
        <p:nvSpPr>
          <p:cNvPr id="3" name="TextBox 5">
            <a:extLst>
              <a:ext uri="{FF2B5EF4-FFF2-40B4-BE49-F238E27FC236}">
                <a16:creationId xmlns:a16="http://schemas.microsoft.com/office/drawing/2014/main" id="{173EB069-860F-0EB1-03B3-F929F5537498}"/>
              </a:ext>
            </a:extLst>
          </p:cNvPr>
          <p:cNvSpPr txBox="1"/>
          <p:nvPr userDrawn="1"/>
        </p:nvSpPr>
        <p:spPr>
          <a:xfrm>
            <a:off x="756945" y="9648826"/>
            <a:ext cx="2133271" cy="215411"/>
          </a:xfrm>
          <a:prstGeom prst="rect">
            <a:avLst/>
          </a:prstGeom>
        </p:spPr>
        <p:txBody>
          <a:bodyPr wrap="square" lIns="0" tIns="0" rIns="0" bIns="0" rtlCol="0" anchor="t">
            <a:spAutoFit/>
          </a:bodyPr>
          <a:lstStyle/>
          <a:p>
            <a:pPr defTabSz="457109"/>
            <a:r>
              <a:rPr lang="en-US" sz="1400" dirty="0">
                <a:solidFill>
                  <a:schemeClr val="tx1"/>
                </a:solidFill>
                <a:latin typeface="Figtree" pitchFamily="2" charset="0"/>
                <a:cs typeface="Sora" pitchFamily="2" charset="0"/>
                <a:sym typeface="Mukta Bold"/>
              </a:rPr>
              <a:t>ELRONVENTURES.COM</a:t>
            </a:r>
          </a:p>
        </p:txBody>
      </p:sp>
      <p:cxnSp>
        <p:nvCxnSpPr>
          <p:cNvPr id="4" name="Straight Connector 3">
            <a:extLst>
              <a:ext uri="{FF2B5EF4-FFF2-40B4-BE49-F238E27FC236}">
                <a16:creationId xmlns:a16="http://schemas.microsoft.com/office/drawing/2014/main" id="{3E0B7707-41C6-00B8-6CE1-885476977862}"/>
              </a:ext>
            </a:extLst>
          </p:cNvPr>
          <p:cNvCxnSpPr>
            <a:cxnSpLocks/>
          </p:cNvCxnSpPr>
          <p:nvPr userDrawn="1"/>
        </p:nvCxnSpPr>
        <p:spPr>
          <a:xfrm>
            <a:off x="756945"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TextBox 5">
            <a:extLst>
              <a:ext uri="{FF2B5EF4-FFF2-40B4-BE49-F238E27FC236}">
                <a16:creationId xmlns:a16="http://schemas.microsoft.com/office/drawing/2014/main" id="{BBF85414-0054-7B51-6DAA-81FDF98D18D6}"/>
              </a:ext>
            </a:extLst>
          </p:cNvPr>
          <p:cNvSpPr txBox="1"/>
          <p:nvPr userDrawn="1"/>
        </p:nvSpPr>
        <p:spPr>
          <a:xfrm>
            <a:off x="15921422" y="9648859"/>
            <a:ext cx="1319523" cy="215411"/>
          </a:xfrm>
          <a:prstGeom prst="rect">
            <a:avLst/>
          </a:prstGeom>
        </p:spPr>
        <p:txBody>
          <a:bodyPr wrap="square" lIns="0" tIns="0" rIns="0" bIns="0" rtlCol="0" anchor="t">
            <a:spAutoFit/>
          </a:bodyPr>
          <a:lstStyle/>
          <a:p>
            <a:pPr algn="l" defTabSz="457109"/>
            <a:r>
              <a:rPr lang="en-US" sz="1400" dirty="0">
                <a:solidFill>
                  <a:schemeClr val="tx1"/>
                </a:solidFill>
                <a:latin typeface="Figtree" pitchFamily="2" charset="0"/>
                <a:cs typeface="Sora" pitchFamily="2" charset="0"/>
                <a:sym typeface="Mukta"/>
              </a:rPr>
              <a:t>Investor Deck //</a:t>
            </a:r>
          </a:p>
        </p:txBody>
      </p:sp>
    </p:spTree>
    <p:extLst>
      <p:ext uri="{BB962C8B-B14F-4D97-AF65-F5344CB8AC3E}">
        <p14:creationId xmlns:p14="http://schemas.microsoft.com/office/powerpoint/2010/main" val="136404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20"/>
          <p:cNvSpPr txBox="1">
            <a:spLocks noGrp="1"/>
          </p:cNvSpPr>
          <p:nvPr>
            <p:ph type="title"/>
          </p:nvPr>
        </p:nvSpPr>
        <p:spPr>
          <a:xfrm>
            <a:off x="382424" y="369380"/>
            <a:ext cx="17523156" cy="1317689"/>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 name="Slide Number Placeholder 5">
            <a:extLst>
              <a:ext uri="{FF2B5EF4-FFF2-40B4-BE49-F238E27FC236}">
                <a16:creationId xmlns:a16="http://schemas.microsoft.com/office/drawing/2014/main" id="{1E1F68B3-356F-6796-2C38-5D8E7F01C207}"/>
              </a:ext>
            </a:extLst>
          </p:cNvPr>
          <p:cNvSpPr txBox="1">
            <a:spLocks/>
          </p:cNvSpPr>
          <p:nvPr userDrawn="1"/>
        </p:nvSpPr>
        <p:spPr>
          <a:xfrm>
            <a:off x="17134530" y="9648826"/>
            <a:ext cx="396525" cy="215444"/>
          </a:xfrm>
          <a:prstGeom prst="rect">
            <a:avLst/>
          </a:prstGeom>
        </p:spPr>
        <p:txBody>
          <a:bodyPr vert="horz" wrap="square" lIns="0" tIns="0" rIns="0" bIns="0" rtlCol="0" anchor="ctr">
            <a:spAutoFit/>
          </a:bodyPr>
          <a:lstStyle>
            <a:defPPr>
              <a:defRPr lang="en-US"/>
            </a:defPPr>
            <a:lvl1pPr marL="0" algn="r" defTabSz="914400" rtl="0" eaLnBrk="1" latinLnBrk="0" hangingPunct="1">
              <a:defRPr sz="1400" b="0" i="0" kern="1200">
                <a:solidFill>
                  <a:schemeClr val="tx1"/>
                </a:solidFill>
                <a:latin typeface="Figtre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08498A-7CA8-B24D-A934-19781A1F027B}" type="slidenum">
              <a:rPr lang="en-IL" smtClean="0"/>
              <a:pPr/>
              <a:t>‹#›</a:t>
            </a:fld>
            <a:endParaRPr lang="en-IL" dirty="0"/>
          </a:p>
        </p:txBody>
      </p:sp>
      <p:sp>
        <p:nvSpPr>
          <p:cNvPr id="3" name="TextBox 5">
            <a:extLst>
              <a:ext uri="{FF2B5EF4-FFF2-40B4-BE49-F238E27FC236}">
                <a16:creationId xmlns:a16="http://schemas.microsoft.com/office/drawing/2014/main" id="{9F0B3012-0BB7-9D5D-D508-74A0E12BD7B2}"/>
              </a:ext>
            </a:extLst>
          </p:cNvPr>
          <p:cNvSpPr txBox="1"/>
          <p:nvPr userDrawn="1"/>
        </p:nvSpPr>
        <p:spPr>
          <a:xfrm>
            <a:off x="756945" y="9648826"/>
            <a:ext cx="2133271" cy="215411"/>
          </a:xfrm>
          <a:prstGeom prst="rect">
            <a:avLst/>
          </a:prstGeom>
        </p:spPr>
        <p:txBody>
          <a:bodyPr wrap="square" lIns="0" tIns="0" rIns="0" bIns="0" rtlCol="0" anchor="t">
            <a:spAutoFit/>
          </a:bodyPr>
          <a:lstStyle/>
          <a:p>
            <a:pPr defTabSz="457109"/>
            <a:r>
              <a:rPr lang="en-US" sz="1400" dirty="0">
                <a:solidFill>
                  <a:schemeClr val="tx1"/>
                </a:solidFill>
                <a:latin typeface="Figtree" pitchFamily="2" charset="0"/>
                <a:cs typeface="Sora" pitchFamily="2" charset="0"/>
                <a:sym typeface="Mukta Bold"/>
              </a:rPr>
              <a:t>ELRONVENTURES.COM</a:t>
            </a:r>
          </a:p>
        </p:txBody>
      </p:sp>
      <p:cxnSp>
        <p:nvCxnSpPr>
          <p:cNvPr id="4" name="Straight Connector 3">
            <a:extLst>
              <a:ext uri="{FF2B5EF4-FFF2-40B4-BE49-F238E27FC236}">
                <a16:creationId xmlns:a16="http://schemas.microsoft.com/office/drawing/2014/main" id="{8212F2EB-3931-CFA3-BBDB-4D07B5F88B21}"/>
              </a:ext>
            </a:extLst>
          </p:cNvPr>
          <p:cNvCxnSpPr>
            <a:cxnSpLocks/>
          </p:cNvCxnSpPr>
          <p:nvPr userDrawn="1"/>
        </p:nvCxnSpPr>
        <p:spPr>
          <a:xfrm>
            <a:off x="756945"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TextBox 5">
            <a:extLst>
              <a:ext uri="{FF2B5EF4-FFF2-40B4-BE49-F238E27FC236}">
                <a16:creationId xmlns:a16="http://schemas.microsoft.com/office/drawing/2014/main" id="{56DCC6B6-E03B-F189-B75E-92F16A354C28}"/>
              </a:ext>
            </a:extLst>
          </p:cNvPr>
          <p:cNvSpPr txBox="1"/>
          <p:nvPr userDrawn="1"/>
        </p:nvSpPr>
        <p:spPr>
          <a:xfrm>
            <a:off x="15921422" y="9648859"/>
            <a:ext cx="1319523" cy="215411"/>
          </a:xfrm>
          <a:prstGeom prst="rect">
            <a:avLst/>
          </a:prstGeom>
        </p:spPr>
        <p:txBody>
          <a:bodyPr wrap="square" lIns="0" tIns="0" rIns="0" bIns="0" rtlCol="0" anchor="t">
            <a:spAutoFit/>
          </a:bodyPr>
          <a:lstStyle/>
          <a:p>
            <a:pPr algn="l" defTabSz="457109"/>
            <a:r>
              <a:rPr lang="en-US" sz="1400" dirty="0">
                <a:solidFill>
                  <a:schemeClr val="tx1"/>
                </a:solidFill>
                <a:latin typeface="Figtree" pitchFamily="2" charset="0"/>
                <a:cs typeface="Sora" pitchFamily="2" charset="0"/>
                <a:sym typeface="Mukta"/>
              </a:rPr>
              <a:t>Investor Deck //</a:t>
            </a:r>
          </a:p>
        </p:txBody>
      </p:sp>
    </p:spTree>
    <p:extLst>
      <p:ext uri="{BB962C8B-B14F-4D97-AF65-F5344CB8AC3E}">
        <p14:creationId xmlns:p14="http://schemas.microsoft.com/office/powerpoint/2010/main" val="2298994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0_Title Only">
  <p:cSld name="10_Title Only">
    <p:spTree>
      <p:nvGrpSpPr>
        <p:cNvPr id="1" name="Shape 25"/>
        <p:cNvGrpSpPr/>
        <p:nvPr/>
      </p:nvGrpSpPr>
      <p:grpSpPr>
        <a:xfrm>
          <a:off x="0" y="0"/>
          <a:ext cx="0" cy="0"/>
          <a:chOff x="0" y="0"/>
          <a:chExt cx="0" cy="0"/>
        </a:xfrm>
      </p:grpSpPr>
      <p:sp>
        <p:nvSpPr>
          <p:cNvPr id="26" name="Google Shape;26;p21"/>
          <p:cNvSpPr txBox="1">
            <a:spLocks noGrp="1"/>
          </p:cNvSpPr>
          <p:nvPr>
            <p:ph type="title"/>
          </p:nvPr>
        </p:nvSpPr>
        <p:spPr>
          <a:xfrm>
            <a:off x="382424" y="369380"/>
            <a:ext cx="17523156"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1"/>
          <p:cNvSpPr txBox="1">
            <a:spLocks noGrp="1"/>
          </p:cNvSpPr>
          <p:nvPr>
            <p:ph type="body" idx="1"/>
          </p:nvPr>
        </p:nvSpPr>
        <p:spPr>
          <a:xfrm>
            <a:off x="382423" y="1178170"/>
            <a:ext cx="17523154"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2" name="Slide Number Placeholder 5">
            <a:extLst>
              <a:ext uri="{FF2B5EF4-FFF2-40B4-BE49-F238E27FC236}">
                <a16:creationId xmlns:a16="http://schemas.microsoft.com/office/drawing/2014/main" id="{5E184A6C-1DC0-3351-557C-90BEF4780A66}"/>
              </a:ext>
            </a:extLst>
          </p:cNvPr>
          <p:cNvSpPr txBox="1">
            <a:spLocks/>
          </p:cNvSpPr>
          <p:nvPr userDrawn="1"/>
        </p:nvSpPr>
        <p:spPr>
          <a:xfrm>
            <a:off x="17134530" y="9648826"/>
            <a:ext cx="396525" cy="215444"/>
          </a:xfrm>
          <a:prstGeom prst="rect">
            <a:avLst/>
          </a:prstGeom>
        </p:spPr>
        <p:txBody>
          <a:bodyPr vert="horz" wrap="square" lIns="0" tIns="0" rIns="0" bIns="0" rtlCol="0" anchor="ctr">
            <a:spAutoFit/>
          </a:bodyPr>
          <a:lstStyle>
            <a:defPPr>
              <a:defRPr lang="en-US"/>
            </a:defPPr>
            <a:lvl1pPr marL="0" algn="r" defTabSz="914400" rtl="0" eaLnBrk="1" latinLnBrk="0" hangingPunct="1">
              <a:defRPr sz="1400" b="0" i="0" kern="1200">
                <a:solidFill>
                  <a:schemeClr val="tx1"/>
                </a:solidFill>
                <a:latin typeface="Figtre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08498A-7CA8-B24D-A934-19781A1F027B}" type="slidenum">
              <a:rPr lang="en-IL" smtClean="0"/>
              <a:pPr/>
              <a:t>‹#›</a:t>
            </a:fld>
            <a:endParaRPr lang="en-IL" dirty="0"/>
          </a:p>
        </p:txBody>
      </p:sp>
      <p:sp>
        <p:nvSpPr>
          <p:cNvPr id="3" name="TextBox 5">
            <a:extLst>
              <a:ext uri="{FF2B5EF4-FFF2-40B4-BE49-F238E27FC236}">
                <a16:creationId xmlns:a16="http://schemas.microsoft.com/office/drawing/2014/main" id="{1CE04C8D-950A-0BF7-586E-735FA1F17EF6}"/>
              </a:ext>
            </a:extLst>
          </p:cNvPr>
          <p:cNvSpPr txBox="1"/>
          <p:nvPr userDrawn="1"/>
        </p:nvSpPr>
        <p:spPr>
          <a:xfrm>
            <a:off x="756945" y="9648826"/>
            <a:ext cx="2133271" cy="215411"/>
          </a:xfrm>
          <a:prstGeom prst="rect">
            <a:avLst/>
          </a:prstGeom>
        </p:spPr>
        <p:txBody>
          <a:bodyPr wrap="square" lIns="0" tIns="0" rIns="0" bIns="0" rtlCol="0" anchor="t">
            <a:spAutoFit/>
          </a:bodyPr>
          <a:lstStyle/>
          <a:p>
            <a:pPr defTabSz="457109"/>
            <a:r>
              <a:rPr lang="en-US" sz="1400" dirty="0">
                <a:solidFill>
                  <a:schemeClr val="tx1"/>
                </a:solidFill>
                <a:latin typeface="Figtree" pitchFamily="2" charset="0"/>
                <a:cs typeface="Sora" pitchFamily="2" charset="0"/>
                <a:sym typeface="Mukta Bold"/>
              </a:rPr>
              <a:t>ELRONVENTURES.COM</a:t>
            </a:r>
          </a:p>
        </p:txBody>
      </p:sp>
      <p:cxnSp>
        <p:nvCxnSpPr>
          <p:cNvPr id="4" name="Straight Connector 3">
            <a:extLst>
              <a:ext uri="{FF2B5EF4-FFF2-40B4-BE49-F238E27FC236}">
                <a16:creationId xmlns:a16="http://schemas.microsoft.com/office/drawing/2014/main" id="{BDEF6E13-E1F0-7AC8-06F2-BFD01C13C545}"/>
              </a:ext>
            </a:extLst>
          </p:cNvPr>
          <p:cNvCxnSpPr>
            <a:cxnSpLocks/>
          </p:cNvCxnSpPr>
          <p:nvPr userDrawn="1"/>
        </p:nvCxnSpPr>
        <p:spPr>
          <a:xfrm>
            <a:off x="756945"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TextBox 5">
            <a:extLst>
              <a:ext uri="{FF2B5EF4-FFF2-40B4-BE49-F238E27FC236}">
                <a16:creationId xmlns:a16="http://schemas.microsoft.com/office/drawing/2014/main" id="{C1AF3056-BDA6-3BC1-E2B2-89390FA74758}"/>
              </a:ext>
            </a:extLst>
          </p:cNvPr>
          <p:cNvSpPr txBox="1"/>
          <p:nvPr userDrawn="1"/>
        </p:nvSpPr>
        <p:spPr>
          <a:xfrm>
            <a:off x="15921422" y="9648859"/>
            <a:ext cx="1319523" cy="215411"/>
          </a:xfrm>
          <a:prstGeom prst="rect">
            <a:avLst/>
          </a:prstGeom>
        </p:spPr>
        <p:txBody>
          <a:bodyPr wrap="square" lIns="0" tIns="0" rIns="0" bIns="0" rtlCol="0" anchor="t">
            <a:spAutoFit/>
          </a:bodyPr>
          <a:lstStyle/>
          <a:p>
            <a:pPr algn="l" defTabSz="457109"/>
            <a:r>
              <a:rPr lang="en-US" sz="1400" dirty="0">
                <a:solidFill>
                  <a:schemeClr val="tx1"/>
                </a:solidFill>
                <a:latin typeface="Figtree" pitchFamily="2" charset="0"/>
                <a:cs typeface="Sora" pitchFamily="2" charset="0"/>
                <a:sym typeface="Mukta"/>
              </a:rPr>
              <a:t>Investor Deck //</a:t>
            </a:r>
          </a:p>
        </p:txBody>
      </p:sp>
    </p:spTree>
    <p:extLst>
      <p:ext uri="{BB962C8B-B14F-4D97-AF65-F5344CB8AC3E}">
        <p14:creationId xmlns:p14="http://schemas.microsoft.com/office/powerpoint/2010/main" val="2835251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31"/>
        <p:cNvGrpSpPr/>
        <p:nvPr/>
      </p:nvGrpSpPr>
      <p:grpSpPr>
        <a:xfrm>
          <a:off x="0" y="0"/>
          <a:ext cx="0" cy="0"/>
          <a:chOff x="0" y="0"/>
          <a:chExt cx="0" cy="0"/>
        </a:xfrm>
      </p:grpSpPr>
      <p:sp>
        <p:nvSpPr>
          <p:cNvPr id="32" name="Google Shape;32;p23"/>
          <p:cNvSpPr txBox="1">
            <a:spLocks noGrp="1"/>
          </p:cNvSpPr>
          <p:nvPr>
            <p:ph type="title"/>
          </p:nvPr>
        </p:nvSpPr>
        <p:spPr>
          <a:xfrm>
            <a:off x="382424" y="369380"/>
            <a:ext cx="17523156"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3"/>
          <p:cNvSpPr txBox="1">
            <a:spLocks noGrp="1"/>
          </p:cNvSpPr>
          <p:nvPr>
            <p:ph type="body" idx="1"/>
          </p:nvPr>
        </p:nvSpPr>
        <p:spPr>
          <a:xfrm>
            <a:off x="382423" y="1178170"/>
            <a:ext cx="17523154"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37" name="Google Shape;37;p23"/>
          <p:cNvSpPr>
            <a:spLocks noGrp="1"/>
          </p:cNvSpPr>
          <p:nvPr>
            <p:ph type="pic" idx="2"/>
          </p:nvPr>
        </p:nvSpPr>
        <p:spPr>
          <a:xfrm>
            <a:off x="1074457" y="2253033"/>
            <a:ext cx="1266078" cy="1933359"/>
          </a:xfrm>
          <a:prstGeom prst="rect">
            <a:avLst/>
          </a:prstGeom>
          <a:noFill/>
          <a:ln>
            <a:noFill/>
          </a:ln>
        </p:spPr>
      </p:sp>
      <p:sp>
        <p:nvSpPr>
          <p:cNvPr id="38" name="Google Shape;38;p23"/>
          <p:cNvSpPr txBox="1">
            <a:spLocks noGrp="1"/>
          </p:cNvSpPr>
          <p:nvPr>
            <p:ph type="body" idx="3"/>
          </p:nvPr>
        </p:nvSpPr>
        <p:spPr>
          <a:xfrm>
            <a:off x="2495378" y="2253033"/>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39" name="Google Shape;39;p23"/>
          <p:cNvSpPr>
            <a:spLocks noGrp="1"/>
          </p:cNvSpPr>
          <p:nvPr>
            <p:ph type="pic" idx="4"/>
          </p:nvPr>
        </p:nvSpPr>
        <p:spPr>
          <a:xfrm>
            <a:off x="5243267" y="2253033"/>
            <a:ext cx="1266078" cy="1933359"/>
          </a:xfrm>
          <a:prstGeom prst="rect">
            <a:avLst/>
          </a:prstGeom>
          <a:noFill/>
          <a:ln>
            <a:noFill/>
          </a:ln>
        </p:spPr>
      </p:sp>
      <p:sp>
        <p:nvSpPr>
          <p:cNvPr id="40" name="Google Shape;40;p23"/>
          <p:cNvSpPr txBox="1">
            <a:spLocks noGrp="1"/>
          </p:cNvSpPr>
          <p:nvPr>
            <p:ph type="body" idx="5"/>
          </p:nvPr>
        </p:nvSpPr>
        <p:spPr>
          <a:xfrm>
            <a:off x="6664187" y="2253033"/>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1" name="Google Shape;41;p23"/>
          <p:cNvSpPr>
            <a:spLocks noGrp="1"/>
          </p:cNvSpPr>
          <p:nvPr>
            <p:ph type="pic" idx="6"/>
          </p:nvPr>
        </p:nvSpPr>
        <p:spPr>
          <a:xfrm>
            <a:off x="9412076" y="2253033"/>
            <a:ext cx="1266078" cy="1933359"/>
          </a:xfrm>
          <a:prstGeom prst="rect">
            <a:avLst/>
          </a:prstGeom>
          <a:noFill/>
          <a:ln>
            <a:noFill/>
          </a:ln>
        </p:spPr>
      </p:sp>
      <p:sp>
        <p:nvSpPr>
          <p:cNvPr id="42" name="Google Shape;42;p23"/>
          <p:cNvSpPr txBox="1">
            <a:spLocks noGrp="1"/>
          </p:cNvSpPr>
          <p:nvPr>
            <p:ph type="body" idx="7"/>
          </p:nvPr>
        </p:nvSpPr>
        <p:spPr>
          <a:xfrm>
            <a:off x="10808490" y="2253033"/>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3" name="Google Shape;43;p23"/>
          <p:cNvSpPr>
            <a:spLocks noGrp="1"/>
          </p:cNvSpPr>
          <p:nvPr>
            <p:ph type="pic" idx="8"/>
          </p:nvPr>
        </p:nvSpPr>
        <p:spPr>
          <a:xfrm>
            <a:off x="13580885" y="2253033"/>
            <a:ext cx="1266078" cy="1933359"/>
          </a:xfrm>
          <a:prstGeom prst="rect">
            <a:avLst/>
          </a:prstGeom>
          <a:noFill/>
          <a:ln>
            <a:noFill/>
          </a:ln>
        </p:spPr>
      </p:sp>
      <p:sp>
        <p:nvSpPr>
          <p:cNvPr id="44" name="Google Shape;44;p23"/>
          <p:cNvSpPr txBox="1">
            <a:spLocks noGrp="1"/>
          </p:cNvSpPr>
          <p:nvPr>
            <p:ph type="body" idx="9"/>
          </p:nvPr>
        </p:nvSpPr>
        <p:spPr>
          <a:xfrm>
            <a:off x="15001805" y="2253033"/>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5" name="Google Shape;45;p23"/>
          <p:cNvSpPr>
            <a:spLocks noGrp="1"/>
          </p:cNvSpPr>
          <p:nvPr>
            <p:ph type="pic" idx="13"/>
          </p:nvPr>
        </p:nvSpPr>
        <p:spPr>
          <a:xfrm>
            <a:off x="1074457" y="4680197"/>
            <a:ext cx="1266078" cy="1933359"/>
          </a:xfrm>
          <a:prstGeom prst="rect">
            <a:avLst/>
          </a:prstGeom>
          <a:noFill/>
          <a:ln>
            <a:noFill/>
          </a:ln>
        </p:spPr>
      </p:sp>
      <p:sp>
        <p:nvSpPr>
          <p:cNvPr id="46" name="Google Shape;46;p23"/>
          <p:cNvSpPr txBox="1">
            <a:spLocks noGrp="1"/>
          </p:cNvSpPr>
          <p:nvPr>
            <p:ph type="body" idx="14"/>
          </p:nvPr>
        </p:nvSpPr>
        <p:spPr>
          <a:xfrm>
            <a:off x="2495378" y="4680197"/>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7" name="Google Shape;47;p23"/>
          <p:cNvSpPr>
            <a:spLocks noGrp="1"/>
          </p:cNvSpPr>
          <p:nvPr>
            <p:ph type="pic" idx="15"/>
          </p:nvPr>
        </p:nvSpPr>
        <p:spPr>
          <a:xfrm>
            <a:off x="5243267" y="4680197"/>
            <a:ext cx="1266078" cy="1933359"/>
          </a:xfrm>
          <a:prstGeom prst="rect">
            <a:avLst/>
          </a:prstGeom>
          <a:noFill/>
          <a:ln>
            <a:noFill/>
          </a:ln>
        </p:spPr>
      </p:sp>
      <p:sp>
        <p:nvSpPr>
          <p:cNvPr id="48" name="Google Shape;48;p23"/>
          <p:cNvSpPr txBox="1">
            <a:spLocks noGrp="1"/>
          </p:cNvSpPr>
          <p:nvPr>
            <p:ph type="body" idx="16"/>
          </p:nvPr>
        </p:nvSpPr>
        <p:spPr>
          <a:xfrm>
            <a:off x="6664187" y="4680197"/>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9" name="Google Shape;49;p23"/>
          <p:cNvSpPr>
            <a:spLocks noGrp="1"/>
          </p:cNvSpPr>
          <p:nvPr>
            <p:ph type="pic" idx="17"/>
          </p:nvPr>
        </p:nvSpPr>
        <p:spPr>
          <a:xfrm>
            <a:off x="9387569" y="4680197"/>
            <a:ext cx="1266078" cy="1933359"/>
          </a:xfrm>
          <a:prstGeom prst="rect">
            <a:avLst/>
          </a:prstGeom>
          <a:noFill/>
          <a:ln>
            <a:noFill/>
          </a:ln>
        </p:spPr>
      </p:sp>
      <p:sp>
        <p:nvSpPr>
          <p:cNvPr id="50" name="Google Shape;50;p23"/>
          <p:cNvSpPr txBox="1">
            <a:spLocks noGrp="1"/>
          </p:cNvSpPr>
          <p:nvPr>
            <p:ph type="body" idx="18"/>
          </p:nvPr>
        </p:nvSpPr>
        <p:spPr>
          <a:xfrm>
            <a:off x="10808490" y="4680197"/>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51" name="Google Shape;51;p23"/>
          <p:cNvSpPr>
            <a:spLocks noGrp="1"/>
          </p:cNvSpPr>
          <p:nvPr>
            <p:ph type="pic" idx="19"/>
          </p:nvPr>
        </p:nvSpPr>
        <p:spPr>
          <a:xfrm>
            <a:off x="13580885" y="4680197"/>
            <a:ext cx="1266078" cy="1933359"/>
          </a:xfrm>
          <a:prstGeom prst="rect">
            <a:avLst/>
          </a:prstGeom>
          <a:noFill/>
          <a:ln>
            <a:noFill/>
          </a:ln>
        </p:spPr>
      </p:sp>
      <p:sp>
        <p:nvSpPr>
          <p:cNvPr id="52" name="Google Shape;52;p23"/>
          <p:cNvSpPr txBox="1">
            <a:spLocks noGrp="1"/>
          </p:cNvSpPr>
          <p:nvPr>
            <p:ph type="body" idx="20"/>
          </p:nvPr>
        </p:nvSpPr>
        <p:spPr>
          <a:xfrm>
            <a:off x="15001805" y="4680197"/>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53" name="Google Shape;53;p23"/>
          <p:cNvSpPr>
            <a:spLocks noGrp="1"/>
          </p:cNvSpPr>
          <p:nvPr>
            <p:ph type="pic" idx="21"/>
          </p:nvPr>
        </p:nvSpPr>
        <p:spPr>
          <a:xfrm>
            <a:off x="1074457" y="7109954"/>
            <a:ext cx="1266078" cy="1933359"/>
          </a:xfrm>
          <a:prstGeom prst="rect">
            <a:avLst/>
          </a:prstGeom>
          <a:noFill/>
          <a:ln>
            <a:noFill/>
          </a:ln>
        </p:spPr>
      </p:sp>
      <p:sp>
        <p:nvSpPr>
          <p:cNvPr id="54" name="Google Shape;54;p23"/>
          <p:cNvSpPr txBox="1">
            <a:spLocks noGrp="1"/>
          </p:cNvSpPr>
          <p:nvPr>
            <p:ph type="body" idx="22"/>
          </p:nvPr>
        </p:nvSpPr>
        <p:spPr>
          <a:xfrm>
            <a:off x="2495378" y="7109954"/>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55" name="Google Shape;55;p23"/>
          <p:cNvSpPr>
            <a:spLocks noGrp="1"/>
          </p:cNvSpPr>
          <p:nvPr>
            <p:ph type="pic" idx="23"/>
          </p:nvPr>
        </p:nvSpPr>
        <p:spPr>
          <a:xfrm>
            <a:off x="5243267" y="7109954"/>
            <a:ext cx="1266078" cy="1933359"/>
          </a:xfrm>
          <a:prstGeom prst="rect">
            <a:avLst/>
          </a:prstGeom>
          <a:noFill/>
          <a:ln>
            <a:noFill/>
          </a:ln>
        </p:spPr>
      </p:sp>
      <p:sp>
        <p:nvSpPr>
          <p:cNvPr id="56" name="Google Shape;56;p23"/>
          <p:cNvSpPr txBox="1">
            <a:spLocks noGrp="1"/>
          </p:cNvSpPr>
          <p:nvPr>
            <p:ph type="body" idx="24"/>
          </p:nvPr>
        </p:nvSpPr>
        <p:spPr>
          <a:xfrm>
            <a:off x="6664187" y="7109954"/>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57" name="Google Shape;57;p23"/>
          <p:cNvSpPr>
            <a:spLocks noGrp="1"/>
          </p:cNvSpPr>
          <p:nvPr>
            <p:ph type="pic" idx="25"/>
          </p:nvPr>
        </p:nvSpPr>
        <p:spPr>
          <a:xfrm>
            <a:off x="9387569" y="7109954"/>
            <a:ext cx="1266078" cy="1933359"/>
          </a:xfrm>
          <a:prstGeom prst="rect">
            <a:avLst/>
          </a:prstGeom>
          <a:noFill/>
          <a:ln>
            <a:noFill/>
          </a:ln>
        </p:spPr>
      </p:sp>
      <p:sp>
        <p:nvSpPr>
          <p:cNvPr id="58" name="Google Shape;58;p23"/>
          <p:cNvSpPr txBox="1">
            <a:spLocks noGrp="1"/>
          </p:cNvSpPr>
          <p:nvPr>
            <p:ph type="body" idx="26"/>
          </p:nvPr>
        </p:nvSpPr>
        <p:spPr>
          <a:xfrm>
            <a:off x="10808490" y="7109954"/>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59" name="Google Shape;59;p23"/>
          <p:cNvSpPr>
            <a:spLocks noGrp="1"/>
          </p:cNvSpPr>
          <p:nvPr>
            <p:ph type="pic" idx="27"/>
          </p:nvPr>
        </p:nvSpPr>
        <p:spPr>
          <a:xfrm>
            <a:off x="13580885" y="7109954"/>
            <a:ext cx="1266078" cy="1933359"/>
          </a:xfrm>
          <a:prstGeom prst="rect">
            <a:avLst/>
          </a:prstGeom>
          <a:noFill/>
          <a:ln>
            <a:noFill/>
          </a:ln>
        </p:spPr>
      </p:sp>
      <p:sp>
        <p:nvSpPr>
          <p:cNvPr id="60" name="Google Shape;60;p23"/>
          <p:cNvSpPr txBox="1">
            <a:spLocks noGrp="1"/>
          </p:cNvSpPr>
          <p:nvPr>
            <p:ph type="body" idx="28"/>
          </p:nvPr>
        </p:nvSpPr>
        <p:spPr>
          <a:xfrm>
            <a:off x="15001805" y="7109954"/>
            <a:ext cx="1835801" cy="1933359"/>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1200"/>
              <a:buNone/>
              <a:defRPr sz="1800"/>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2" name="Slide Number Placeholder 5">
            <a:extLst>
              <a:ext uri="{FF2B5EF4-FFF2-40B4-BE49-F238E27FC236}">
                <a16:creationId xmlns:a16="http://schemas.microsoft.com/office/drawing/2014/main" id="{9D440348-7BED-DA4E-C97E-5BAF2BC5944E}"/>
              </a:ext>
            </a:extLst>
          </p:cNvPr>
          <p:cNvSpPr txBox="1">
            <a:spLocks/>
          </p:cNvSpPr>
          <p:nvPr userDrawn="1"/>
        </p:nvSpPr>
        <p:spPr>
          <a:xfrm>
            <a:off x="17134530" y="9648826"/>
            <a:ext cx="396525" cy="215444"/>
          </a:xfrm>
          <a:prstGeom prst="rect">
            <a:avLst/>
          </a:prstGeom>
        </p:spPr>
        <p:txBody>
          <a:bodyPr vert="horz" wrap="square" lIns="0" tIns="0" rIns="0" bIns="0" rtlCol="0" anchor="ctr">
            <a:spAutoFit/>
          </a:bodyPr>
          <a:lstStyle>
            <a:defPPr>
              <a:defRPr lang="en-US"/>
            </a:defPPr>
            <a:lvl1pPr marL="0" algn="r" defTabSz="914400" rtl="0" eaLnBrk="1" latinLnBrk="0" hangingPunct="1">
              <a:defRPr sz="1400" b="0" i="0" kern="1200">
                <a:solidFill>
                  <a:schemeClr val="tx1"/>
                </a:solidFill>
                <a:latin typeface="Figtre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08498A-7CA8-B24D-A934-19781A1F027B}" type="slidenum">
              <a:rPr lang="en-IL" smtClean="0"/>
              <a:pPr/>
              <a:t>‹#›</a:t>
            </a:fld>
            <a:endParaRPr lang="en-IL" dirty="0"/>
          </a:p>
        </p:txBody>
      </p:sp>
      <p:sp>
        <p:nvSpPr>
          <p:cNvPr id="3" name="TextBox 5">
            <a:extLst>
              <a:ext uri="{FF2B5EF4-FFF2-40B4-BE49-F238E27FC236}">
                <a16:creationId xmlns:a16="http://schemas.microsoft.com/office/drawing/2014/main" id="{3EE8F353-637F-74F2-A380-46873777946C}"/>
              </a:ext>
            </a:extLst>
          </p:cNvPr>
          <p:cNvSpPr txBox="1"/>
          <p:nvPr userDrawn="1"/>
        </p:nvSpPr>
        <p:spPr>
          <a:xfrm>
            <a:off x="756945" y="9648826"/>
            <a:ext cx="2133271" cy="215411"/>
          </a:xfrm>
          <a:prstGeom prst="rect">
            <a:avLst/>
          </a:prstGeom>
        </p:spPr>
        <p:txBody>
          <a:bodyPr wrap="square" lIns="0" tIns="0" rIns="0" bIns="0" rtlCol="0" anchor="t">
            <a:spAutoFit/>
          </a:bodyPr>
          <a:lstStyle/>
          <a:p>
            <a:pPr defTabSz="457109"/>
            <a:r>
              <a:rPr lang="en-US" sz="1400" dirty="0">
                <a:solidFill>
                  <a:schemeClr val="tx1"/>
                </a:solidFill>
                <a:latin typeface="Figtree" pitchFamily="2" charset="0"/>
                <a:cs typeface="Sora" pitchFamily="2" charset="0"/>
                <a:sym typeface="Mukta Bold"/>
              </a:rPr>
              <a:t>ELRONVENTURES.COM</a:t>
            </a:r>
          </a:p>
        </p:txBody>
      </p:sp>
      <p:cxnSp>
        <p:nvCxnSpPr>
          <p:cNvPr id="4" name="Straight Connector 3">
            <a:extLst>
              <a:ext uri="{FF2B5EF4-FFF2-40B4-BE49-F238E27FC236}">
                <a16:creationId xmlns:a16="http://schemas.microsoft.com/office/drawing/2014/main" id="{3A7E06F3-7A93-EB6A-8C06-FF93A5E2619D}"/>
              </a:ext>
            </a:extLst>
          </p:cNvPr>
          <p:cNvCxnSpPr>
            <a:cxnSpLocks/>
          </p:cNvCxnSpPr>
          <p:nvPr userDrawn="1"/>
        </p:nvCxnSpPr>
        <p:spPr>
          <a:xfrm>
            <a:off x="756945"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TextBox 5">
            <a:extLst>
              <a:ext uri="{FF2B5EF4-FFF2-40B4-BE49-F238E27FC236}">
                <a16:creationId xmlns:a16="http://schemas.microsoft.com/office/drawing/2014/main" id="{976B7F97-8307-5F28-DEB4-69DF2443D46C}"/>
              </a:ext>
            </a:extLst>
          </p:cNvPr>
          <p:cNvSpPr txBox="1"/>
          <p:nvPr userDrawn="1"/>
        </p:nvSpPr>
        <p:spPr>
          <a:xfrm>
            <a:off x="15921422" y="9648859"/>
            <a:ext cx="1319523" cy="215411"/>
          </a:xfrm>
          <a:prstGeom prst="rect">
            <a:avLst/>
          </a:prstGeom>
        </p:spPr>
        <p:txBody>
          <a:bodyPr wrap="square" lIns="0" tIns="0" rIns="0" bIns="0" rtlCol="0" anchor="t">
            <a:spAutoFit/>
          </a:bodyPr>
          <a:lstStyle/>
          <a:p>
            <a:pPr algn="l" defTabSz="457109"/>
            <a:r>
              <a:rPr lang="en-US" sz="1400" dirty="0">
                <a:solidFill>
                  <a:schemeClr val="tx1"/>
                </a:solidFill>
                <a:latin typeface="Figtree" pitchFamily="2" charset="0"/>
                <a:cs typeface="Sora" pitchFamily="2" charset="0"/>
                <a:sym typeface="Mukta"/>
              </a:rPr>
              <a:t>Investor Deck //</a:t>
            </a:r>
          </a:p>
        </p:txBody>
      </p:sp>
    </p:spTree>
    <p:extLst>
      <p:ext uri="{BB962C8B-B14F-4D97-AF65-F5344CB8AC3E}">
        <p14:creationId xmlns:p14="http://schemas.microsoft.com/office/powerpoint/2010/main" val="185611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61"/>
        <p:cNvGrpSpPr/>
        <p:nvPr/>
      </p:nvGrpSpPr>
      <p:grpSpPr>
        <a:xfrm>
          <a:off x="0" y="0"/>
          <a:ext cx="0" cy="0"/>
          <a:chOff x="0" y="0"/>
          <a:chExt cx="0" cy="0"/>
        </a:xfrm>
      </p:grpSpPr>
      <p:sp>
        <p:nvSpPr>
          <p:cNvPr id="62" name="Google Shape;62;p22"/>
          <p:cNvSpPr>
            <a:spLocks noGrp="1"/>
          </p:cNvSpPr>
          <p:nvPr>
            <p:ph type="pic" idx="2"/>
          </p:nvPr>
        </p:nvSpPr>
        <p:spPr>
          <a:xfrm>
            <a:off x="1678744" y="2294960"/>
            <a:ext cx="4090950" cy="3653963"/>
          </a:xfrm>
          <a:prstGeom prst="rect">
            <a:avLst/>
          </a:prstGeom>
          <a:noFill/>
          <a:ln>
            <a:noFill/>
          </a:ln>
        </p:spPr>
      </p:sp>
      <p:sp>
        <p:nvSpPr>
          <p:cNvPr id="63" name="Google Shape;63;p22"/>
          <p:cNvSpPr>
            <a:spLocks noGrp="1"/>
          </p:cNvSpPr>
          <p:nvPr>
            <p:ph type="pic" idx="3"/>
          </p:nvPr>
        </p:nvSpPr>
        <p:spPr>
          <a:xfrm>
            <a:off x="7097287" y="2294960"/>
            <a:ext cx="4090950" cy="3653963"/>
          </a:xfrm>
          <a:prstGeom prst="rect">
            <a:avLst/>
          </a:prstGeom>
          <a:noFill/>
          <a:ln>
            <a:noFill/>
          </a:ln>
        </p:spPr>
      </p:sp>
      <p:sp>
        <p:nvSpPr>
          <p:cNvPr id="64" name="Google Shape;64;p22"/>
          <p:cNvSpPr>
            <a:spLocks noGrp="1"/>
          </p:cNvSpPr>
          <p:nvPr>
            <p:ph type="pic" idx="4"/>
          </p:nvPr>
        </p:nvSpPr>
        <p:spPr>
          <a:xfrm>
            <a:off x="12518307" y="2294960"/>
            <a:ext cx="4090950" cy="3653963"/>
          </a:xfrm>
          <a:prstGeom prst="rect">
            <a:avLst/>
          </a:prstGeom>
          <a:noFill/>
          <a:ln>
            <a:noFill/>
          </a:ln>
        </p:spPr>
      </p:sp>
      <p:sp>
        <p:nvSpPr>
          <p:cNvPr id="65" name="Google Shape;65;p22"/>
          <p:cNvSpPr txBox="1">
            <a:spLocks noGrp="1"/>
          </p:cNvSpPr>
          <p:nvPr>
            <p:ph type="title"/>
          </p:nvPr>
        </p:nvSpPr>
        <p:spPr>
          <a:xfrm>
            <a:off x="382425" y="369380"/>
            <a:ext cx="17523153"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2"/>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2"/>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2"/>
          <p:cNvSpPr txBox="1">
            <a:spLocks noGrp="1"/>
          </p:cNvSpPr>
          <p:nvPr>
            <p:ph type="body" idx="1"/>
          </p:nvPr>
        </p:nvSpPr>
        <p:spPr>
          <a:xfrm>
            <a:off x="382423" y="1178170"/>
            <a:ext cx="17523154"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2" name="Slide Number Placeholder 5">
            <a:extLst>
              <a:ext uri="{FF2B5EF4-FFF2-40B4-BE49-F238E27FC236}">
                <a16:creationId xmlns:a16="http://schemas.microsoft.com/office/drawing/2014/main" id="{B0AEE7AD-3C64-C575-7C29-B613EC16F439}"/>
              </a:ext>
            </a:extLst>
          </p:cNvPr>
          <p:cNvSpPr txBox="1">
            <a:spLocks/>
          </p:cNvSpPr>
          <p:nvPr userDrawn="1"/>
        </p:nvSpPr>
        <p:spPr>
          <a:xfrm>
            <a:off x="17134530" y="9648826"/>
            <a:ext cx="396525" cy="215444"/>
          </a:xfrm>
          <a:prstGeom prst="rect">
            <a:avLst/>
          </a:prstGeom>
        </p:spPr>
        <p:txBody>
          <a:bodyPr vert="horz" wrap="square" lIns="0" tIns="0" rIns="0" bIns="0" rtlCol="0" anchor="ctr">
            <a:spAutoFit/>
          </a:bodyPr>
          <a:lstStyle>
            <a:defPPr>
              <a:defRPr lang="en-US"/>
            </a:defPPr>
            <a:lvl1pPr marL="0" algn="r" defTabSz="914400" rtl="0" eaLnBrk="1" latinLnBrk="0" hangingPunct="1">
              <a:defRPr sz="1400" b="0" i="0" kern="1200">
                <a:solidFill>
                  <a:schemeClr val="tx1"/>
                </a:solidFill>
                <a:latin typeface="Figtre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08498A-7CA8-B24D-A934-19781A1F027B}" type="slidenum">
              <a:rPr lang="en-IL" smtClean="0"/>
              <a:pPr/>
              <a:t>‹#›</a:t>
            </a:fld>
            <a:endParaRPr lang="en-IL" dirty="0"/>
          </a:p>
        </p:txBody>
      </p:sp>
      <p:sp>
        <p:nvSpPr>
          <p:cNvPr id="3" name="TextBox 5">
            <a:extLst>
              <a:ext uri="{FF2B5EF4-FFF2-40B4-BE49-F238E27FC236}">
                <a16:creationId xmlns:a16="http://schemas.microsoft.com/office/drawing/2014/main" id="{DB5800C3-F8D7-249F-A3C8-6394817C1358}"/>
              </a:ext>
            </a:extLst>
          </p:cNvPr>
          <p:cNvSpPr txBox="1"/>
          <p:nvPr userDrawn="1"/>
        </p:nvSpPr>
        <p:spPr>
          <a:xfrm>
            <a:off x="756945" y="9648826"/>
            <a:ext cx="2133271" cy="215411"/>
          </a:xfrm>
          <a:prstGeom prst="rect">
            <a:avLst/>
          </a:prstGeom>
        </p:spPr>
        <p:txBody>
          <a:bodyPr wrap="square" lIns="0" tIns="0" rIns="0" bIns="0" rtlCol="0" anchor="t">
            <a:spAutoFit/>
          </a:bodyPr>
          <a:lstStyle/>
          <a:p>
            <a:pPr defTabSz="457109"/>
            <a:r>
              <a:rPr lang="en-US" sz="1400" dirty="0">
                <a:solidFill>
                  <a:schemeClr val="tx1"/>
                </a:solidFill>
                <a:latin typeface="Figtree" pitchFamily="2" charset="0"/>
                <a:cs typeface="Sora" pitchFamily="2" charset="0"/>
                <a:sym typeface="Mukta Bold"/>
              </a:rPr>
              <a:t>ELRONVENTURES.COM</a:t>
            </a:r>
          </a:p>
        </p:txBody>
      </p:sp>
      <p:cxnSp>
        <p:nvCxnSpPr>
          <p:cNvPr id="4" name="Straight Connector 3">
            <a:extLst>
              <a:ext uri="{FF2B5EF4-FFF2-40B4-BE49-F238E27FC236}">
                <a16:creationId xmlns:a16="http://schemas.microsoft.com/office/drawing/2014/main" id="{2997ADCC-6521-EDE1-0D78-327A0D1216A2}"/>
              </a:ext>
            </a:extLst>
          </p:cNvPr>
          <p:cNvCxnSpPr>
            <a:cxnSpLocks/>
          </p:cNvCxnSpPr>
          <p:nvPr userDrawn="1"/>
        </p:nvCxnSpPr>
        <p:spPr>
          <a:xfrm>
            <a:off x="756945"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TextBox 5">
            <a:extLst>
              <a:ext uri="{FF2B5EF4-FFF2-40B4-BE49-F238E27FC236}">
                <a16:creationId xmlns:a16="http://schemas.microsoft.com/office/drawing/2014/main" id="{2169F19A-5170-AA5B-2333-5E112CBBB4E1}"/>
              </a:ext>
            </a:extLst>
          </p:cNvPr>
          <p:cNvSpPr txBox="1"/>
          <p:nvPr userDrawn="1"/>
        </p:nvSpPr>
        <p:spPr>
          <a:xfrm>
            <a:off x="15921422" y="9648859"/>
            <a:ext cx="1319523" cy="215411"/>
          </a:xfrm>
          <a:prstGeom prst="rect">
            <a:avLst/>
          </a:prstGeom>
        </p:spPr>
        <p:txBody>
          <a:bodyPr wrap="square" lIns="0" tIns="0" rIns="0" bIns="0" rtlCol="0" anchor="t">
            <a:spAutoFit/>
          </a:bodyPr>
          <a:lstStyle/>
          <a:p>
            <a:pPr algn="l" defTabSz="457109"/>
            <a:r>
              <a:rPr lang="en-US" sz="1400" dirty="0">
                <a:solidFill>
                  <a:schemeClr val="tx1"/>
                </a:solidFill>
                <a:latin typeface="Figtree" pitchFamily="2" charset="0"/>
                <a:cs typeface="Sora" pitchFamily="2" charset="0"/>
                <a:sym typeface="Mukta"/>
              </a:rPr>
              <a:t>Investor Deck //</a:t>
            </a:r>
          </a:p>
        </p:txBody>
      </p:sp>
    </p:spTree>
    <p:extLst>
      <p:ext uri="{BB962C8B-B14F-4D97-AF65-F5344CB8AC3E}">
        <p14:creationId xmlns:p14="http://schemas.microsoft.com/office/powerpoint/2010/main" val="2643871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5"/>
        <p:cNvGrpSpPr/>
        <p:nvPr/>
      </p:nvGrpSpPr>
      <p:grpSpPr>
        <a:xfrm>
          <a:off x="0" y="0"/>
          <a:ext cx="0" cy="0"/>
          <a:chOff x="0" y="0"/>
          <a:chExt cx="0" cy="0"/>
        </a:xfrm>
      </p:grpSpPr>
      <p:sp>
        <p:nvSpPr>
          <p:cNvPr id="86" name="Google Shape;86;p25"/>
          <p:cNvSpPr txBox="1">
            <a:spLocks noGrp="1"/>
          </p:cNvSpPr>
          <p:nvPr>
            <p:ph type="ctrTitle"/>
          </p:nvPr>
        </p:nvSpPr>
        <p:spPr>
          <a:xfrm>
            <a:off x="2286893" y="1683545"/>
            <a:ext cx="13714214" cy="35814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6000"/>
              <a:buFont typeface="Open Sans SemiBold"/>
              <a:buNone/>
              <a:defRPr sz="9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25"/>
          <p:cNvSpPr txBox="1">
            <a:spLocks noGrp="1"/>
          </p:cNvSpPr>
          <p:nvPr>
            <p:ph type="subTitle" idx="1"/>
          </p:nvPr>
        </p:nvSpPr>
        <p:spPr>
          <a:xfrm>
            <a:off x="2286893" y="5403057"/>
            <a:ext cx="13714214" cy="248364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500"/>
              </a:spcBef>
              <a:spcAft>
                <a:spcPts val="0"/>
              </a:spcAft>
              <a:buClr>
                <a:schemeClr val="dk1"/>
              </a:buClr>
              <a:buSzPts val="2400"/>
              <a:buNone/>
              <a:defRPr sz="3600"/>
            </a:lvl1pPr>
            <a:lvl2pPr lvl="1" algn="ctr">
              <a:lnSpc>
                <a:spcPct val="90000"/>
              </a:lnSpc>
              <a:spcBef>
                <a:spcPts val="750"/>
              </a:spcBef>
              <a:spcAft>
                <a:spcPts val="0"/>
              </a:spcAft>
              <a:buClr>
                <a:schemeClr val="dk1"/>
              </a:buClr>
              <a:buSzPts val="2000"/>
              <a:buNone/>
              <a:defRPr sz="3000"/>
            </a:lvl2pPr>
            <a:lvl3pPr lvl="2" algn="ctr">
              <a:lnSpc>
                <a:spcPct val="90000"/>
              </a:lnSpc>
              <a:spcBef>
                <a:spcPts val="750"/>
              </a:spcBef>
              <a:spcAft>
                <a:spcPts val="0"/>
              </a:spcAft>
              <a:buClr>
                <a:schemeClr val="dk1"/>
              </a:buClr>
              <a:buSzPts val="1800"/>
              <a:buNone/>
              <a:defRPr sz="2700"/>
            </a:lvl3pPr>
            <a:lvl4pPr lvl="3" algn="ctr">
              <a:lnSpc>
                <a:spcPct val="90000"/>
              </a:lnSpc>
              <a:spcBef>
                <a:spcPts val="750"/>
              </a:spcBef>
              <a:spcAft>
                <a:spcPts val="0"/>
              </a:spcAft>
              <a:buClr>
                <a:schemeClr val="dk1"/>
              </a:buClr>
              <a:buSzPts val="1600"/>
              <a:buNone/>
              <a:defRPr sz="2400"/>
            </a:lvl4pPr>
            <a:lvl5pPr lvl="4" algn="ctr">
              <a:lnSpc>
                <a:spcPct val="90000"/>
              </a:lnSpc>
              <a:spcBef>
                <a:spcPts val="750"/>
              </a:spcBef>
              <a:spcAft>
                <a:spcPts val="0"/>
              </a:spcAft>
              <a:buClr>
                <a:schemeClr val="dk1"/>
              </a:buClr>
              <a:buSzPts val="1600"/>
              <a:buNone/>
              <a:defRPr sz="2400"/>
            </a:lvl5pPr>
            <a:lvl6pPr lvl="5" algn="ctr">
              <a:lnSpc>
                <a:spcPct val="90000"/>
              </a:lnSpc>
              <a:spcBef>
                <a:spcPts val="750"/>
              </a:spcBef>
              <a:spcAft>
                <a:spcPts val="0"/>
              </a:spcAft>
              <a:buClr>
                <a:schemeClr val="dk1"/>
              </a:buClr>
              <a:buSzPts val="1600"/>
              <a:buNone/>
              <a:defRPr sz="2400"/>
            </a:lvl6pPr>
            <a:lvl7pPr lvl="6" algn="ctr">
              <a:lnSpc>
                <a:spcPct val="90000"/>
              </a:lnSpc>
              <a:spcBef>
                <a:spcPts val="750"/>
              </a:spcBef>
              <a:spcAft>
                <a:spcPts val="0"/>
              </a:spcAft>
              <a:buClr>
                <a:schemeClr val="dk1"/>
              </a:buClr>
              <a:buSzPts val="1600"/>
              <a:buNone/>
              <a:defRPr sz="2400"/>
            </a:lvl7pPr>
            <a:lvl8pPr lvl="7" algn="ctr">
              <a:lnSpc>
                <a:spcPct val="90000"/>
              </a:lnSpc>
              <a:spcBef>
                <a:spcPts val="750"/>
              </a:spcBef>
              <a:spcAft>
                <a:spcPts val="0"/>
              </a:spcAft>
              <a:buClr>
                <a:schemeClr val="dk1"/>
              </a:buClr>
              <a:buSzPts val="1600"/>
              <a:buNone/>
              <a:defRPr sz="2400"/>
            </a:lvl8pPr>
            <a:lvl9pPr lvl="8" algn="ctr">
              <a:lnSpc>
                <a:spcPct val="90000"/>
              </a:lnSpc>
              <a:spcBef>
                <a:spcPts val="750"/>
              </a:spcBef>
              <a:spcAft>
                <a:spcPts val="0"/>
              </a:spcAft>
              <a:buClr>
                <a:schemeClr val="dk1"/>
              </a:buClr>
              <a:buSzPts val="1600"/>
              <a:buNone/>
              <a:defRPr sz="2400"/>
            </a:lvl9pPr>
          </a:lstStyle>
          <a:p>
            <a:endParaRPr/>
          </a:p>
        </p:txBody>
      </p:sp>
      <p:sp>
        <p:nvSpPr>
          <p:cNvPr id="88" name="Google Shape;88;p25"/>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5"/>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443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1"/>
        <p:cNvGrpSpPr/>
        <p:nvPr/>
      </p:nvGrpSpPr>
      <p:grpSpPr>
        <a:xfrm>
          <a:off x="0" y="0"/>
          <a:ext cx="0" cy="0"/>
          <a:chOff x="0" y="0"/>
          <a:chExt cx="0" cy="0"/>
        </a:xfrm>
      </p:grpSpPr>
      <p:sp>
        <p:nvSpPr>
          <p:cNvPr id="92" name="Google Shape;92;p26"/>
          <p:cNvSpPr txBox="1">
            <a:spLocks noGrp="1"/>
          </p:cNvSpPr>
          <p:nvPr>
            <p:ph type="title"/>
          </p:nvPr>
        </p:nvSpPr>
        <p:spPr>
          <a:xfrm>
            <a:off x="382424" y="369380"/>
            <a:ext cx="17523156" cy="1317689"/>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6"/>
          <p:cNvSpPr txBox="1">
            <a:spLocks noGrp="1"/>
          </p:cNvSpPr>
          <p:nvPr>
            <p:ph type="body" idx="1"/>
          </p:nvPr>
        </p:nvSpPr>
        <p:spPr>
          <a:xfrm>
            <a:off x="382424" y="1810513"/>
            <a:ext cx="17523156" cy="7276625"/>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94" name="Google Shape;94;p26"/>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6"/>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6"/>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2988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97"/>
        <p:cNvGrpSpPr/>
        <p:nvPr/>
      </p:nvGrpSpPr>
      <p:grpSpPr>
        <a:xfrm>
          <a:off x="0" y="0"/>
          <a:ext cx="0" cy="0"/>
          <a:chOff x="0" y="0"/>
          <a:chExt cx="0" cy="0"/>
        </a:xfrm>
      </p:grpSpPr>
      <p:sp>
        <p:nvSpPr>
          <p:cNvPr id="98" name="Google Shape;98;p27"/>
          <p:cNvSpPr txBox="1">
            <a:spLocks noGrp="1"/>
          </p:cNvSpPr>
          <p:nvPr>
            <p:ph type="title"/>
          </p:nvPr>
        </p:nvSpPr>
        <p:spPr>
          <a:xfrm>
            <a:off x="1248263" y="2564608"/>
            <a:ext cx="15772417" cy="427910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6000"/>
              <a:buFont typeface="Open Sans SemiBold"/>
              <a:buNone/>
              <a:defRPr sz="9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7"/>
          <p:cNvSpPr txBox="1">
            <a:spLocks noGrp="1"/>
          </p:cNvSpPr>
          <p:nvPr>
            <p:ph type="body" idx="1"/>
          </p:nvPr>
        </p:nvSpPr>
        <p:spPr>
          <a:xfrm>
            <a:off x="1248263" y="6884195"/>
            <a:ext cx="15772417" cy="2250281"/>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rgbClr val="757575"/>
              </a:buClr>
              <a:buSzPts val="2400"/>
              <a:buNone/>
              <a:defRPr sz="3600">
                <a:solidFill>
                  <a:srgbClr val="757575"/>
                </a:solidFill>
              </a:defRPr>
            </a:lvl1pPr>
            <a:lvl2pPr marL="1371600" lvl="1" indent="-342900" algn="l">
              <a:lnSpc>
                <a:spcPct val="90000"/>
              </a:lnSpc>
              <a:spcBef>
                <a:spcPts val="750"/>
              </a:spcBef>
              <a:spcAft>
                <a:spcPts val="0"/>
              </a:spcAft>
              <a:buClr>
                <a:srgbClr val="757575"/>
              </a:buClr>
              <a:buSzPts val="2000"/>
              <a:buNone/>
              <a:defRPr sz="3000">
                <a:solidFill>
                  <a:srgbClr val="757575"/>
                </a:solidFill>
              </a:defRPr>
            </a:lvl2pPr>
            <a:lvl3pPr marL="2057400" lvl="2" indent="-342900" algn="l">
              <a:lnSpc>
                <a:spcPct val="90000"/>
              </a:lnSpc>
              <a:spcBef>
                <a:spcPts val="750"/>
              </a:spcBef>
              <a:spcAft>
                <a:spcPts val="0"/>
              </a:spcAft>
              <a:buClr>
                <a:srgbClr val="757575"/>
              </a:buClr>
              <a:buSzPts val="1800"/>
              <a:buNone/>
              <a:defRPr sz="2700">
                <a:solidFill>
                  <a:srgbClr val="757575"/>
                </a:solidFill>
              </a:defRPr>
            </a:lvl3pPr>
            <a:lvl4pPr marL="2743200" lvl="3" indent="-342900" algn="l">
              <a:lnSpc>
                <a:spcPct val="90000"/>
              </a:lnSpc>
              <a:spcBef>
                <a:spcPts val="750"/>
              </a:spcBef>
              <a:spcAft>
                <a:spcPts val="0"/>
              </a:spcAft>
              <a:buClr>
                <a:srgbClr val="757575"/>
              </a:buClr>
              <a:buSzPts val="1600"/>
              <a:buNone/>
              <a:defRPr sz="2400">
                <a:solidFill>
                  <a:srgbClr val="757575"/>
                </a:solidFill>
              </a:defRPr>
            </a:lvl4pPr>
            <a:lvl5pPr marL="3429000" lvl="4" indent="-342900" algn="l">
              <a:lnSpc>
                <a:spcPct val="90000"/>
              </a:lnSpc>
              <a:spcBef>
                <a:spcPts val="750"/>
              </a:spcBef>
              <a:spcAft>
                <a:spcPts val="0"/>
              </a:spcAft>
              <a:buClr>
                <a:srgbClr val="757575"/>
              </a:buClr>
              <a:buSzPts val="1600"/>
              <a:buNone/>
              <a:defRPr sz="2400">
                <a:solidFill>
                  <a:srgbClr val="757575"/>
                </a:solidFill>
              </a:defRPr>
            </a:lvl5pPr>
            <a:lvl6pPr marL="4114800" lvl="5" indent="-342900" algn="l">
              <a:lnSpc>
                <a:spcPct val="90000"/>
              </a:lnSpc>
              <a:spcBef>
                <a:spcPts val="750"/>
              </a:spcBef>
              <a:spcAft>
                <a:spcPts val="0"/>
              </a:spcAft>
              <a:buClr>
                <a:srgbClr val="757575"/>
              </a:buClr>
              <a:buSzPts val="1600"/>
              <a:buNone/>
              <a:defRPr sz="2400">
                <a:solidFill>
                  <a:srgbClr val="757575"/>
                </a:solidFill>
              </a:defRPr>
            </a:lvl6pPr>
            <a:lvl7pPr marL="4800600" lvl="6" indent="-342900" algn="l">
              <a:lnSpc>
                <a:spcPct val="90000"/>
              </a:lnSpc>
              <a:spcBef>
                <a:spcPts val="750"/>
              </a:spcBef>
              <a:spcAft>
                <a:spcPts val="0"/>
              </a:spcAft>
              <a:buClr>
                <a:srgbClr val="757575"/>
              </a:buClr>
              <a:buSzPts val="1600"/>
              <a:buNone/>
              <a:defRPr sz="2400">
                <a:solidFill>
                  <a:srgbClr val="757575"/>
                </a:solidFill>
              </a:defRPr>
            </a:lvl7pPr>
            <a:lvl8pPr marL="5486400" lvl="7" indent="-342900" algn="l">
              <a:lnSpc>
                <a:spcPct val="90000"/>
              </a:lnSpc>
              <a:spcBef>
                <a:spcPts val="750"/>
              </a:spcBef>
              <a:spcAft>
                <a:spcPts val="0"/>
              </a:spcAft>
              <a:buClr>
                <a:srgbClr val="757575"/>
              </a:buClr>
              <a:buSzPts val="1600"/>
              <a:buNone/>
              <a:defRPr sz="2400">
                <a:solidFill>
                  <a:srgbClr val="757575"/>
                </a:solidFill>
              </a:defRPr>
            </a:lvl8pPr>
            <a:lvl9pPr marL="6172200" lvl="8" indent="-342900" algn="l">
              <a:lnSpc>
                <a:spcPct val="90000"/>
              </a:lnSpc>
              <a:spcBef>
                <a:spcPts val="750"/>
              </a:spcBef>
              <a:spcAft>
                <a:spcPts val="0"/>
              </a:spcAft>
              <a:buClr>
                <a:srgbClr val="757575"/>
              </a:buClr>
              <a:buSzPts val="1600"/>
              <a:buNone/>
              <a:defRPr sz="2400">
                <a:solidFill>
                  <a:srgbClr val="757575"/>
                </a:solidFill>
              </a:defRPr>
            </a:lvl9pPr>
          </a:lstStyle>
          <a:p>
            <a:endParaRPr/>
          </a:p>
        </p:txBody>
      </p:sp>
      <p:sp>
        <p:nvSpPr>
          <p:cNvPr id="100" name="Google Shape;100;p27"/>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7"/>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7"/>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3996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3"/>
        <p:cNvGrpSpPr/>
        <p:nvPr/>
      </p:nvGrpSpPr>
      <p:grpSpPr>
        <a:xfrm>
          <a:off x="0" y="0"/>
          <a:ext cx="0" cy="0"/>
          <a:chOff x="0" y="0"/>
          <a:chExt cx="0" cy="0"/>
        </a:xfrm>
      </p:grpSpPr>
      <p:sp>
        <p:nvSpPr>
          <p:cNvPr id="104" name="Google Shape;104;p28"/>
          <p:cNvSpPr txBox="1">
            <a:spLocks noGrp="1"/>
          </p:cNvSpPr>
          <p:nvPr>
            <p:ph type="title"/>
          </p:nvPr>
        </p:nvSpPr>
        <p:spPr>
          <a:xfrm>
            <a:off x="382424" y="369380"/>
            <a:ext cx="17523156" cy="1317689"/>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8"/>
          <p:cNvSpPr txBox="1">
            <a:spLocks noGrp="1"/>
          </p:cNvSpPr>
          <p:nvPr>
            <p:ph type="body" idx="1"/>
          </p:nvPr>
        </p:nvSpPr>
        <p:spPr>
          <a:xfrm>
            <a:off x="1257792" y="2738438"/>
            <a:ext cx="7770673"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06" name="Google Shape;106;p28"/>
          <p:cNvSpPr txBox="1">
            <a:spLocks noGrp="1"/>
          </p:cNvSpPr>
          <p:nvPr>
            <p:ph type="body" idx="2"/>
          </p:nvPr>
        </p:nvSpPr>
        <p:spPr>
          <a:xfrm>
            <a:off x="9257154" y="2738438"/>
            <a:ext cx="7773056"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07" name="Google Shape;107;p28"/>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28"/>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8"/>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3232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0"/>
        <p:cNvGrpSpPr/>
        <p:nvPr/>
      </p:nvGrpSpPr>
      <p:grpSpPr>
        <a:xfrm>
          <a:off x="0" y="0"/>
          <a:ext cx="0" cy="0"/>
          <a:chOff x="0" y="0"/>
          <a:chExt cx="0" cy="0"/>
        </a:xfrm>
      </p:grpSpPr>
      <p:sp>
        <p:nvSpPr>
          <p:cNvPr id="111" name="Google Shape;111;p29"/>
          <p:cNvSpPr txBox="1">
            <a:spLocks noGrp="1"/>
          </p:cNvSpPr>
          <p:nvPr>
            <p:ph type="title"/>
          </p:nvPr>
        </p:nvSpPr>
        <p:spPr>
          <a:xfrm>
            <a:off x="1260175" y="547688"/>
            <a:ext cx="15772416" cy="19883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29"/>
          <p:cNvSpPr txBox="1">
            <a:spLocks noGrp="1"/>
          </p:cNvSpPr>
          <p:nvPr>
            <p:ph type="body" idx="1"/>
          </p:nvPr>
        </p:nvSpPr>
        <p:spPr>
          <a:xfrm>
            <a:off x="1260174" y="2521745"/>
            <a:ext cx="7737322" cy="1235868"/>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2400"/>
              <a:buNone/>
              <a:defRPr sz="3600" b="1"/>
            </a:lvl1pPr>
            <a:lvl2pPr marL="1371600" lvl="1" indent="-342900" algn="l">
              <a:lnSpc>
                <a:spcPct val="90000"/>
              </a:lnSpc>
              <a:spcBef>
                <a:spcPts val="750"/>
              </a:spcBef>
              <a:spcAft>
                <a:spcPts val="0"/>
              </a:spcAft>
              <a:buClr>
                <a:schemeClr val="dk1"/>
              </a:buClr>
              <a:buSzPts val="2000"/>
              <a:buNone/>
              <a:defRPr sz="3000" b="1"/>
            </a:lvl2pPr>
            <a:lvl3pPr marL="2057400" lvl="2" indent="-342900" algn="l">
              <a:lnSpc>
                <a:spcPct val="90000"/>
              </a:lnSpc>
              <a:spcBef>
                <a:spcPts val="750"/>
              </a:spcBef>
              <a:spcAft>
                <a:spcPts val="0"/>
              </a:spcAft>
              <a:buClr>
                <a:schemeClr val="dk1"/>
              </a:buClr>
              <a:buSzPts val="1800"/>
              <a:buNone/>
              <a:defRPr sz="2700" b="1"/>
            </a:lvl3pPr>
            <a:lvl4pPr marL="2743200" lvl="3" indent="-342900" algn="l">
              <a:lnSpc>
                <a:spcPct val="90000"/>
              </a:lnSpc>
              <a:spcBef>
                <a:spcPts val="750"/>
              </a:spcBef>
              <a:spcAft>
                <a:spcPts val="0"/>
              </a:spcAft>
              <a:buClr>
                <a:schemeClr val="dk1"/>
              </a:buClr>
              <a:buSzPts val="1600"/>
              <a:buNone/>
              <a:defRPr sz="2400" b="1"/>
            </a:lvl4pPr>
            <a:lvl5pPr marL="3429000" lvl="4" indent="-342900" algn="l">
              <a:lnSpc>
                <a:spcPct val="90000"/>
              </a:lnSpc>
              <a:spcBef>
                <a:spcPts val="750"/>
              </a:spcBef>
              <a:spcAft>
                <a:spcPts val="0"/>
              </a:spcAft>
              <a:buClr>
                <a:schemeClr val="dk1"/>
              </a:buClr>
              <a:buSzPts val="1600"/>
              <a:buNone/>
              <a:defRPr sz="2400" b="1"/>
            </a:lvl5pPr>
            <a:lvl6pPr marL="4114800" lvl="5" indent="-342900" algn="l">
              <a:lnSpc>
                <a:spcPct val="90000"/>
              </a:lnSpc>
              <a:spcBef>
                <a:spcPts val="750"/>
              </a:spcBef>
              <a:spcAft>
                <a:spcPts val="0"/>
              </a:spcAft>
              <a:buClr>
                <a:schemeClr val="dk1"/>
              </a:buClr>
              <a:buSzPts val="1600"/>
              <a:buNone/>
              <a:defRPr sz="2400" b="1"/>
            </a:lvl6pPr>
            <a:lvl7pPr marL="4800600" lvl="6" indent="-342900" algn="l">
              <a:lnSpc>
                <a:spcPct val="90000"/>
              </a:lnSpc>
              <a:spcBef>
                <a:spcPts val="750"/>
              </a:spcBef>
              <a:spcAft>
                <a:spcPts val="0"/>
              </a:spcAft>
              <a:buClr>
                <a:schemeClr val="dk1"/>
              </a:buClr>
              <a:buSzPts val="1600"/>
              <a:buNone/>
              <a:defRPr sz="2400" b="1"/>
            </a:lvl7pPr>
            <a:lvl8pPr marL="5486400" lvl="7" indent="-342900" algn="l">
              <a:lnSpc>
                <a:spcPct val="90000"/>
              </a:lnSpc>
              <a:spcBef>
                <a:spcPts val="750"/>
              </a:spcBef>
              <a:spcAft>
                <a:spcPts val="0"/>
              </a:spcAft>
              <a:buClr>
                <a:schemeClr val="dk1"/>
              </a:buClr>
              <a:buSzPts val="1600"/>
              <a:buNone/>
              <a:defRPr sz="2400" b="1"/>
            </a:lvl8pPr>
            <a:lvl9pPr marL="6172200" lvl="8" indent="-342900" algn="l">
              <a:lnSpc>
                <a:spcPct val="90000"/>
              </a:lnSpc>
              <a:spcBef>
                <a:spcPts val="750"/>
              </a:spcBef>
              <a:spcAft>
                <a:spcPts val="0"/>
              </a:spcAft>
              <a:buClr>
                <a:schemeClr val="dk1"/>
              </a:buClr>
              <a:buSzPts val="1600"/>
              <a:buNone/>
              <a:defRPr sz="2400" b="1"/>
            </a:lvl9pPr>
          </a:lstStyle>
          <a:p>
            <a:endParaRPr/>
          </a:p>
        </p:txBody>
      </p:sp>
      <p:sp>
        <p:nvSpPr>
          <p:cNvPr id="113" name="Google Shape;113;p29"/>
          <p:cNvSpPr txBox="1">
            <a:spLocks noGrp="1"/>
          </p:cNvSpPr>
          <p:nvPr>
            <p:ph type="body" idx="2"/>
          </p:nvPr>
        </p:nvSpPr>
        <p:spPr>
          <a:xfrm>
            <a:off x="1260174" y="3757613"/>
            <a:ext cx="7737322" cy="5526882"/>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14" name="Google Shape;114;p29"/>
          <p:cNvSpPr txBox="1">
            <a:spLocks noGrp="1"/>
          </p:cNvSpPr>
          <p:nvPr>
            <p:ph type="body" idx="3"/>
          </p:nvPr>
        </p:nvSpPr>
        <p:spPr>
          <a:xfrm>
            <a:off x="9257153" y="2521745"/>
            <a:ext cx="7775437" cy="1235868"/>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2400"/>
              <a:buNone/>
              <a:defRPr sz="3600" b="1"/>
            </a:lvl1pPr>
            <a:lvl2pPr marL="1371600" lvl="1" indent="-342900" algn="l">
              <a:lnSpc>
                <a:spcPct val="90000"/>
              </a:lnSpc>
              <a:spcBef>
                <a:spcPts val="750"/>
              </a:spcBef>
              <a:spcAft>
                <a:spcPts val="0"/>
              </a:spcAft>
              <a:buClr>
                <a:schemeClr val="dk1"/>
              </a:buClr>
              <a:buSzPts val="2000"/>
              <a:buNone/>
              <a:defRPr sz="3000" b="1"/>
            </a:lvl2pPr>
            <a:lvl3pPr marL="2057400" lvl="2" indent="-342900" algn="l">
              <a:lnSpc>
                <a:spcPct val="90000"/>
              </a:lnSpc>
              <a:spcBef>
                <a:spcPts val="750"/>
              </a:spcBef>
              <a:spcAft>
                <a:spcPts val="0"/>
              </a:spcAft>
              <a:buClr>
                <a:schemeClr val="dk1"/>
              </a:buClr>
              <a:buSzPts val="1800"/>
              <a:buNone/>
              <a:defRPr sz="2700" b="1"/>
            </a:lvl3pPr>
            <a:lvl4pPr marL="2743200" lvl="3" indent="-342900" algn="l">
              <a:lnSpc>
                <a:spcPct val="90000"/>
              </a:lnSpc>
              <a:spcBef>
                <a:spcPts val="750"/>
              </a:spcBef>
              <a:spcAft>
                <a:spcPts val="0"/>
              </a:spcAft>
              <a:buClr>
                <a:schemeClr val="dk1"/>
              </a:buClr>
              <a:buSzPts val="1600"/>
              <a:buNone/>
              <a:defRPr sz="2400" b="1"/>
            </a:lvl4pPr>
            <a:lvl5pPr marL="3429000" lvl="4" indent="-342900" algn="l">
              <a:lnSpc>
                <a:spcPct val="90000"/>
              </a:lnSpc>
              <a:spcBef>
                <a:spcPts val="750"/>
              </a:spcBef>
              <a:spcAft>
                <a:spcPts val="0"/>
              </a:spcAft>
              <a:buClr>
                <a:schemeClr val="dk1"/>
              </a:buClr>
              <a:buSzPts val="1600"/>
              <a:buNone/>
              <a:defRPr sz="2400" b="1"/>
            </a:lvl5pPr>
            <a:lvl6pPr marL="4114800" lvl="5" indent="-342900" algn="l">
              <a:lnSpc>
                <a:spcPct val="90000"/>
              </a:lnSpc>
              <a:spcBef>
                <a:spcPts val="750"/>
              </a:spcBef>
              <a:spcAft>
                <a:spcPts val="0"/>
              </a:spcAft>
              <a:buClr>
                <a:schemeClr val="dk1"/>
              </a:buClr>
              <a:buSzPts val="1600"/>
              <a:buNone/>
              <a:defRPr sz="2400" b="1"/>
            </a:lvl6pPr>
            <a:lvl7pPr marL="4800600" lvl="6" indent="-342900" algn="l">
              <a:lnSpc>
                <a:spcPct val="90000"/>
              </a:lnSpc>
              <a:spcBef>
                <a:spcPts val="750"/>
              </a:spcBef>
              <a:spcAft>
                <a:spcPts val="0"/>
              </a:spcAft>
              <a:buClr>
                <a:schemeClr val="dk1"/>
              </a:buClr>
              <a:buSzPts val="1600"/>
              <a:buNone/>
              <a:defRPr sz="2400" b="1"/>
            </a:lvl7pPr>
            <a:lvl8pPr marL="5486400" lvl="7" indent="-342900" algn="l">
              <a:lnSpc>
                <a:spcPct val="90000"/>
              </a:lnSpc>
              <a:spcBef>
                <a:spcPts val="750"/>
              </a:spcBef>
              <a:spcAft>
                <a:spcPts val="0"/>
              </a:spcAft>
              <a:buClr>
                <a:schemeClr val="dk1"/>
              </a:buClr>
              <a:buSzPts val="1600"/>
              <a:buNone/>
              <a:defRPr sz="2400" b="1"/>
            </a:lvl8pPr>
            <a:lvl9pPr marL="6172200" lvl="8" indent="-342900" algn="l">
              <a:lnSpc>
                <a:spcPct val="90000"/>
              </a:lnSpc>
              <a:spcBef>
                <a:spcPts val="750"/>
              </a:spcBef>
              <a:spcAft>
                <a:spcPts val="0"/>
              </a:spcAft>
              <a:buClr>
                <a:schemeClr val="dk1"/>
              </a:buClr>
              <a:buSzPts val="1600"/>
              <a:buNone/>
              <a:defRPr sz="2400" b="1"/>
            </a:lvl9pPr>
          </a:lstStyle>
          <a:p>
            <a:endParaRPr/>
          </a:p>
        </p:txBody>
      </p:sp>
      <p:sp>
        <p:nvSpPr>
          <p:cNvPr id="115" name="Google Shape;115;p29"/>
          <p:cNvSpPr txBox="1">
            <a:spLocks noGrp="1"/>
          </p:cNvSpPr>
          <p:nvPr>
            <p:ph type="body" idx="4"/>
          </p:nvPr>
        </p:nvSpPr>
        <p:spPr>
          <a:xfrm>
            <a:off x="9257153" y="3757613"/>
            <a:ext cx="7775437" cy="5526882"/>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16" name="Google Shape;116;p29"/>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29"/>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9"/>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53565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9_Title Only">
  <p:cSld name="9_Title Only">
    <p:spTree>
      <p:nvGrpSpPr>
        <p:cNvPr id="1" name="Shape 119"/>
        <p:cNvGrpSpPr/>
        <p:nvPr/>
      </p:nvGrpSpPr>
      <p:grpSpPr>
        <a:xfrm>
          <a:off x="0" y="0"/>
          <a:ext cx="0" cy="0"/>
          <a:chOff x="0" y="0"/>
          <a:chExt cx="0" cy="0"/>
        </a:xfrm>
      </p:grpSpPr>
      <p:sp>
        <p:nvSpPr>
          <p:cNvPr id="120" name="Google Shape;120;p30"/>
          <p:cNvSpPr>
            <a:spLocks noGrp="1"/>
          </p:cNvSpPr>
          <p:nvPr>
            <p:ph type="pic" idx="2"/>
          </p:nvPr>
        </p:nvSpPr>
        <p:spPr>
          <a:xfrm>
            <a:off x="457379" y="2591443"/>
            <a:ext cx="5338467" cy="6076307"/>
          </a:xfrm>
          <a:prstGeom prst="rect">
            <a:avLst/>
          </a:prstGeom>
          <a:noFill/>
          <a:ln>
            <a:noFill/>
          </a:ln>
        </p:spPr>
      </p:sp>
      <p:sp>
        <p:nvSpPr>
          <p:cNvPr id="121" name="Google Shape;121;p30"/>
          <p:cNvSpPr txBox="1">
            <a:spLocks noGrp="1"/>
          </p:cNvSpPr>
          <p:nvPr>
            <p:ph type="title"/>
          </p:nvPr>
        </p:nvSpPr>
        <p:spPr>
          <a:xfrm>
            <a:off x="382424" y="369380"/>
            <a:ext cx="17523156"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0"/>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30"/>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0"/>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
        <p:nvSpPr>
          <p:cNvPr id="125" name="Google Shape;125;p30"/>
          <p:cNvSpPr txBox="1">
            <a:spLocks noGrp="1"/>
          </p:cNvSpPr>
          <p:nvPr>
            <p:ph type="body" idx="1"/>
          </p:nvPr>
        </p:nvSpPr>
        <p:spPr>
          <a:xfrm>
            <a:off x="382423" y="1178170"/>
            <a:ext cx="17523154"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8627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6_Title Only">
  <p:cSld name="6_Title Only">
    <p:spTree>
      <p:nvGrpSpPr>
        <p:cNvPr id="1" name="Shape 126"/>
        <p:cNvGrpSpPr/>
        <p:nvPr/>
      </p:nvGrpSpPr>
      <p:grpSpPr>
        <a:xfrm>
          <a:off x="0" y="0"/>
          <a:ext cx="0" cy="0"/>
          <a:chOff x="0" y="0"/>
          <a:chExt cx="0" cy="0"/>
        </a:xfrm>
      </p:grpSpPr>
      <p:sp>
        <p:nvSpPr>
          <p:cNvPr id="127" name="Google Shape;127;p31"/>
          <p:cNvSpPr txBox="1">
            <a:spLocks noGrp="1"/>
          </p:cNvSpPr>
          <p:nvPr>
            <p:ph type="title"/>
          </p:nvPr>
        </p:nvSpPr>
        <p:spPr>
          <a:xfrm>
            <a:off x="8113500" y="369380"/>
            <a:ext cx="9792079"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1"/>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1"/>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1"/>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
        <p:nvSpPr>
          <p:cNvPr id="131" name="Google Shape;131;p31"/>
          <p:cNvSpPr txBox="1">
            <a:spLocks noGrp="1"/>
          </p:cNvSpPr>
          <p:nvPr>
            <p:ph type="body" idx="1"/>
          </p:nvPr>
        </p:nvSpPr>
        <p:spPr>
          <a:xfrm>
            <a:off x="8113499" y="1178170"/>
            <a:ext cx="9792078"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32" name="Google Shape;132;p31"/>
          <p:cNvSpPr>
            <a:spLocks noGrp="1"/>
          </p:cNvSpPr>
          <p:nvPr>
            <p:ph type="pic" idx="2"/>
          </p:nvPr>
        </p:nvSpPr>
        <p:spPr>
          <a:xfrm>
            <a:off x="452614" y="1"/>
            <a:ext cx="7088167" cy="9243392"/>
          </a:xfrm>
          <a:prstGeom prst="rect">
            <a:avLst/>
          </a:prstGeom>
          <a:noFill/>
          <a:ln>
            <a:noFill/>
          </a:ln>
        </p:spPr>
      </p:sp>
    </p:spTree>
    <p:extLst>
      <p:ext uri="{BB962C8B-B14F-4D97-AF65-F5344CB8AC3E}">
        <p14:creationId xmlns:p14="http://schemas.microsoft.com/office/powerpoint/2010/main" val="25424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_Title Only">
  <p:cSld name="7_Title Only">
    <p:spTree>
      <p:nvGrpSpPr>
        <p:cNvPr id="1" name="Shape 133"/>
        <p:cNvGrpSpPr/>
        <p:nvPr/>
      </p:nvGrpSpPr>
      <p:grpSpPr>
        <a:xfrm>
          <a:off x="0" y="0"/>
          <a:ext cx="0" cy="0"/>
          <a:chOff x="0" y="0"/>
          <a:chExt cx="0" cy="0"/>
        </a:xfrm>
      </p:grpSpPr>
      <p:sp>
        <p:nvSpPr>
          <p:cNvPr id="134" name="Google Shape;134;p32"/>
          <p:cNvSpPr txBox="1">
            <a:spLocks noGrp="1"/>
          </p:cNvSpPr>
          <p:nvPr>
            <p:ph type="title"/>
          </p:nvPr>
        </p:nvSpPr>
        <p:spPr>
          <a:xfrm>
            <a:off x="382423" y="369380"/>
            <a:ext cx="17523154"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2"/>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2"/>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32"/>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
        <p:nvSpPr>
          <p:cNvPr id="138" name="Google Shape;138;p32"/>
          <p:cNvSpPr>
            <a:spLocks noGrp="1"/>
          </p:cNvSpPr>
          <p:nvPr>
            <p:ph type="pic" idx="2"/>
          </p:nvPr>
        </p:nvSpPr>
        <p:spPr>
          <a:xfrm>
            <a:off x="13704186" y="2468994"/>
            <a:ext cx="4583815" cy="6023094"/>
          </a:xfrm>
          <a:prstGeom prst="round2DiagRect">
            <a:avLst>
              <a:gd name="adj1" fmla="val 16667"/>
              <a:gd name="adj2" fmla="val 0"/>
            </a:avLst>
          </a:prstGeom>
          <a:noFill/>
          <a:ln>
            <a:noFill/>
          </a:ln>
        </p:spPr>
      </p:sp>
      <p:sp>
        <p:nvSpPr>
          <p:cNvPr id="139" name="Google Shape;139;p32"/>
          <p:cNvSpPr txBox="1">
            <a:spLocks noGrp="1"/>
          </p:cNvSpPr>
          <p:nvPr>
            <p:ph type="body" idx="1"/>
          </p:nvPr>
        </p:nvSpPr>
        <p:spPr>
          <a:xfrm>
            <a:off x="382423" y="1178170"/>
            <a:ext cx="17523154"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4921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Only">
  <p:cSld name="5_Title Only">
    <p:spTree>
      <p:nvGrpSpPr>
        <p:cNvPr id="1" name="Shape 140"/>
        <p:cNvGrpSpPr/>
        <p:nvPr/>
      </p:nvGrpSpPr>
      <p:grpSpPr>
        <a:xfrm>
          <a:off x="0" y="0"/>
          <a:ext cx="0" cy="0"/>
          <a:chOff x="0" y="0"/>
          <a:chExt cx="0" cy="0"/>
        </a:xfrm>
      </p:grpSpPr>
      <p:sp>
        <p:nvSpPr>
          <p:cNvPr id="141" name="Google Shape;141;p33"/>
          <p:cNvSpPr>
            <a:spLocks noGrp="1"/>
          </p:cNvSpPr>
          <p:nvPr>
            <p:ph type="pic" idx="2"/>
          </p:nvPr>
        </p:nvSpPr>
        <p:spPr>
          <a:xfrm>
            <a:off x="1660551" y="2334325"/>
            <a:ext cx="4136058" cy="4176713"/>
          </a:xfrm>
          <a:prstGeom prst="round1Rect">
            <a:avLst>
              <a:gd name="adj" fmla="val 16667"/>
            </a:avLst>
          </a:prstGeom>
          <a:noFill/>
          <a:ln>
            <a:noFill/>
          </a:ln>
        </p:spPr>
      </p:sp>
      <p:sp>
        <p:nvSpPr>
          <p:cNvPr id="142" name="Google Shape;142;p33"/>
          <p:cNvSpPr txBox="1">
            <a:spLocks noGrp="1"/>
          </p:cNvSpPr>
          <p:nvPr>
            <p:ph type="title"/>
          </p:nvPr>
        </p:nvSpPr>
        <p:spPr>
          <a:xfrm>
            <a:off x="382425" y="369380"/>
            <a:ext cx="17523153"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33"/>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33"/>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33"/>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
        <p:nvSpPr>
          <p:cNvPr id="146" name="Google Shape;146;p33"/>
          <p:cNvSpPr txBox="1">
            <a:spLocks noGrp="1"/>
          </p:cNvSpPr>
          <p:nvPr>
            <p:ph type="body" idx="1"/>
          </p:nvPr>
        </p:nvSpPr>
        <p:spPr>
          <a:xfrm>
            <a:off x="382423" y="1178170"/>
            <a:ext cx="17523154"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22625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Title Only">
  <p:cSld name="4_Title Only">
    <p:spTree>
      <p:nvGrpSpPr>
        <p:cNvPr id="1" name="Shape 147"/>
        <p:cNvGrpSpPr/>
        <p:nvPr/>
      </p:nvGrpSpPr>
      <p:grpSpPr>
        <a:xfrm>
          <a:off x="0" y="0"/>
          <a:ext cx="0" cy="0"/>
          <a:chOff x="0" y="0"/>
          <a:chExt cx="0" cy="0"/>
        </a:xfrm>
      </p:grpSpPr>
      <p:sp>
        <p:nvSpPr>
          <p:cNvPr id="148" name="Google Shape;148;p34"/>
          <p:cNvSpPr txBox="1">
            <a:spLocks noGrp="1"/>
          </p:cNvSpPr>
          <p:nvPr>
            <p:ph type="title"/>
          </p:nvPr>
        </p:nvSpPr>
        <p:spPr>
          <a:xfrm>
            <a:off x="382424" y="3620093"/>
            <a:ext cx="5308957"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34"/>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34"/>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4"/>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
        <p:nvSpPr>
          <p:cNvPr id="152" name="Google Shape;152;p34"/>
          <p:cNvSpPr txBox="1">
            <a:spLocks noGrp="1"/>
          </p:cNvSpPr>
          <p:nvPr>
            <p:ph type="body" idx="1"/>
          </p:nvPr>
        </p:nvSpPr>
        <p:spPr>
          <a:xfrm>
            <a:off x="2970054" y="7223701"/>
            <a:ext cx="6172229"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53" name="Google Shape;153;p34"/>
          <p:cNvSpPr>
            <a:spLocks noGrp="1"/>
          </p:cNvSpPr>
          <p:nvPr>
            <p:ph type="pic" idx="2"/>
          </p:nvPr>
        </p:nvSpPr>
        <p:spPr>
          <a:xfrm>
            <a:off x="2970054" y="2"/>
            <a:ext cx="6172229" cy="6981704"/>
          </a:xfrm>
          <a:prstGeom prst="rect">
            <a:avLst/>
          </a:prstGeom>
          <a:noFill/>
          <a:ln>
            <a:noFill/>
          </a:ln>
        </p:spPr>
      </p:sp>
    </p:spTree>
    <p:extLst>
      <p:ext uri="{BB962C8B-B14F-4D97-AF65-F5344CB8AC3E}">
        <p14:creationId xmlns:p14="http://schemas.microsoft.com/office/powerpoint/2010/main" val="3899088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8_Title Only">
  <p:cSld name="8_Title Only">
    <p:spTree>
      <p:nvGrpSpPr>
        <p:cNvPr id="1" name="Shape 154"/>
        <p:cNvGrpSpPr/>
        <p:nvPr/>
      </p:nvGrpSpPr>
      <p:grpSpPr>
        <a:xfrm>
          <a:off x="0" y="0"/>
          <a:ext cx="0" cy="0"/>
          <a:chOff x="0" y="0"/>
          <a:chExt cx="0" cy="0"/>
        </a:xfrm>
      </p:grpSpPr>
      <p:sp>
        <p:nvSpPr>
          <p:cNvPr id="155" name="Google Shape;155;p35"/>
          <p:cNvSpPr>
            <a:spLocks noGrp="1"/>
          </p:cNvSpPr>
          <p:nvPr>
            <p:ph type="pic" idx="2"/>
          </p:nvPr>
        </p:nvSpPr>
        <p:spPr>
          <a:xfrm>
            <a:off x="455748" y="-1"/>
            <a:ext cx="7528493" cy="6075485"/>
          </a:xfrm>
          <a:prstGeom prst="round2DiagRect">
            <a:avLst>
              <a:gd name="adj1" fmla="val 0"/>
              <a:gd name="adj2" fmla="val 17949"/>
            </a:avLst>
          </a:prstGeom>
          <a:noFill/>
          <a:ln>
            <a:noFill/>
          </a:ln>
        </p:spPr>
      </p:sp>
      <p:sp>
        <p:nvSpPr>
          <p:cNvPr id="156" name="Google Shape;156;p35"/>
          <p:cNvSpPr txBox="1">
            <a:spLocks noGrp="1"/>
          </p:cNvSpPr>
          <p:nvPr>
            <p:ph type="title"/>
          </p:nvPr>
        </p:nvSpPr>
        <p:spPr>
          <a:xfrm>
            <a:off x="382423" y="6414911"/>
            <a:ext cx="7762436" cy="80879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35"/>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35"/>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35"/>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
        <p:nvSpPr>
          <p:cNvPr id="160" name="Google Shape;160;p35"/>
          <p:cNvSpPr txBox="1">
            <a:spLocks noGrp="1"/>
          </p:cNvSpPr>
          <p:nvPr>
            <p:ph type="body" idx="1"/>
          </p:nvPr>
        </p:nvSpPr>
        <p:spPr>
          <a:xfrm>
            <a:off x="382424" y="7223701"/>
            <a:ext cx="7762436" cy="491213"/>
          </a:xfrm>
          <a:prstGeom prst="rect">
            <a:avLst/>
          </a:prstGeom>
          <a:noFill/>
          <a:ln>
            <a:noFill/>
          </a:ln>
        </p:spPr>
        <p:txBody>
          <a:bodyPr spcFirstLastPara="1" wrap="square" lIns="90000" tIns="45700" rIns="90000" bIns="45700" anchor="t" anchorCtr="0">
            <a:noAutofit/>
          </a:bodyPr>
          <a:lstStyle>
            <a:lvl1pPr marL="685800" lvl="0" indent="-342900" algn="l">
              <a:lnSpc>
                <a:spcPct val="90000"/>
              </a:lnSpc>
              <a:spcBef>
                <a:spcPts val="0"/>
              </a:spcBef>
              <a:spcAft>
                <a:spcPts val="0"/>
              </a:spcAft>
              <a:buClr>
                <a:schemeClr val="accent2"/>
              </a:buClr>
              <a:buSzPts val="2000"/>
              <a:buNone/>
              <a:defRPr sz="3000" b="1">
                <a:solidFill>
                  <a:schemeClr val="accent2"/>
                </a:solidFill>
                <a:latin typeface="Open Sans"/>
                <a:ea typeface="Open Sans"/>
                <a:cs typeface="Open Sans"/>
                <a:sym typeface="Open Sans"/>
              </a:defRPr>
            </a:lvl1pPr>
            <a:lvl2pPr marL="1371600" lvl="1" indent="-342900" algn="l">
              <a:lnSpc>
                <a:spcPct val="90000"/>
              </a:lnSpc>
              <a:spcBef>
                <a:spcPts val="750"/>
              </a:spcBef>
              <a:spcAft>
                <a:spcPts val="0"/>
              </a:spcAft>
              <a:buClr>
                <a:schemeClr val="dk1"/>
              </a:buClr>
              <a:buSzPts val="1400"/>
              <a:buNone/>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522997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61"/>
        <p:cNvGrpSpPr/>
        <p:nvPr/>
      </p:nvGrpSpPr>
      <p:grpSpPr>
        <a:xfrm>
          <a:off x="0" y="0"/>
          <a:ext cx="0" cy="0"/>
          <a:chOff x="0" y="0"/>
          <a:chExt cx="0" cy="0"/>
        </a:xfrm>
      </p:grpSpPr>
      <p:sp>
        <p:nvSpPr>
          <p:cNvPr id="162" name="Google Shape;162;p36"/>
          <p:cNvSpPr txBox="1"/>
          <p:nvPr/>
        </p:nvSpPr>
        <p:spPr>
          <a:xfrm>
            <a:off x="468631" y="9534527"/>
            <a:ext cx="4114801" cy="547688"/>
          </a:xfrm>
          <a:prstGeom prst="rect">
            <a:avLst/>
          </a:prstGeom>
          <a:noFill/>
          <a:ln>
            <a:noFill/>
          </a:ln>
        </p:spPr>
        <p:txBody>
          <a:bodyPr spcFirstLastPara="1" wrap="square" lIns="137138" tIns="68550" rIns="137138" bIns="68550" anchor="ctr" anchorCtr="0">
            <a:noAutofit/>
          </a:bodyPr>
          <a:lstStyle/>
          <a:p>
            <a:pPr marL="0" marR="0" lvl="0" indent="0" algn="l" rtl="1">
              <a:lnSpc>
                <a:spcPct val="100000"/>
              </a:lnSpc>
              <a:spcBef>
                <a:spcPts val="0"/>
              </a:spcBef>
              <a:spcAft>
                <a:spcPts val="0"/>
              </a:spcAft>
              <a:buClr>
                <a:srgbClr val="000000"/>
              </a:buClr>
              <a:buSzPts val="1200"/>
              <a:buFont typeface="Arial"/>
              <a:buNone/>
            </a:pPr>
            <a:r>
              <a:rPr lang="en-US" sz="1800" b="0" i="0" u="none" strike="noStrike" cap="none">
                <a:solidFill>
                  <a:srgbClr val="888888"/>
                </a:solidFill>
                <a:latin typeface="Open Sans"/>
                <a:ea typeface="Open Sans"/>
                <a:cs typeface="Open Sans"/>
                <a:sym typeface="Open Sans"/>
              </a:rPr>
              <a:t>12/30/2024</a:t>
            </a:r>
            <a:endParaRPr sz="1800" b="0" i="0" u="none" strike="noStrike" cap="none">
              <a:solidFill>
                <a:srgbClr val="888888"/>
              </a:solidFill>
              <a:latin typeface="Open Sans"/>
              <a:ea typeface="Open Sans"/>
              <a:cs typeface="Open Sans"/>
              <a:sym typeface="Open Sans"/>
            </a:endParaRPr>
          </a:p>
        </p:txBody>
      </p:sp>
      <p:sp>
        <p:nvSpPr>
          <p:cNvPr id="163" name="Google Shape;163;p36"/>
          <p:cNvSpPr txBox="1">
            <a:spLocks noGrp="1"/>
          </p:cNvSpPr>
          <p:nvPr>
            <p:ph type="title"/>
          </p:nvPr>
        </p:nvSpPr>
        <p:spPr>
          <a:xfrm>
            <a:off x="10279068" y="3363140"/>
            <a:ext cx="7246359" cy="356072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3600"/>
              <a:buFont typeface="Open Sans"/>
              <a:buNone/>
              <a:defRPr sz="66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36"/>
          <p:cNvSpPr txBox="1">
            <a:spLocks noGrp="1"/>
          </p:cNvSpPr>
          <p:nvPr>
            <p:ph type="dt" idx="10"/>
          </p:nvPr>
        </p:nvSpPr>
        <p:spPr>
          <a:xfrm>
            <a:off x="468631" y="9534527"/>
            <a:ext cx="4114801" cy="547688"/>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65" name="Google Shape;165;p36"/>
          <p:cNvSpPr txBox="1">
            <a:spLocks noGrp="1"/>
          </p:cNvSpPr>
          <p:nvPr>
            <p:ph type="ftr" idx="11"/>
          </p:nvPr>
        </p:nvSpPr>
        <p:spPr>
          <a:xfrm>
            <a:off x="6057902" y="9534527"/>
            <a:ext cx="6172200" cy="547688"/>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66" name="Google Shape;166;p36"/>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pic>
        <p:nvPicPr>
          <p:cNvPr id="167" name="Google Shape;167;p36"/>
          <p:cNvPicPr preferRelativeResize="0"/>
          <p:nvPr/>
        </p:nvPicPr>
        <p:blipFill rotWithShape="1">
          <a:blip r:embed="rId2">
            <a:alphaModFix/>
          </a:blip>
          <a:srcRect/>
          <a:stretch/>
        </p:blipFill>
        <p:spPr>
          <a:xfrm>
            <a:off x="12675845" y="926243"/>
            <a:ext cx="2669225" cy="707069"/>
          </a:xfrm>
          <a:prstGeom prst="rect">
            <a:avLst/>
          </a:prstGeom>
          <a:noFill/>
          <a:ln>
            <a:noFill/>
          </a:ln>
        </p:spPr>
      </p:pic>
      <p:cxnSp>
        <p:nvCxnSpPr>
          <p:cNvPr id="168" name="Google Shape;168;p36"/>
          <p:cNvCxnSpPr/>
          <p:nvPr/>
        </p:nvCxnSpPr>
        <p:spPr>
          <a:xfrm>
            <a:off x="10062960" y="3314700"/>
            <a:ext cx="0" cy="3619500"/>
          </a:xfrm>
          <a:prstGeom prst="straightConnector1">
            <a:avLst/>
          </a:prstGeom>
          <a:noFill/>
          <a:ln w="19050" cap="flat" cmpd="sng">
            <a:solidFill>
              <a:schemeClr val="accent6"/>
            </a:solidFill>
            <a:prstDash val="solid"/>
            <a:miter lim="800000"/>
            <a:headEnd type="none" w="sm" len="sm"/>
            <a:tailEnd type="none" w="sm" len="sm"/>
          </a:ln>
        </p:spPr>
      </p:cxnSp>
      <p:pic>
        <p:nvPicPr>
          <p:cNvPr id="169" name="Google Shape;169;p36"/>
          <p:cNvPicPr preferRelativeResize="0"/>
          <p:nvPr/>
        </p:nvPicPr>
        <p:blipFill rotWithShape="1">
          <a:blip r:embed="rId3">
            <a:alphaModFix/>
          </a:blip>
          <a:srcRect/>
          <a:stretch/>
        </p:blipFill>
        <p:spPr>
          <a:xfrm>
            <a:off x="10507757" y="898083"/>
            <a:ext cx="2897830" cy="767631"/>
          </a:xfrm>
          <a:prstGeom prst="rect">
            <a:avLst/>
          </a:prstGeom>
          <a:noFill/>
          <a:ln>
            <a:noFill/>
          </a:ln>
        </p:spPr>
      </p:pic>
      <p:sp>
        <p:nvSpPr>
          <p:cNvPr id="170" name="Google Shape;170;p36"/>
          <p:cNvSpPr>
            <a:spLocks noGrp="1"/>
          </p:cNvSpPr>
          <p:nvPr>
            <p:ph type="pic" idx="2"/>
          </p:nvPr>
        </p:nvSpPr>
        <p:spPr>
          <a:xfrm>
            <a:off x="0" y="1030094"/>
            <a:ext cx="8008934" cy="8226818"/>
          </a:xfrm>
          <a:prstGeom prst="rect">
            <a:avLst/>
          </a:prstGeom>
          <a:noFill/>
          <a:ln>
            <a:noFill/>
          </a:ln>
        </p:spPr>
      </p:sp>
      <p:sp>
        <p:nvSpPr>
          <p:cNvPr id="171" name="Google Shape;171;p36"/>
          <p:cNvSpPr/>
          <p:nvPr/>
        </p:nvSpPr>
        <p:spPr>
          <a:xfrm>
            <a:off x="0" y="9534525"/>
            <a:ext cx="4692705" cy="752475"/>
          </a:xfrm>
          <a:prstGeom prst="rect">
            <a:avLst/>
          </a:prstGeom>
          <a:solidFill>
            <a:schemeClr val="lt1"/>
          </a:solidFill>
          <a:ln>
            <a:noFill/>
          </a:ln>
        </p:spPr>
        <p:txBody>
          <a:bodyPr spcFirstLastPara="1" wrap="square" lIns="137138" tIns="68550" rIns="137138" bIns="685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21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44528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72"/>
        <p:cNvGrpSpPr/>
        <p:nvPr/>
      </p:nvGrpSpPr>
      <p:grpSpPr>
        <a:xfrm>
          <a:off x="0" y="0"/>
          <a:ext cx="0" cy="0"/>
          <a:chOff x="0" y="0"/>
          <a:chExt cx="0" cy="0"/>
        </a:xfrm>
      </p:grpSpPr>
      <p:sp>
        <p:nvSpPr>
          <p:cNvPr id="173" name="Google Shape;173;p37"/>
          <p:cNvSpPr txBox="1">
            <a:spLocks noGrp="1"/>
          </p:cNvSpPr>
          <p:nvPr>
            <p:ph type="title"/>
          </p:nvPr>
        </p:nvSpPr>
        <p:spPr>
          <a:xfrm>
            <a:off x="1260174" y="685800"/>
            <a:ext cx="5898279" cy="24003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3200"/>
              <a:buFont typeface="Open Sans SemiBold"/>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37"/>
          <p:cNvSpPr txBox="1">
            <a:spLocks noGrp="1"/>
          </p:cNvSpPr>
          <p:nvPr>
            <p:ph type="body" idx="1"/>
          </p:nvPr>
        </p:nvSpPr>
        <p:spPr>
          <a:xfrm>
            <a:off x="7775438" y="1481138"/>
            <a:ext cx="9257153" cy="7310438"/>
          </a:xfrm>
          <a:prstGeom prst="rect">
            <a:avLst/>
          </a:prstGeom>
          <a:noFill/>
          <a:ln>
            <a:noFill/>
          </a:ln>
        </p:spPr>
        <p:txBody>
          <a:bodyPr spcFirstLastPara="1" wrap="square" lIns="91425" tIns="45700" rIns="91425" bIns="45700" anchor="t" anchorCtr="0">
            <a:normAutofit/>
          </a:bodyPr>
          <a:lstStyle>
            <a:lvl1pPr marL="685800" lvl="0" indent="-647700" algn="l">
              <a:lnSpc>
                <a:spcPct val="90000"/>
              </a:lnSpc>
              <a:spcBef>
                <a:spcPts val="1500"/>
              </a:spcBef>
              <a:spcAft>
                <a:spcPts val="0"/>
              </a:spcAft>
              <a:buClr>
                <a:schemeClr val="dk1"/>
              </a:buClr>
              <a:buSzPts val="3200"/>
              <a:buChar char="•"/>
              <a:defRPr sz="4800"/>
            </a:lvl1pPr>
            <a:lvl2pPr marL="1371600" lvl="1" indent="-609600" algn="l">
              <a:lnSpc>
                <a:spcPct val="90000"/>
              </a:lnSpc>
              <a:spcBef>
                <a:spcPts val="750"/>
              </a:spcBef>
              <a:spcAft>
                <a:spcPts val="0"/>
              </a:spcAft>
              <a:buClr>
                <a:schemeClr val="dk1"/>
              </a:buClr>
              <a:buSzPts val="2800"/>
              <a:buChar char="•"/>
              <a:defRPr sz="4200"/>
            </a:lvl2pPr>
            <a:lvl3pPr marL="2057400" lvl="2" indent="-571500" algn="l">
              <a:lnSpc>
                <a:spcPct val="90000"/>
              </a:lnSpc>
              <a:spcBef>
                <a:spcPts val="750"/>
              </a:spcBef>
              <a:spcAft>
                <a:spcPts val="0"/>
              </a:spcAft>
              <a:buClr>
                <a:schemeClr val="dk1"/>
              </a:buClr>
              <a:buSzPts val="2400"/>
              <a:buChar char="•"/>
              <a:defRPr sz="3600"/>
            </a:lvl3pPr>
            <a:lvl4pPr marL="2743200" lvl="3" indent="-533400" algn="l">
              <a:lnSpc>
                <a:spcPct val="90000"/>
              </a:lnSpc>
              <a:spcBef>
                <a:spcPts val="750"/>
              </a:spcBef>
              <a:spcAft>
                <a:spcPts val="0"/>
              </a:spcAft>
              <a:buClr>
                <a:schemeClr val="dk1"/>
              </a:buClr>
              <a:buSzPts val="2000"/>
              <a:buChar char="•"/>
              <a:defRPr sz="3000"/>
            </a:lvl4pPr>
            <a:lvl5pPr marL="3429000" lvl="4" indent="-533400" algn="l">
              <a:lnSpc>
                <a:spcPct val="90000"/>
              </a:lnSpc>
              <a:spcBef>
                <a:spcPts val="750"/>
              </a:spcBef>
              <a:spcAft>
                <a:spcPts val="0"/>
              </a:spcAft>
              <a:buClr>
                <a:schemeClr val="dk1"/>
              </a:buClr>
              <a:buSzPts val="2000"/>
              <a:buChar char="•"/>
              <a:defRPr sz="3000"/>
            </a:lvl5pPr>
            <a:lvl6pPr marL="4114800" lvl="5" indent="-533400" algn="l">
              <a:lnSpc>
                <a:spcPct val="90000"/>
              </a:lnSpc>
              <a:spcBef>
                <a:spcPts val="750"/>
              </a:spcBef>
              <a:spcAft>
                <a:spcPts val="0"/>
              </a:spcAft>
              <a:buClr>
                <a:schemeClr val="dk1"/>
              </a:buClr>
              <a:buSzPts val="2000"/>
              <a:buChar char="•"/>
              <a:defRPr sz="3000"/>
            </a:lvl6pPr>
            <a:lvl7pPr marL="4800600" lvl="6" indent="-533400" algn="l">
              <a:lnSpc>
                <a:spcPct val="90000"/>
              </a:lnSpc>
              <a:spcBef>
                <a:spcPts val="750"/>
              </a:spcBef>
              <a:spcAft>
                <a:spcPts val="0"/>
              </a:spcAft>
              <a:buClr>
                <a:schemeClr val="dk1"/>
              </a:buClr>
              <a:buSzPts val="2000"/>
              <a:buChar char="•"/>
              <a:defRPr sz="3000"/>
            </a:lvl7pPr>
            <a:lvl8pPr marL="5486400" lvl="7" indent="-533400" algn="l">
              <a:lnSpc>
                <a:spcPct val="90000"/>
              </a:lnSpc>
              <a:spcBef>
                <a:spcPts val="750"/>
              </a:spcBef>
              <a:spcAft>
                <a:spcPts val="0"/>
              </a:spcAft>
              <a:buClr>
                <a:schemeClr val="dk1"/>
              </a:buClr>
              <a:buSzPts val="2000"/>
              <a:buChar char="•"/>
              <a:defRPr sz="3000"/>
            </a:lvl8pPr>
            <a:lvl9pPr marL="6172200" lvl="8" indent="-533400" algn="l">
              <a:lnSpc>
                <a:spcPct val="90000"/>
              </a:lnSpc>
              <a:spcBef>
                <a:spcPts val="750"/>
              </a:spcBef>
              <a:spcAft>
                <a:spcPts val="0"/>
              </a:spcAft>
              <a:buClr>
                <a:schemeClr val="dk1"/>
              </a:buClr>
              <a:buSzPts val="2000"/>
              <a:buChar char="•"/>
              <a:defRPr sz="3000"/>
            </a:lvl9pPr>
          </a:lstStyle>
          <a:p>
            <a:endParaRPr/>
          </a:p>
        </p:txBody>
      </p:sp>
      <p:sp>
        <p:nvSpPr>
          <p:cNvPr id="175" name="Google Shape;175;p37"/>
          <p:cNvSpPr txBox="1">
            <a:spLocks noGrp="1"/>
          </p:cNvSpPr>
          <p:nvPr>
            <p:ph type="body" idx="2"/>
          </p:nvPr>
        </p:nvSpPr>
        <p:spPr>
          <a:xfrm>
            <a:off x="1260174" y="3086100"/>
            <a:ext cx="5898279" cy="5717382"/>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chemeClr val="dk1"/>
              </a:buClr>
              <a:buSzPts val="1600"/>
              <a:buNone/>
              <a:defRPr sz="2400"/>
            </a:lvl1pPr>
            <a:lvl2pPr marL="1371600" lvl="1" indent="-342900" algn="l">
              <a:lnSpc>
                <a:spcPct val="90000"/>
              </a:lnSpc>
              <a:spcBef>
                <a:spcPts val="750"/>
              </a:spcBef>
              <a:spcAft>
                <a:spcPts val="0"/>
              </a:spcAft>
              <a:buClr>
                <a:schemeClr val="dk1"/>
              </a:buClr>
              <a:buSzPts val="1400"/>
              <a:buNone/>
              <a:defRPr sz="2100"/>
            </a:lvl2pPr>
            <a:lvl3pPr marL="2057400" lvl="2" indent="-342900" algn="l">
              <a:lnSpc>
                <a:spcPct val="90000"/>
              </a:lnSpc>
              <a:spcBef>
                <a:spcPts val="750"/>
              </a:spcBef>
              <a:spcAft>
                <a:spcPts val="0"/>
              </a:spcAft>
              <a:buClr>
                <a:schemeClr val="dk1"/>
              </a:buClr>
              <a:buSzPts val="1200"/>
              <a:buNone/>
              <a:defRPr sz="1800"/>
            </a:lvl3pPr>
            <a:lvl4pPr marL="2743200" lvl="3" indent="-342900" algn="l">
              <a:lnSpc>
                <a:spcPct val="90000"/>
              </a:lnSpc>
              <a:spcBef>
                <a:spcPts val="750"/>
              </a:spcBef>
              <a:spcAft>
                <a:spcPts val="0"/>
              </a:spcAft>
              <a:buClr>
                <a:schemeClr val="dk1"/>
              </a:buClr>
              <a:buSzPts val="1000"/>
              <a:buNone/>
              <a:defRPr sz="1500"/>
            </a:lvl4pPr>
            <a:lvl5pPr marL="3429000" lvl="4" indent="-342900" algn="l">
              <a:lnSpc>
                <a:spcPct val="90000"/>
              </a:lnSpc>
              <a:spcBef>
                <a:spcPts val="750"/>
              </a:spcBef>
              <a:spcAft>
                <a:spcPts val="0"/>
              </a:spcAft>
              <a:buClr>
                <a:schemeClr val="dk1"/>
              </a:buClr>
              <a:buSzPts val="1000"/>
              <a:buNone/>
              <a:defRPr sz="1500"/>
            </a:lvl5pPr>
            <a:lvl6pPr marL="4114800" lvl="5" indent="-342900" algn="l">
              <a:lnSpc>
                <a:spcPct val="90000"/>
              </a:lnSpc>
              <a:spcBef>
                <a:spcPts val="750"/>
              </a:spcBef>
              <a:spcAft>
                <a:spcPts val="0"/>
              </a:spcAft>
              <a:buClr>
                <a:schemeClr val="dk1"/>
              </a:buClr>
              <a:buSzPts val="1000"/>
              <a:buNone/>
              <a:defRPr sz="1500"/>
            </a:lvl6pPr>
            <a:lvl7pPr marL="4800600" lvl="6" indent="-342900" algn="l">
              <a:lnSpc>
                <a:spcPct val="90000"/>
              </a:lnSpc>
              <a:spcBef>
                <a:spcPts val="750"/>
              </a:spcBef>
              <a:spcAft>
                <a:spcPts val="0"/>
              </a:spcAft>
              <a:buClr>
                <a:schemeClr val="dk1"/>
              </a:buClr>
              <a:buSzPts val="1000"/>
              <a:buNone/>
              <a:defRPr sz="1500"/>
            </a:lvl7pPr>
            <a:lvl8pPr marL="5486400" lvl="7" indent="-342900" algn="l">
              <a:lnSpc>
                <a:spcPct val="90000"/>
              </a:lnSpc>
              <a:spcBef>
                <a:spcPts val="750"/>
              </a:spcBef>
              <a:spcAft>
                <a:spcPts val="0"/>
              </a:spcAft>
              <a:buClr>
                <a:schemeClr val="dk1"/>
              </a:buClr>
              <a:buSzPts val="1000"/>
              <a:buNone/>
              <a:defRPr sz="1500"/>
            </a:lvl8pPr>
            <a:lvl9pPr marL="6172200" lvl="8" indent="-342900" algn="l">
              <a:lnSpc>
                <a:spcPct val="90000"/>
              </a:lnSpc>
              <a:spcBef>
                <a:spcPts val="750"/>
              </a:spcBef>
              <a:spcAft>
                <a:spcPts val="0"/>
              </a:spcAft>
              <a:buClr>
                <a:schemeClr val="dk1"/>
              </a:buClr>
              <a:buSzPts val="1000"/>
              <a:buNone/>
              <a:defRPr sz="1500"/>
            </a:lvl9pPr>
          </a:lstStyle>
          <a:p>
            <a:endParaRPr/>
          </a:p>
        </p:txBody>
      </p:sp>
      <p:sp>
        <p:nvSpPr>
          <p:cNvPr id="176" name="Google Shape;176;p37"/>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37"/>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37"/>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6718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79"/>
        <p:cNvGrpSpPr/>
        <p:nvPr/>
      </p:nvGrpSpPr>
      <p:grpSpPr>
        <a:xfrm>
          <a:off x="0" y="0"/>
          <a:ext cx="0" cy="0"/>
          <a:chOff x="0" y="0"/>
          <a:chExt cx="0" cy="0"/>
        </a:xfrm>
      </p:grpSpPr>
      <p:sp>
        <p:nvSpPr>
          <p:cNvPr id="180" name="Google Shape;180;p38"/>
          <p:cNvSpPr txBox="1">
            <a:spLocks noGrp="1"/>
          </p:cNvSpPr>
          <p:nvPr>
            <p:ph type="title"/>
          </p:nvPr>
        </p:nvSpPr>
        <p:spPr>
          <a:xfrm>
            <a:off x="1260174" y="685800"/>
            <a:ext cx="5898279" cy="24003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3200"/>
              <a:buFont typeface="Open Sans SemiBold"/>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38"/>
          <p:cNvSpPr>
            <a:spLocks noGrp="1"/>
          </p:cNvSpPr>
          <p:nvPr>
            <p:ph type="pic" idx="2"/>
          </p:nvPr>
        </p:nvSpPr>
        <p:spPr>
          <a:xfrm>
            <a:off x="7775438" y="1481138"/>
            <a:ext cx="9257153" cy="7310438"/>
          </a:xfrm>
          <a:prstGeom prst="rect">
            <a:avLst/>
          </a:prstGeom>
          <a:noFill/>
          <a:ln>
            <a:noFill/>
          </a:ln>
        </p:spPr>
      </p:sp>
      <p:sp>
        <p:nvSpPr>
          <p:cNvPr id="182" name="Google Shape;182;p38"/>
          <p:cNvSpPr txBox="1">
            <a:spLocks noGrp="1"/>
          </p:cNvSpPr>
          <p:nvPr>
            <p:ph type="body" idx="1"/>
          </p:nvPr>
        </p:nvSpPr>
        <p:spPr>
          <a:xfrm>
            <a:off x="1260174" y="3086100"/>
            <a:ext cx="5898279" cy="5717382"/>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chemeClr val="dk1"/>
              </a:buClr>
              <a:buSzPts val="1600"/>
              <a:buNone/>
              <a:defRPr sz="2400"/>
            </a:lvl1pPr>
            <a:lvl2pPr marL="1371600" lvl="1" indent="-342900" algn="l">
              <a:lnSpc>
                <a:spcPct val="90000"/>
              </a:lnSpc>
              <a:spcBef>
                <a:spcPts val="750"/>
              </a:spcBef>
              <a:spcAft>
                <a:spcPts val="0"/>
              </a:spcAft>
              <a:buClr>
                <a:schemeClr val="dk1"/>
              </a:buClr>
              <a:buSzPts val="1400"/>
              <a:buNone/>
              <a:defRPr sz="2100"/>
            </a:lvl2pPr>
            <a:lvl3pPr marL="2057400" lvl="2" indent="-342900" algn="l">
              <a:lnSpc>
                <a:spcPct val="90000"/>
              </a:lnSpc>
              <a:spcBef>
                <a:spcPts val="750"/>
              </a:spcBef>
              <a:spcAft>
                <a:spcPts val="0"/>
              </a:spcAft>
              <a:buClr>
                <a:schemeClr val="dk1"/>
              </a:buClr>
              <a:buSzPts val="1200"/>
              <a:buNone/>
              <a:defRPr sz="1800"/>
            </a:lvl3pPr>
            <a:lvl4pPr marL="2743200" lvl="3" indent="-342900" algn="l">
              <a:lnSpc>
                <a:spcPct val="90000"/>
              </a:lnSpc>
              <a:spcBef>
                <a:spcPts val="750"/>
              </a:spcBef>
              <a:spcAft>
                <a:spcPts val="0"/>
              </a:spcAft>
              <a:buClr>
                <a:schemeClr val="dk1"/>
              </a:buClr>
              <a:buSzPts val="1000"/>
              <a:buNone/>
              <a:defRPr sz="1500"/>
            </a:lvl4pPr>
            <a:lvl5pPr marL="3429000" lvl="4" indent="-342900" algn="l">
              <a:lnSpc>
                <a:spcPct val="90000"/>
              </a:lnSpc>
              <a:spcBef>
                <a:spcPts val="750"/>
              </a:spcBef>
              <a:spcAft>
                <a:spcPts val="0"/>
              </a:spcAft>
              <a:buClr>
                <a:schemeClr val="dk1"/>
              </a:buClr>
              <a:buSzPts val="1000"/>
              <a:buNone/>
              <a:defRPr sz="1500"/>
            </a:lvl5pPr>
            <a:lvl6pPr marL="4114800" lvl="5" indent="-342900" algn="l">
              <a:lnSpc>
                <a:spcPct val="90000"/>
              </a:lnSpc>
              <a:spcBef>
                <a:spcPts val="750"/>
              </a:spcBef>
              <a:spcAft>
                <a:spcPts val="0"/>
              </a:spcAft>
              <a:buClr>
                <a:schemeClr val="dk1"/>
              </a:buClr>
              <a:buSzPts val="1000"/>
              <a:buNone/>
              <a:defRPr sz="1500"/>
            </a:lvl6pPr>
            <a:lvl7pPr marL="4800600" lvl="6" indent="-342900" algn="l">
              <a:lnSpc>
                <a:spcPct val="90000"/>
              </a:lnSpc>
              <a:spcBef>
                <a:spcPts val="750"/>
              </a:spcBef>
              <a:spcAft>
                <a:spcPts val="0"/>
              </a:spcAft>
              <a:buClr>
                <a:schemeClr val="dk1"/>
              </a:buClr>
              <a:buSzPts val="1000"/>
              <a:buNone/>
              <a:defRPr sz="1500"/>
            </a:lvl7pPr>
            <a:lvl8pPr marL="5486400" lvl="7" indent="-342900" algn="l">
              <a:lnSpc>
                <a:spcPct val="90000"/>
              </a:lnSpc>
              <a:spcBef>
                <a:spcPts val="750"/>
              </a:spcBef>
              <a:spcAft>
                <a:spcPts val="0"/>
              </a:spcAft>
              <a:buClr>
                <a:schemeClr val="dk1"/>
              </a:buClr>
              <a:buSzPts val="1000"/>
              <a:buNone/>
              <a:defRPr sz="1500"/>
            </a:lvl8pPr>
            <a:lvl9pPr marL="6172200" lvl="8" indent="-342900" algn="l">
              <a:lnSpc>
                <a:spcPct val="90000"/>
              </a:lnSpc>
              <a:spcBef>
                <a:spcPts val="750"/>
              </a:spcBef>
              <a:spcAft>
                <a:spcPts val="0"/>
              </a:spcAft>
              <a:buClr>
                <a:schemeClr val="dk1"/>
              </a:buClr>
              <a:buSzPts val="1000"/>
              <a:buNone/>
              <a:defRPr sz="1500"/>
            </a:lvl9pPr>
          </a:lstStyle>
          <a:p>
            <a:endParaRPr/>
          </a:p>
        </p:txBody>
      </p:sp>
      <p:sp>
        <p:nvSpPr>
          <p:cNvPr id="183" name="Google Shape;183;p38"/>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38"/>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38"/>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7862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86"/>
        <p:cNvGrpSpPr/>
        <p:nvPr/>
      </p:nvGrpSpPr>
      <p:grpSpPr>
        <a:xfrm>
          <a:off x="0" y="0"/>
          <a:ext cx="0" cy="0"/>
          <a:chOff x="0" y="0"/>
          <a:chExt cx="0" cy="0"/>
        </a:xfrm>
      </p:grpSpPr>
      <p:sp>
        <p:nvSpPr>
          <p:cNvPr id="187" name="Google Shape;187;p39"/>
          <p:cNvSpPr txBox="1">
            <a:spLocks noGrp="1"/>
          </p:cNvSpPr>
          <p:nvPr>
            <p:ph type="title"/>
          </p:nvPr>
        </p:nvSpPr>
        <p:spPr>
          <a:xfrm>
            <a:off x="382424" y="369380"/>
            <a:ext cx="17523156" cy="1317689"/>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39"/>
          <p:cNvSpPr txBox="1">
            <a:spLocks noGrp="1"/>
          </p:cNvSpPr>
          <p:nvPr>
            <p:ph type="body" idx="1"/>
          </p:nvPr>
        </p:nvSpPr>
        <p:spPr>
          <a:xfrm rot="5400000">
            <a:off x="5505689" y="-3312753"/>
            <a:ext cx="7276625" cy="17523156"/>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89" name="Google Shape;189;p39"/>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39"/>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39"/>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2770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92"/>
        <p:cNvGrpSpPr/>
        <p:nvPr/>
      </p:nvGrpSpPr>
      <p:grpSpPr>
        <a:xfrm>
          <a:off x="0" y="0"/>
          <a:ext cx="0" cy="0"/>
          <a:chOff x="0" y="0"/>
          <a:chExt cx="0" cy="0"/>
        </a:xfrm>
      </p:grpSpPr>
      <p:sp>
        <p:nvSpPr>
          <p:cNvPr id="193" name="Google Shape;193;p40"/>
          <p:cNvSpPr txBox="1">
            <a:spLocks noGrp="1"/>
          </p:cNvSpPr>
          <p:nvPr>
            <p:ph type="title"/>
          </p:nvPr>
        </p:nvSpPr>
        <p:spPr>
          <a:xfrm rot="5400000">
            <a:off x="10700076" y="2935312"/>
            <a:ext cx="8717757" cy="3942509"/>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40"/>
          <p:cNvSpPr txBox="1">
            <a:spLocks noGrp="1"/>
          </p:cNvSpPr>
          <p:nvPr>
            <p:ph type="body" idx="1"/>
          </p:nvPr>
        </p:nvSpPr>
        <p:spPr>
          <a:xfrm rot="5400000">
            <a:off x="2699523" y="-894044"/>
            <a:ext cx="8717757" cy="11601219"/>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95" name="Google Shape;195;p40"/>
          <p:cNvSpPr txBox="1">
            <a:spLocks noGrp="1"/>
          </p:cNvSpPr>
          <p:nvPr>
            <p:ph type="dt" idx="10"/>
          </p:nvPr>
        </p:nvSpPr>
        <p:spPr>
          <a:xfrm>
            <a:off x="1257792" y="9534526"/>
            <a:ext cx="4114026" cy="54768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txBox="1">
            <a:spLocks noGrp="1"/>
          </p:cNvSpPr>
          <p:nvPr>
            <p:ph type="ftr" idx="11"/>
          </p:nvPr>
        </p:nvSpPr>
        <p:spPr>
          <a:xfrm>
            <a:off x="6057886" y="9534526"/>
            <a:ext cx="6172229" cy="547688"/>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40"/>
          <p:cNvSpPr txBox="1">
            <a:spLocks noGrp="1"/>
          </p:cNvSpPr>
          <p:nvPr>
            <p:ph type="sldNum" idx="12"/>
          </p:nvPr>
        </p:nvSpPr>
        <p:spPr>
          <a:xfrm>
            <a:off x="17525433" y="9534526"/>
            <a:ext cx="626429" cy="54768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800" b="0" i="0" u="none" strike="noStrike" cap="none">
                <a:solidFill>
                  <a:schemeClr val="accent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43884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198"/>
        <p:cNvGrpSpPr/>
        <p:nvPr/>
      </p:nvGrpSpPr>
      <p:grpSpPr>
        <a:xfrm>
          <a:off x="0" y="0"/>
          <a:ext cx="0" cy="0"/>
          <a:chOff x="0" y="0"/>
          <a:chExt cx="0" cy="0"/>
        </a:xfrm>
      </p:grpSpPr>
      <p:sp>
        <p:nvSpPr>
          <p:cNvPr id="199" name="Google Shape;199;g372b1314635_5_132"/>
          <p:cNvSpPr/>
          <p:nvPr/>
        </p:nvSpPr>
        <p:spPr>
          <a:xfrm>
            <a:off x="0" y="0"/>
            <a:ext cx="18287943" cy="10287000"/>
          </a:xfrm>
          <a:prstGeom prst="rect">
            <a:avLst/>
          </a:prstGeom>
          <a:solidFill>
            <a:srgbClr val="F6F4F4"/>
          </a:solidFill>
          <a:ln>
            <a:noFill/>
          </a:ln>
        </p:spPr>
        <p:txBody>
          <a:bodyPr spcFirstLastPara="1" wrap="square" lIns="114263" tIns="114263" rIns="114263" bIns="114263" anchor="ctr" anchorCtr="0">
            <a:noAutofit/>
          </a:bodyPr>
          <a:lstStyle/>
          <a:p>
            <a:pPr marL="0" lvl="0" indent="0" algn="l" rtl="0">
              <a:spcBef>
                <a:spcPts val="0"/>
              </a:spcBef>
              <a:spcAft>
                <a:spcPts val="0"/>
              </a:spcAft>
              <a:buNone/>
            </a:pPr>
            <a:endParaRPr sz="2700"/>
          </a:p>
        </p:txBody>
      </p:sp>
      <p:sp>
        <p:nvSpPr>
          <p:cNvPr id="200" name="Google Shape;200;g372b1314635_5_132"/>
          <p:cNvSpPr/>
          <p:nvPr/>
        </p:nvSpPr>
        <p:spPr>
          <a:xfrm>
            <a:off x="0" y="0"/>
            <a:ext cx="18287943" cy="10287000"/>
          </a:xfrm>
          <a:prstGeom prst="rect">
            <a:avLst/>
          </a:prstGeom>
          <a:solidFill>
            <a:srgbClr val="FFFFFF"/>
          </a:solidFill>
          <a:ln>
            <a:noFill/>
          </a:ln>
        </p:spPr>
        <p:txBody>
          <a:bodyPr spcFirstLastPara="1" wrap="square" lIns="114263" tIns="114263" rIns="114263" bIns="114263" anchor="ctr" anchorCtr="0">
            <a:noAutofit/>
          </a:bodyPr>
          <a:lstStyle/>
          <a:p>
            <a:pPr marL="0" lvl="0" indent="0" algn="l" rtl="0">
              <a:spcBef>
                <a:spcPts val="0"/>
              </a:spcBef>
              <a:spcAft>
                <a:spcPts val="0"/>
              </a:spcAft>
              <a:buNone/>
            </a:pPr>
            <a:endParaRPr sz="2700"/>
          </a:p>
        </p:txBody>
      </p:sp>
    </p:spTree>
    <p:extLst>
      <p:ext uri="{BB962C8B-B14F-4D97-AF65-F5344CB8AC3E}">
        <p14:creationId xmlns:p14="http://schemas.microsoft.com/office/powerpoint/2010/main" val="5318966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7043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BA5F990-9815-224E-3A3A-1C0511509670}"/>
              </a:ext>
            </a:extLst>
          </p:cNvPr>
          <p:cNvSpPr>
            <a:spLocks noGrp="1"/>
          </p:cNvSpPr>
          <p:nvPr>
            <p:ph type="title" hasCustomPrompt="1"/>
          </p:nvPr>
        </p:nvSpPr>
        <p:spPr>
          <a:xfrm>
            <a:off x="4265149" y="3384885"/>
            <a:ext cx="8053853" cy="3185487"/>
          </a:xfrm>
        </p:spPr>
        <p:txBody>
          <a:bodyPr wrap="square">
            <a:spAutoFit/>
          </a:bodyPr>
          <a:lstStyle>
            <a:lvl1pPr>
              <a:lnSpc>
                <a:spcPct val="90000"/>
              </a:lnSpc>
              <a:defRPr sz="11501" spc="-150" baseline="0">
                <a:latin typeface="Figtree" pitchFamily="2" charset="0"/>
              </a:defRPr>
            </a:lvl1pPr>
          </a:lstStyle>
          <a:p>
            <a:r>
              <a:rPr lang="en-US" dirty="0"/>
              <a:t>EverGrowth Fund</a:t>
            </a:r>
          </a:p>
        </p:txBody>
      </p:sp>
      <p:sp>
        <p:nvSpPr>
          <p:cNvPr id="30" name="Footer Placeholder 29">
            <a:extLst>
              <a:ext uri="{FF2B5EF4-FFF2-40B4-BE49-F238E27FC236}">
                <a16:creationId xmlns:a16="http://schemas.microsoft.com/office/drawing/2014/main" id="{EE2C044E-41B7-9A06-39C8-8A83CA7A3C61}"/>
              </a:ext>
            </a:extLst>
          </p:cNvPr>
          <p:cNvSpPr>
            <a:spLocks noGrp="1"/>
          </p:cNvSpPr>
          <p:nvPr>
            <p:ph type="ftr" sz="quarter" idx="13"/>
          </p:nvPr>
        </p:nvSpPr>
        <p:spPr>
          <a:xfrm>
            <a:off x="4391759" y="9671911"/>
            <a:ext cx="8053200" cy="169277"/>
          </a:xfrm>
        </p:spPr>
        <p:txBody>
          <a:bodyPr anchor="t"/>
          <a:lstStyle>
            <a:lvl1pPr>
              <a:defRPr sz="1100" b="0" i="0"/>
            </a:lvl1pPr>
          </a:lstStyle>
          <a:p>
            <a:r>
              <a:rPr lang="en-US" dirty="0"/>
              <a:t>Footer</a:t>
            </a:r>
            <a:endParaRPr lang="he-IL" dirty="0"/>
          </a:p>
        </p:txBody>
      </p:sp>
      <p:sp>
        <p:nvSpPr>
          <p:cNvPr id="4" name="TextBox 5">
            <a:extLst>
              <a:ext uri="{FF2B5EF4-FFF2-40B4-BE49-F238E27FC236}">
                <a16:creationId xmlns:a16="http://schemas.microsoft.com/office/drawing/2014/main" id="{9B717E04-F79E-5565-5E8C-152311A9E05D}"/>
              </a:ext>
            </a:extLst>
          </p:cNvPr>
          <p:cNvSpPr txBox="1"/>
          <p:nvPr userDrawn="1"/>
        </p:nvSpPr>
        <p:spPr>
          <a:xfrm>
            <a:off x="756946" y="9648827"/>
            <a:ext cx="2133272" cy="215444"/>
          </a:xfrm>
          <a:prstGeom prst="rect">
            <a:avLst/>
          </a:prstGeom>
        </p:spPr>
        <p:txBody>
          <a:bodyPr wrap="square" lIns="0" tIns="0" rIns="0" bIns="0" rtlCol="0" anchor="t">
            <a:spAutoFit/>
          </a:bodyPr>
          <a:lstStyle/>
          <a:p>
            <a:pPr defTabSz="457133"/>
            <a:r>
              <a:rPr lang="en-US" sz="1400" dirty="0">
                <a:solidFill>
                  <a:schemeClr val="tx1"/>
                </a:solidFill>
                <a:latin typeface="Figtree" pitchFamily="2" charset="0"/>
                <a:cs typeface="Sora" pitchFamily="2" charset="0"/>
                <a:sym typeface="Mukta Bold"/>
              </a:rPr>
              <a:t>ELRONVENTURES.COM</a:t>
            </a:r>
          </a:p>
        </p:txBody>
      </p:sp>
      <p:cxnSp>
        <p:nvCxnSpPr>
          <p:cNvPr id="5" name="Straight Connector 4">
            <a:extLst>
              <a:ext uri="{FF2B5EF4-FFF2-40B4-BE49-F238E27FC236}">
                <a16:creationId xmlns:a16="http://schemas.microsoft.com/office/drawing/2014/main" id="{3F7E481E-674C-9C28-0786-3BC3F8B4C53E}"/>
              </a:ext>
            </a:extLst>
          </p:cNvPr>
          <p:cNvCxnSpPr>
            <a:cxnSpLocks/>
          </p:cNvCxnSpPr>
          <p:nvPr userDrawn="1"/>
        </p:nvCxnSpPr>
        <p:spPr>
          <a:xfrm>
            <a:off x="756945" y="9525236"/>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29" name="Freeform: Shape 28">
            <a:extLst>
              <a:ext uri="{FF2B5EF4-FFF2-40B4-BE49-F238E27FC236}">
                <a16:creationId xmlns:a16="http://schemas.microsoft.com/office/drawing/2014/main" id="{A4E99D00-DAFD-141A-2A9A-0FD7874371A0}"/>
              </a:ext>
            </a:extLst>
          </p:cNvPr>
          <p:cNvSpPr/>
          <p:nvPr/>
        </p:nvSpPr>
        <p:spPr>
          <a:xfrm>
            <a:off x="756944" y="619323"/>
            <a:ext cx="2346504" cy="570063"/>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
        <p:nvSpPr>
          <p:cNvPr id="15" name="Text Placeholder 14">
            <a:extLst>
              <a:ext uri="{FF2B5EF4-FFF2-40B4-BE49-F238E27FC236}">
                <a16:creationId xmlns:a16="http://schemas.microsoft.com/office/drawing/2014/main" id="{3C808862-EC8B-4CF0-F5B1-9D5206B8946F}"/>
              </a:ext>
            </a:extLst>
          </p:cNvPr>
          <p:cNvSpPr>
            <a:spLocks noGrp="1"/>
          </p:cNvSpPr>
          <p:nvPr>
            <p:ph type="body" sz="quarter" idx="14" hasCustomPrompt="1"/>
          </p:nvPr>
        </p:nvSpPr>
        <p:spPr>
          <a:xfrm>
            <a:off x="4391759" y="6957599"/>
            <a:ext cx="8053200" cy="332528"/>
          </a:xfrm>
        </p:spPr>
        <p:txBody>
          <a:bodyPr>
            <a:spAutoFit/>
          </a:bodyPr>
          <a:lstStyle>
            <a:lvl1pPr marL="0" algn="l" defTabSz="457133" rtl="0" eaLnBrk="1" latinLnBrk="0" hangingPunct="1">
              <a:defRPr lang="he-IL" sz="2400" kern="1200" cap="all" baseline="0" dirty="0">
                <a:solidFill>
                  <a:prstClr val="black"/>
                </a:solidFill>
                <a:latin typeface="Figtree" pitchFamily="2" charset="0"/>
                <a:ea typeface="Figtree" pitchFamily="2" charset="0"/>
                <a:cs typeface="Figtree" pitchFamily="2" charset="0"/>
              </a:defRPr>
            </a:lvl1pPr>
          </a:lstStyle>
          <a:p>
            <a:pPr lvl="0"/>
            <a:r>
              <a:rPr lang="en-US" dirty="0"/>
              <a:t>Add your subtitle here</a:t>
            </a:r>
            <a:endParaRPr lang="he-IL" dirty="0"/>
          </a:p>
        </p:txBody>
      </p:sp>
    </p:spTree>
    <p:extLst>
      <p:ext uri="{BB962C8B-B14F-4D97-AF65-F5344CB8AC3E}">
        <p14:creationId xmlns:p14="http://schemas.microsoft.com/office/powerpoint/2010/main" val="1693570983"/>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252012" indent="-252012">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7"/>
            <a:ext cx="3086100" cy="215444"/>
          </a:xfrm>
        </p:spPr>
        <p:txBody>
          <a:bodyPr/>
          <a:lstStyle>
            <a:lvl1pPr>
              <a:defRPr b="0" i="0"/>
            </a:lvl1pPr>
          </a:lstStyle>
          <a:p>
            <a:r>
              <a:rPr lang="en-US" dirty="0"/>
              <a:t>Footer</a:t>
            </a:r>
            <a:endParaRPr lang="he-IL" dirty="0"/>
          </a:p>
        </p:txBody>
      </p:sp>
      <p:sp>
        <p:nvSpPr>
          <p:cNvPr id="4" name="Text Placeholder 8">
            <a:extLst>
              <a:ext uri="{FF2B5EF4-FFF2-40B4-BE49-F238E27FC236}">
                <a16:creationId xmlns:a16="http://schemas.microsoft.com/office/drawing/2014/main" id="{0CA3C278-FAAF-6BBC-FAE9-5EF9E6C7FCED}"/>
              </a:ext>
            </a:extLst>
          </p:cNvPr>
          <p:cNvSpPr>
            <a:spLocks noGrp="1"/>
          </p:cNvSpPr>
          <p:nvPr>
            <p:ph type="body" sz="quarter" idx="14"/>
          </p:nvPr>
        </p:nvSpPr>
        <p:spPr>
          <a:xfrm>
            <a:off x="756945" y="531631"/>
            <a:ext cx="7200000" cy="221600"/>
          </a:xfrm>
        </p:spPr>
        <p:txBody>
          <a:bodyPr>
            <a:spAutoFit/>
          </a:bodyPr>
          <a:lstStyle>
            <a:lvl1pPr marL="0" algn="l" defTabSz="457133" rtl="0" eaLnBrk="1" latinLnBrk="0" hangingPunct="1">
              <a:defRPr lang="en-US" sz="1601" kern="1200" dirty="0" smtClean="0">
                <a:solidFill>
                  <a:schemeClr val="tx1"/>
                </a:solidFill>
                <a:latin typeface="Figtree" pitchFamily="2" charset="0"/>
                <a:ea typeface="+mn-ea"/>
                <a:cs typeface="Sora" pitchFamily="2" charset="0"/>
              </a:defRPr>
            </a:lvl1pPr>
            <a:lvl2pPr marL="0" algn="l" defTabSz="457133" rtl="0" eaLnBrk="1" latinLnBrk="0" hangingPunct="1">
              <a:defRPr lang="en-US" sz="1601" kern="1200" dirty="0" smtClean="0">
                <a:solidFill>
                  <a:srgbClr val="508ECA"/>
                </a:solidFill>
                <a:latin typeface="Figtree" pitchFamily="2" charset="0"/>
                <a:ea typeface="+mn-ea"/>
                <a:cs typeface="Sora" pitchFamily="2" charset="0"/>
              </a:defRPr>
            </a:lvl2pPr>
            <a:lvl3pPr marL="0" algn="l" defTabSz="457133" rtl="0" eaLnBrk="1" latinLnBrk="0" hangingPunct="1">
              <a:defRPr lang="en-US" sz="1601" kern="1200" dirty="0" smtClean="0">
                <a:solidFill>
                  <a:srgbClr val="508ECA"/>
                </a:solidFill>
                <a:latin typeface="Figtree" pitchFamily="2" charset="0"/>
                <a:ea typeface="+mn-ea"/>
                <a:cs typeface="Sora" pitchFamily="2" charset="0"/>
              </a:defRPr>
            </a:lvl3pPr>
            <a:lvl4pPr marL="0" algn="l" defTabSz="457133" rtl="0" eaLnBrk="1" latinLnBrk="0" hangingPunct="1">
              <a:defRPr lang="en-US" sz="1601" kern="1200" dirty="0" smtClean="0">
                <a:solidFill>
                  <a:srgbClr val="508ECA"/>
                </a:solidFill>
                <a:latin typeface="Figtree" pitchFamily="2" charset="0"/>
                <a:ea typeface="+mn-ea"/>
                <a:cs typeface="Sora" pitchFamily="2" charset="0"/>
              </a:defRPr>
            </a:lvl4pPr>
            <a:lvl5pPr marL="0" algn="l" defTabSz="457133" rtl="0" eaLnBrk="1" latinLnBrk="0" hangingPunct="1">
              <a:defRPr lang="he-IL" sz="1601"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Tree>
    <p:extLst>
      <p:ext uri="{BB962C8B-B14F-4D97-AF65-F5344CB8AC3E}">
        <p14:creationId xmlns:p14="http://schemas.microsoft.com/office/powerpoint/2010/main" val="1886768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mp;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7124A6-B7A5-EF8E-D61F-0B937135B8A5}"/>
              </a:ext>
            </a:extLst>
          </p:cNvPr>
          <p:cNvSpPr>
            <a:spLocks noGrp="1"/>
          </p:cNvSpPr>
          <p:nvPr>
            <p:ph type="body" sz="quarter" idx="14"/>
          </p:nvPr>
        </p:nvSpPr>
        <p:spPr>
          <a:xfrm>
            <a:off x="756945" y="531631"/>
            <a:ext cx="7200000" cy="221600"/>
          </a:xfrm>
        </p:spPr>
        <p:txBody>
          <a:bodyPr>
            <a:spAutoFit/>
          </a:bodyPr>
          <a:lstStyle>
            <a:lvl1pPr marL="0" algn="l" defTabSz="457133" rtl="0" eaLnBrk="1" latinLnBrk="0" hangingPunct="1">
              <a:defRPr lang="en-US" sz="1601" kern="1200" dirty="0" smtClean="0">
                <a:solidFill>
                  <a:schemeClr val="tx1"/>
                </a:solidFill>
                <a:latin typeface="Figtree" pitchFamily="2" charset="0"/>
                <a:ea typeface="+mn-ea"/>
                <a:cs typeface="Sora" pitchFamily="2" charset="0"/>
              </a:defRPr>
            </a:lvl1pPr>
            <a:lvl2pPr marL="0" algn="l" defTabSz="457133" rtl="0" eaLnBrk="1" latinLnBrk="0" hangingPunct="1">
              <a:defRPr lang="en-US" sz="1601" kern="1200" dirty="0" smtClean="0">
                <a:solidFill>
                  <a:srgbClr val="508ECA"/>
                </a:solidFill>
                <a:latin typeface="Figtree" pitchFamily="2" charset="0"/>
                <a:ea typeface="+mn-ea"/>
                <a:cs typeface="Sora" pitchFamily="2" charset="0"/>
              </a:defRPr>
            </a:lvl2pPr>
            <a:lvl3pPr marL="0" algn="l" defTabSz="457133" rtl="0" eaLnBrk="1" latinLnBrk="0" hangingPunct="1">
              <a:defRPr lang="en-US" sz="1601" kern="1200" dirty="0" smtClean="0">
                <a:solidFill>
                  <a:srgbClr val="508ECA"/>
                </a:solidFill>
                <a:latin typeface="Figtree" pitchFamily="2" charset="0"/>
                <a:ea typeface="+mn-ea"/>
                <a:cs typeface="Sora" pitchFamily="2" charset="0"/>
              </a:defRPr>
            </a:lvl3pPr>
            <a:lvl4pPr marL="0" algn="l" defTabSz="457133" rtl="0" eaLnBrk="1" latinLnBrk="0" hangingPunct="1">
              <a:defRPr lang="en-US" sz="1601" kern="1200" dirty="0" smtClean="0">
                <a:solidFill>
                  <a:srgbClr val="508ECA"/>
                </a:solidFill>
                <a:latin typeface="Figtree" pitchFamily="2" charset="0"/>
                <a:ea typeface="+mn-ea"/>
                <a:cs typeface="Sora" pitchFamily="2" charset="0"/>
              </a:defRPr>
            </a:lvl4pPr>
            <a:lvl5pPr marL="0" algn="l" defTabSz="457133" rtl="0" eaLnBrk="1" latinLnBrk="0" hangingPunct="1">
              <a:defRPr lang="he-IL" sz="1601"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2" name="Title 1"/>
          <p:cNvSpPr>
            <a:spLocks noGrp="1"/>
          </p:cNvSpPr>
          <p:nvPr>
            <p:ph type="title"/>
          </p:nvPr>
        </p:nvSpPr>
        <p:spPr>
          <a:xfrm>
            <a:off x="756946" y="1155791"/>
            <a:ext cx="4744469" cy="2423741"/>
          </a:xfrm>
        </p:spPr>
        <p:txBody>
          <a:bodyPr wrap="square">
            <a:spAutoFit/>
          </a:bodyPr>
          <a:lstStyle>
            <a:lvl1pPr>
              <a:lnSpc>
                <a:spcPts val="6300"/>
              </a:lnSpc>
              <a:defRPr/>
            </a:lvl1pPr>
          </a:lstStyle>
          <a:p>
            <a:r>
              <a:rPr lang="en-US" dirty="0"/>
              <a:t>Click to edit Master title style</a:t>
            </a:r>
          </a:p>
        </p:txBody>
      </p:sp>
      <p:sp>
        <p:nvSpPr>
          <p:cNvPr id="3" name="Content Placeholder 2"/>
          <p:cNvSpPr>
            <a:spLocks noGrp="1"/>
          </p:cNvSpPr>
          <p:nvPr>
            <p:ph idx="1"/>
          </p:nvPr>
        </p:nvSpPr>
        <p:spPr>
          <a:xfrm>
            <a:off x="756945" y="3640093"/>
            <a:ext cx="4043655" cy="1653824"/>
          </a:xfrm>
        </p:spPr>
        <p:txBody>
          <a:bodyPr>
            <a:noAutofit/>
          </a:bodyPr>
          <a:lstStyle>
            <a:lvl1pPr marL="0" indent="0">
              <a:lnSpc>
                <a:spcPct val="110000"/>
              </a:lnSpc>
              <a:spcBef>
                <a:spcPts val="0"/>
              </a:spcBef>
              <a:buNone/>
              <a:defRPr b="0" i="0"/>
            </a:lvl1pPr>
            <a:lvl2pPr marL="252012" indent="0">
              <a:buNone/>
              <a:defRPr/>
            </a:lvl2pPr>
            <a:lvl3pPr marL="504026" indent="0">
              <a:buNone/>
              <a:defRPr/>
            </a:lvl3pPr>
            <a:lvl4pPr marL="756038" indent="0">
              <a:buNone/>
              <a:defRPr/>
            </a:lvl4pPr>
            <a:lvl5pPr marL="1008051" indent="0">
              <a:buNone/>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7"/>
            <a:ext cx="3086100" cy="215444"/>
          </a:xfrm>
        </p:spPr>
        <p:txBody>
          <a:bodyPr/>
          <a:lstStyle>
            <a:lvl1pPr>
              <a:defRPr b="0" i="0"/>
            </a:lvl1pPr>
          </a:lstStyle>
          <a:p>
            <a:r>
              <a:rPr lang="en-US" dirty="0"/>
              <a:t>Footer</a:t>
            </a:r>
            <a:endParaRPr lang="he-IL" dirty="0"/>
          </a:p>
        </p:txBody>
      </p:sp>
      <p:cxnSp>
        <p:nvCxnSpPr>
          <p:cNvPr id="4" name="Straight Connector 3">
            <a:extLst>
              <a:ext uri="{FF2B5EF4-FFF2-40B4-BE49-F238E27FC236}">
                <a16:creationId xmlns:a16="http://schemas.microsoft.com/office/drawing/2014/main" id="{BC75AFE5-C9E1-98F8-4351-460D76636340}"/>
              </a:ext>
            </a:extLst>
          </p:cNvPr>
          <p:cNvCxnSpPr>
            <a:cxnSpLocks/>
          </p:cNvCxnSpPr>
          <p:nvPr userDrawn="1"/>
        </p:nvCxnSpPr>
        <p:spPr>
          <a:xfrm>
            <a:off x="756947" y="9525236"/>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Freeform: Shape 4">
            <a:extLst>
              <a:ext uri="{FF2B5EF4-FFF2-40B4-BE49-F238E27FC236}">
                <a16:creationId xmlns:a16="http://schemas.microsoft.com/office/drawing/2014/main" id="{8FA2FEA0-F77F-836D-7C7D-918049FFBD72}"/>
              </a:ext>
            </a:extLst>
          </p:cNvPr>
          <p:cNvSpPr/>
          <p:nvPr userDrawn="1"/>
        </p:nvSpPr>
        <p:spPr>
          <a:xfrm>
            <a:off x="16231327" y="531631"/>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Tree>
    <p:extLst>
      <p:ext uri="{BB962C8B-B14F-4D97-AF65-F5344CB8AC3E}">
        <p14:creationId xmlns:p14="http://schemas.microsoft.com/office/powerpoint/2010/main" val="10103991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amp;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7124A6-B7A5-EF8E-D61F-0B937135B8A5}"/>
              </a:ext>
            </a:extLst>
          </p:cNvPr>
          <p:cNvSpPr>
            <a:spLocks noGrp="1"/>
          </p:cNvSpPr>
          <p:nvPr>
            <p:ph type="body" sz="quarter" idx="14"/>
          </p:nvPr>
        </p:nvSpPr>
        <p:spPr>
          <a:xfrm>
            <a:off x="756945" y="531631"/>
            <a:ext cx="7200000" cy="221600"/>
          </a:xfrm>
        </p:spPr>
        <p:txBody>
          <a:bodyPr>
            <a:spAutoFit/>
          </a:bodyPr>
          <a:lstStyle>
            <a:lvl1pPr marL="0" algn="l" defTabSz="457133" rtl="0" eaLnBrk="1" latinLnBrk="0" hangingPunct="1">
              <a:defRPr lang="en-US" sz="1601" kern="1200" dirty="0" smtClean="0">
                <a:solidFill>
                  <a:schemeClr val="tx1"/>
                </a:solidFill>
                <a:latin typeface="Figtree" pitchFamily="2" charset="0"/>
                <a:ea typeface="+mn-ea"/>
                <a:cs typeface="Sora" pitchFamily="2" charset="0"/>
              </a:defRPr>
            </a:lvl1pPr>
            <a:lvl2pPr marL="0" algn="l" defTabSz="457133" rtl="0" eaLnBrk="1" latinLnBrk="0" hangingPunct="1">
              <a:defRPr lang="en-US" sz="1601" kern="1200" dirty="0" smtClean="0">
                <a:solidFill>
                  <a:srgbClr val="508ECA"/>
                </a:solidFill>
                <a:latin typeface="Figtree" pitchFamily="2" charset="0"/>
                <a:ea typeface="+mn-ea"/>
                <a:cs typeface="Sora" pitchFamily="2" charset="0"/>
              </a:defRPr>
            </a:lvl2pPr>
            <a:lvl3pPr marL="0" algn="l" defTabSz="457133" rtl="0" eaLnBrk="1" latinLnBrk="0" hangingPunct="1">
              <a:defRPr lang="en-US" sz="1601" kern="1200" dirty="0" smtClean="0">
                <a:solidFill>
                  <a:srgbClr val="508ECA"/>
                </a:solidFill>
                <a:latin typeface="Figtree" pitchFamily="2" charset="0"/>
                <a:ea typeface="+mn-ea"/>
                <a:cs typeface="Sora" pitchFamily="2" charset="0"/>
              </a:defRPr>
            </a:lvl3pPr>
            <a:lvl4pPr marL="0" algn="l" defTabSz="457133" rtl="0" eaLnBrk="1" latinLnBrk="0" hangingPunct="1">
              <a:defRPr lang="en-US" sz="1601" kern="1200" dirty="0" smtClean="0">
                <a:solidFill>
                  <a:srgbClr val="508ECA"/>
                </a:solidFill>
                <a:latin typeface="Figtree" pitchFamily="2" charset="0"/>
                <a:ea typeface="+mn-ea"/>
                <a:cs typeface="Sora" pitchFamily="2" charset="0"/>
              </a:defRPr>
            </a:lvl4pPr>
            <a:lvl5pPr marL="0" algn="l" defTabSz="457133" rtl="0" eaLnBrk="1" latinLnBrk="0" hangingPunct="1">
              <a:defRPr lang="he-IL" sz="1601"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2" name="Title 1"/>
          <p:cNvSpPr>
            <a:spLocks noGrp="1"/>
          </p:cNvSpPr>
          <p:nvPr>
            <p:ph type="title"/>
          </p:nvPr>
        </p:nvSpPr>
        <p:spPr>
          <a:xfrm>
            <a:off x="756946" y="1155791"/>
            <a:ext cx="5995547" cy="1615827"/>
          </a:xfrm>
        </p:spPr>
        <p:txBody>
          <a:bodyPr wrap="square">
            <a:spAutoFit/>
          </a:bodyPr>
          <a:lstStyle>
            <a:lvl1pPr>
              <a:lnSpc>
                <a:spcPts val="6300"/>
              </a:lnSpc>
              <a:defRPr/>
            </a:lvl1pPr>
          </a:lstStyle>
          <a:p>
            <a:r>
              <a:rPr lang="en-US" dirty="0"/>
              <a:t>Click to edit Master title</a:t>
            </a:r>
          </a:p>
        </p:txBody>
      </p:sp>
      <p:sp>
        <p:nvSpPr>
          <p:cNvPr id="3" name="Content Placeholder 2"/>
          <p:cNvSpPr>
            <a:spLocks noGrp="1"/>
          </p:cNvSpPr>
          <p:nvPr>
            <p:ph idx="1"/>
          </p:nvPr>
        </p:nvSpPr>
        <p:spPr>
          <a:xfrm>
            <a:off x="756945" y="2832181"/>
            <a:ext cx="4208400" cy="1653824"/>
          </a:xfrm>
        </p:spPr>
        <p:txBody>
          <a:bodyPr>
            <a:noAutofit/>
          </a:bodyPr>
          <a:lstStyle>
            <a:lvl1pPr marL="0" indent="0">
              <a:lnSpc>
                <a:spcPct val="110000"/>
              </a:lnSpc>
              <a:spcBef>
                <a:spcPts val="0"/>
              </a:spcBef>
              <a:buNone/>
              <a:defRPr b="0" i="0"/>
            </a:lvl1pPr>
            <a:lvl2pPr marL="252012" indent="0">
              <a:buNone/>
              <a:defRPr/>
            </a:lvl2pPr>
            <a:lvl3pPr marL="504026" indent="0">
              <a:buNone/>
              <a:defRPr/>
            </a:lvl3pPr>
            <a:lvl4pPr marL="756038" indent="0">
              <a:buNone/>
              <a:defRPr/>
            </a:lvl4pPr>
            <a:lvl5pPr marL="1008051" indent="0">
              <a:buNone/>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7"/>
            <a:ext cx="3086100" cy="215444"/>
          </a:xfrm>
        </p:spPr>
        <p:txBody>
          <a:bodyPr/>
          <a:lstStyle>
            <a:lvl1pPr>
              <a:defRPr b="0" i="0"/>
            </a:lvl1pPr>
          </a:lstStyle>
          <a:p>
            <a:r>
              <a:rPr lang="en-US" dirty="0"/>
              <a:t>Footer</a:t>
            </a:r>
            <a:endParaRPr lang="he-IL" dirty="0"/>
          </a:p>
        </p:txBody>
      </p:sp>
      <p:cxnSp>
        <p:nvCxnSpPr>
          <p:cNvPr id="4" name="Straight Connector 3">
            <a:extLst>
              <a:ext uri="{FF2B5EF4-FFF2-40B4-BE49-F238E27FC236}">
                <a16:creationId xmlns:a16="http://schemas.microsoft.com/office/drawing/2014/main" id="{BC75AFE5-C9E1-98F8-4351-460D76636340}"/>
              </a:ext>
            </a:extLst>
          </p:cNvPr>
          <p:cNvCxnSpPr>
            <a:cxnSpLocks/>
          </p:cNvCxnSpPr>
          <p:nvPr userDrawn="1"/>
        </p:nvCxnSpPr>
        <p:spPr>
          <a:xfrm>
            <a:off x="756947" y="9525236"/>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Freeform: Shape 4">
            <a:extLst>
              <a:ext uri="{FF2B5EF4-FFF2-40B4-BE49-F238E27FC236}">
                <a16:creationId xmlns:a16="http://schemas.microsoft.com/office/drawing/2014/main" id="{AE8969BE-0ABB-40A8-D424-6EAF9697601C}"/>
              </a:ext>
            </a:extLst>
          </p:cNvPr>
          <p:cNvSpPr/>
          <p:nvPr userDrawn="1"/>
        </p:nvSpPr>
        <p:spPr>
          <a:xfrm>
            <a:off x="16231327" y="531631"/>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Tree>
    <p:extLst>
      <p:ext uri="{BB962C8B-B14F-4D97-AF65-F5344CB8AC3E}">
        <p14:creationId xmlns:p14="http://schemas.microsoft.com/office/powerpoint/2010/main" val="34336188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7124A6-B7A5-EF8E-D61F-0B937135B8A5}"/>
              </a:ext>
            </a:extLst>
          </p:cNvPr>
          <p:cNvSpPr>
            <a:spLocks noGrp="1"/>
          </p:cNvSpPr>
          <p:nvPr>
            <p:ph type="body" sz="quarter" idx="14"/>
          </p:nvPr>
        </p:nvSpPr>
        <p:spPr>
          <a:xfrm>
            <a:off x="756947" y="531631"/>
            <a:ext cx="7200000" cy="221600"/>
          </a:xfrm>
        </p:spPr>
        <p:txBody>
          <a:bodyPr>
            <a:spAutoFit/>
          </a:bodyPr>
          <a:lstStyle>
            <a:lvl1pPr marL="0" algn="l" defTabSz="457133" rtl="0" eaLnBrk="1" latinLnBrk="0" hangingPunct="1">
              <a:defRPr lang="en-US" sz="1601" kern="1200" dirty="0" smtClean="0">
                <a:solidFill>
                  <a:schemeClr val="tx1"/>
                </a:solidFill>
                <a:latin typeface="Figtree" pitchFamily="2" charset="0"/>
                <a:ea typeface="+mn-ea"/>
                <a:cs typeface="Sora" pitchFamily="2" charset="0"/>
              </a:defRPr>
            </a:lvl1pPr>
            <a:lvl2pPr marL="0" algn="l" defTabSz="457133" rtl="0" eaLnBrk="1" latinLnBrk="0" hangingPunct="1">
              <a:defRPr lang="en-US" sz="1601" kern="1200" dirty="0" smtClean="0">
                <a:solidFill>
                  <a:srgbClr val="508ECA"/>
                </a:solidFill>
                <a:latin typeface="Figtree" pitchFamily="2" charset="0"/>
                <a:ea typeface="+mn-ea"/>
                <a:cs typeface="Sora" pitchFamily="2" charset="0"/>
              </a:defRPr>
            </a:lvl2pPr>
            <a:lvl3pPr marL="0" algn="l" defTabSz="457133" rtl="0" eaLnBrk="1" latinLnBrk="0" hangingPunct="1">
              <a:defRPr lang="en-US" sz="1601" kern="1200" dirty="0" smtClean="0">
                <a:solidFill>
                  <a:srgbClr val="508ECA"/>
                </a:solidFill>
                <a:latin typeface="Figtree" pitchFamily="2" charset="0"/>
                <a:ea typeface="+mn-ea"/>
                <a:cs typeface="Sora" pitchFamily="2" charset="0"/>
              </a:defRPr>
            </a:lvl3pPr>
            <a:lvl4pPr marL="0" algn="l" defTabSz="457133" rtl="0" eaLnBrk="1" latinLnBrk="0" hangingPunct="1">
              <a:defRPr lang="en-US" sz="1601" kern="1200" dirty="0" smtClean="0">
                <a:solidFill>
                  <a:srgbClr val="508ECA"/>
                </a:solidFill>
                <a:latin typeface="Figtree" pitchFamily="2" charset="0"/>
                <a:ea typeface="+mn-ea"/>
                <a:cs typeface="Sora" pitchFamily="2" charset="0"/>
              </a:defRPr>
            </a:lvl4pPr>
            <a:lvl5pPr marL="0" algn="l" defTabSz="457133" rtl="0" eaLnBrk="1" latinLnBrk="0" hangingPunct="1">
              <a:defRPr lang="he-IL" sz="1601"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2" name="Title 1"/>
          <p:cNvSpPr>
            <a:spLocks noGrp="1"/>
          </p:cNvSpPr>
          <p:nvPr>
            <p:ph type="title"/>
          </p:nvPr>
        </p:nvSpPr>
        <p:spPr>
          <a:xfrm>
            <a:off x="756947" y="1155791"/>
            <a:ext cx="6403565" cy="1615827"/>
          </a:xfrm>
        </p:spPr>
        <p:txBody>
          <a:bodyPr wrap="square">
            <a:spAutoFit/>
          </a:bodyPr>
          <a:lstStyle>
            <a:lvl1pPr>
              <a:lnSpc>
                <a:spcPts val="6300"/>
              </a:lnSpc>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7"/>
            <a:ext cx="3086100" cy="215444"/>
          </a:xfrm>
        </p:spPr>
        <p:txBody>
          <a:bodyPr/>
          <a:lstStyle>
            <a:lvl1pPr>
              <a:defRPr b="0" i="0"/>
            </a:lvl1pPr>
          </a:lstStyle>
          <a:p>
            <a:r>
              <a:rPr lang="en-US" dirty="0"/>
              <a:t>Footer</a:t>
            </a:r>
            <a:endParaRPr lang="he-IL" dirty="0"/>
          </a:p>
        </p:txBody>
      </p:sp>
      <p:cxnSp>
        <p:nvCxnSpPr>
          <p:cNvPr id="4" name="Straight Connector 3">
            <a:extLst>
              <a:ext uri="{FF2B5EF4-FFF2-40B4-BE49-F238E27FC236}">
                <a16:creationId xmlns:a16="http://schemas.microsoft.com/office/drawing/2014/main" id="{BC75AFE5-C9E1-98F8-4351-460D76636340}"/>
              </a:ext>
            </a:extLst>
          </p:cNvPr>
          <p:cNvCxnSpPr>
            <a:cxnSpLocks/>
          </p:cNvCxnSpPr>
          <p:nvPr userDrawn="1"/>
        </p:nvCxnSpPr>
        <p:spPr>
          <a:xfrm>
            <a:off x="756947" y="9525236"/>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Freeform: Shape 2">
            <a:extLst>
              <a:ext uri="{FF2B5EF4-FFF2-40B4-BE49-F238E27FC236}">
                <a16:creationId xmlns:a16="http://schemas.microsoft.com/office/drawing/2014/main" id="{2D5D1C7F-6773-82B7-DEE8-EC09EBF93152}"/>
              </a:ext>
            </a:extLst>
          </p:cNvPr>
          <p:cNvSpPr/>
          <p:nvPr userDrawn="1"/>
        </p:nvSpPr>
        <p:spPr>
          <a:xfrm>
            <a:off x="16231327" y="531631"/>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Tree>
    <p:extLst>
      <p:ext uri="{BB962C8B-B14F-4D97-AF65-F5344CB8AC3E}">
        <p14:creationId xmlns:p14="http://schemas.microsoft.com/office/powerpoint/2010/main" val="4162028237"/>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56000" y="1155791"/>
            <a:ext cx="16776000" cy="807914"/>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7"/>
            <a:ext cx="3086100" cy="215444"/>
          </a:xfrm>
        </p:spPr>
        <p:txBody>
          <a:bodyPr/>
          <a:lstStyle>
            <a:lvl1pPr>
              <a:defRPr b="0" i="0"/>
            </a:lvl1pPr>
          </a:lstStyle>
          <a:p>
            <a:r>
              <a:rPr lang="en-US" dirty="0"/>
              <a:t>Footer</a:t>
            </a:r>
            <a:endParaRPr lang="he-IL" dirty="0"/>
          </a:p>
        </p:txBody>
      </p:sp>
      <p:sp>
        <p:nvSpPr>
          <p:cNvPr id="4" name="Text Placeholder 8">
            <a:extLst>
              <a:ext uri="{FF2B5EF4-FFF2-40B4-BE49-F238E27FC236}">
                <a16:creationId xmlns:a16="http://schemas.microsoft.com/office/drawing/2014/main" id="{574560EB-76F9-C377-D4BA-1821E3ACD69C}"/>
              </a:ext>
            </a:extLst>
          </p:cNvPr>
          <p:cNvSpPr>
            <a:spLocks noGrp="1"/>
          </p:cNvSpPr>
          <p:nvPr>
            <p:ph type="body" sz="quarter" idx="14"/>
          </p:nvPr>
        </p:nvSpPr>
        <p:spPr>
          <a:xfrm>
            <a:off x="756945" y="531631"/>
            <a:ext cx="7200000" cy="221600"/>
          </a:xfrm>
        </p:spPr>
        <p:txBody>
          <a:bodyPr>
            <a:spAutoFit/>
          </a:bodyPr>
          <a:lstStyle>
            <a:lvl1pPr marL="0" algn="l" defTabSz="457133" rtl="0" eaLnBrk="1" latinLnBrk="0" hangingPunct="1">
              <a:defRPr lang="en-US" sz="1601" kern="1200" dirty="0" smtClean="0">
                <a:solidFill>
                  <a:schemeClr val="tx1"/>
                </a:solidFill>
                <a:latin typeface="Figtree" pitchFamily="2" charset="0"/>
                <a:ea typeface="+mn-ea"/>
                <a:cs typeface="Sora" pitchFamily="2" charset="0"/>
              </a:defRPr>
            </a:lvl1pPr>
            <a:lvl2pPr marL="0" algn="l" defTabSz="457133" rtl="0" eaLnBrk="1" latinLnBrk="0" hangingPunct="1">
              <a:defRPr lang="en-US" sz="1601" kern="1200" dirty="0" smtClean="0">
                <a:solidFill>
                  <a:srgbClr val="508ECA"/>
                </a:solidFill>
                <a:latin typeface="Figtree" pitchFamily="2" charset="0"/>
                <a:ea typeface="+mn-ea"/>
                <a:cs typeface="Sora" pitchFamily="2" charset="0"/>
              </a:defRPr>
            </a:lvl2pPr>
            <a:lvl3pPr marL="0" algn="l" defTabSz="457133" rtl="0" eaLnBrk="1" latinLnBrk="0" hangingPunct="1">
              <a:defRPr lang="en-US" sz="1601" kern="1200" dirty="0" smtClean="0">
                <a:solidFill>
                  <a:srgbClr val="508ECA"/>
                </a:solidFill>
                <a:latin typeface="Figtree" pitchFamily="2" charset="0"/>
                <a:ea typeface="+mn-ea"/>
                <a:cs typeface="Sora" pitchFamily="2" charset="0"/>
              </a:defRPr>
            </a:lvl3pPr>
            <a:lvl4pPr marL="0" algn="l" defTabSz="457133" rtl="0" eaLnBrk="1" latinLnBrk="0" hangingPunct="1">
              <a:defRPr lang="en-US" sz="1601" kern="1200" dirty="0" smtClean="0">
                <a:solidFill>
                  <a:srgbClr val="508ECA"/>
                </a:solidFill>
                <a:latin typeface="Figtree" pitchFamily="2" charset="0"/>
                <a:ea typeface="+mn-ea"/>
                <a:cs typeface="Sora" pitchFamily="2" charset="0"/>
              </a:defRPr>
            </a:lvl4pPr>
            <a:lvl5pPr marL="0" algn="l" defTabSz="457133" rtl="0" eaLnBrk="1" latinLnBrk="0" hangingPunct="1">
              <a:defRPr lang="he-IL" sz="1601"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8" name="Content Placeholder 2">
            <a:extLst>
              <a:ext uri="{FF2B5EF4-FFF2-40B4-BE49-F238E27FC236}">
                <a16:creationId xmlns:a16="http://schemas.microsoft.com/office/drawing/2014/main" id="{8FC25A40-279F-0F1B-058F-E021A9E22CF1}"/>
              </a:ext>
            </a:extLst>
          </p:cNvPr>
          <p:cNvSpPr>
            <a:spLocks noGrp="1"/>
          </p:cNvSpPr>
          <p:nvPr>
            <p:ph idx="1"/>
          </p:nvPr>
        </p:nvSpPr>
        <p:spPr>
          <a:xfrm>
            <a:off x="756945" y="2041412"/>
            <a:ext cx="16774110" cy="381644"/>
          </a:xfrm>
        </p:spPr>
        <p:txBody>
          <a:bodyPr>
            <a:spAutoFit/>
          </a:bodyPr>
          <a:lstStyle>
            <a:lvl1pPr marL="0" indent="0">
              <a:lnSpc>
                <a:spcPct val="110000"/>
              </a:lnSpc>
              <a:spcBef>
                <a:spcPts val="0"/>
              </a:spcBef>
              <a:buNone/>
              <a:defRPr b="0" i="0"/>
            </a:lvl1pPr>
            <a:lvl2pPr marL="252012" indent="0">
              <a:buNone/>
              <a:defRPr/>
            </a:lvl2pPr>
            <a:lvl3pPr marL="504026" indent="0">
              <a:buNone/>
              <a:defRPr/>
            </a:lvl3pPr>
            <a:lvl4pPr marL="756038" indent="0">
              <a:buNone/>
              <a:defRPr/>
            </a:lvl4pPr>
            <a:lvl5pPr marL="1008051" indent="0">
              <a:buNone/>
              <a:defRPr/>
            </a:lvl5pPr>
          </a:lstStyle>
          <a:p>
            <a:pPr lvl="0"/>
            <a:r>
              <a:rPr lang="en-US" dirty="0"/>
              <a:t>Click to edit Master text styles</a:t>
            </a:r>
          </a:p>
        </p:txBody>
      </p:sp>
      <p:sp>
        <p:nvSpPr>
          <p:cNvPr id="3" name="Freeform: Shape 2">
            <a:extLst>
              <a:ext uri="{FF2B5EF4-FFF2-40B4-BE49-F238E27FC236}">
                <a16:creationId xmlns:a16="http://schemas.microsoft.com/office/drawing/2014/main" id="{242B8A12-D439-7AD8-2BE7-135EBB1DCFB4}"/>
              </a:ext>
            </a:extLst>
          </p:cNvPr>
          <p:cNvSpPr/>
          <p:nvPr userDrawn="1"/>
        </p:nvSpPr>
        <p:spPr>
          <a:xfrm>
            <a:off x="16231327" y="531631"/>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Tree>
    <p:extLst>
      <p:ext uri="{BB962C8B-B14F-4D97-AF65-F5344CB8AC3E}">
        <p14:creationId xmlns:p14="http://schemas.microsoft.com/office/powerpoint/2010/main" val="1301239511"/>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g Title &amp;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7124A6-B7A5-EF8E-D61F-0B937135B8A5}"/>
              </a:ext>
            </a:extLst>
          </p:cNvPr>
          <p:cNvSpPr>
            <a:spLocks noGrp="1"/>
          </p:cNvSpPr>
          <p:nvPr>
            <p:ph type="body" sz="quarter" idx="14"/>
          </p:nvPr>
        </p:nvSpPr>
        <p:spPr>
          <a:xfrm>
            <a:off x="756947" y="531631"/>
            <a:ext cx="7200000" cy="221600"/>
          </a:xfrm>
        </p:spPr>
        <p:txBody>
          <a:bodyPr>
            <a:spAutoFit/>
          </a:bodyPr>
          <a:lstStyle>
            <a:lvl1pPr marL="0" algn="l" defTabSz="457133" rtl="0" eaLnBrk="1" latinLnBrk="0" hangingPunct="1">
              <a:defRPr lang="en-US" sz="1601" kern="1200" dirty="0" smtClean="0">
                <a:solidFill>
                  <a:schemeClr val="tx1"/>
                </a:solidFill>
                <a:latin typeface="Figtree" pitchFamily="2" charset="0"/>
                <a:ea typeface="+mn-ea"/>
                <a:cs typeface="Sora" pitchFamily="2" charset="0"/>
              </a:defRPr>
            </a:lvl1pPr>
            <a:lvl2pPr marL="0" algn="l" defTabSz="457133" rtl="0" eaLnBrk="1" latinLnBrk="0" hangingPunct="1">
              <a:defRPr lang="en-US" sz="1601" kern="1200" dirty="0" smtClean="0">
                <a:solidFill>
                  <a:srgbClr val="508ECA"/>
                </a:solidFill>
                <a:latin typeface="Figtree" pitchFamily="2" charset="0"/>
                <a:ea typeface="+mn-ea"/>
                <a:cs typeface="Sora" pitchFamily="2" charset="0"/>
              </a:defRPr>
            </a:lvl2pPr>
            <a:lvl3pPr marL="0" algn="l" defTabSz="457133" rtl="0" eaLnBrk="1" latinLnBrk="0" hangingPunct="1">
              <a:defRPr lang="en-US" sz="1601" kern="1200" dirty="0" smtClean="0">
                <a:solidFill>
                  <a:srgbClr val="508ECA"/>
                </a:solidFill>
                <a:latin typeface="Figtree" pitchFamily="2" charset="0"/>
                <a:ea typeface="+mn-ea"/>
                <a:cs typeface="Sora" pitchFamily="2" charset="0"/>
              </a:defRPr>
            </a:lvl3pPr>
            <a:lvl4pPr marL="0" algn="l" defTabSz="457133" rtl="0" eaLnBrk="1" latinLnBrk="0" hangingPunct="1">
              <a:defRPr lang="en-US" sz="1601" kern="1200" dirty="0" smtClean="0">
                <a:solidFill>
                  <a:srgbClr val="508ECA"/>
                </a:solidFill>
                <a:latin typeface="Figtree" pitchFamily="2" charset="0"/>
                <a:ea typeface="+mn-ea"/>
                <a:cs typeface="Sora" pitchFamily="2" charset="0"/>
              </a:defRPr>
            </a:lvl4pPr>
            <a:lvl5pPr marL="0" algn="l" defTabSz="457133" rtl="0" eaLnBrk="1" latinLnBrk="0" hangingPunct="1">
              <a:defRPr lang="he-IL" sz="1601"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2" name="Title 1"/>
          <p:cNvSpPr>
            <a:spLocks noGrp="1"/>
          </p:cNvSpPr>
          <p:nvPr>
            <p:ph type="title"/>
          </p:nvPr>
        </p:nvSpPr>
        <p:spPr>
          <a:xfrm>
            <a:off x="756947" y="3041032"/>
            <a:ext cx="7697739" cy="2376035"/>
          </a:xfrm>
        </p:spPr>
        <p:txBody>
          <a:bodyPr wrap="square">
            <a:spAutoFit/>
          </a:bodyPr>
          <a:lstStyle>
            <a:lvl1pPr>
              <a:lnSpc>
                <a:spcPct val="80000"/>
              </a:lnSpc>
              <a:defRPr sz="9600"/>
            </a:lvl1pPr>
          </a:lstStyle>
          <a:p>
            <a:r>
              <a:rPr lang="en-US" dirty="0"/>
              <a:t>Click to edit Master title</a:t>
            </a:r>
          </a:p>
        </p:txBody>
      </p:sp>
      <p:sp>
        <p:nvSpPr>
          <p:cNvPr id="3" name="Content Placeholder 2"/>
          <p:cNvSpPr>
            <a:spLocks noGrp="1"/>
          </p:cNvSpPr>
          <p:nvPr>
            <p:ph idx="1"/>
          </p:nvPr>
        </p:nvSpPr>
        <p:spPr>
          <a:xfrm>
            <a:off x="756947" y="5701997"/>
            <a:ext cx="7697738" cy="1653824"/>
          </a:xfrm>
        </p:spPr>
        <p:txBody>
          <a:bodyPr>
            <a:noAutofit/>
          </a:bodyPr>
          <a:lstStyle>
            <a:lvl1pPr marL="0" indent="0">
              <a:lnSpc>
                <a:spcPct val="110000"/>
              </a:lnSpc>
              <a:spcBef>
                <a:spcPts val="0"/>
              </a:spcBef>
              <a:buNone/>
              <a:defRPr b="0" i="0"/>
            </a:lvl1pPr>
            <a:lvl2pPr marL="252012" indent="0">
              <a:buNone/>
              <a:defRPr/>
            </a:lvl2pPr>
            <a:lvl3pPr marL="504026" indent="0">
              <a:buNone/>
              <a:defRPr/>
            </a:lvl3pPr>
            <a:lvl4pPr marL="756038" indent="0">
              <a:buNone/>
              <a:defRPr/>
            </a:lvl4pPr>
            <a:lvl5pPr marL="1008051" indent="0">
              <a:buNone/>
              <a:defRPr/>
            </a:lvl5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b="0" i="0"/>
            </a:lvl1pPr>
          </a:lstStyle>
          <a:p>
            <a:fld id="{DA08498A-7CA8-B24D-A934-19781A1F027B}" type="slidenum">
              <a:rPr lang="en-IL" smtClean="0"/>
              <a:pPr/>
              <a:t>‹#›</a:t>
            </a:fld>
            <a:endParaRPr lang="en-IL" dirty="0"/>
          </a:p>
        </p:txBody>
      </p:sp>
      <p:sp>
        <p:nvSpPr>
          <p:cNvPr id="7" name="Footer Placeholder 6">
            <a:extLst>
              <a:ext uri="{FF2B5EF4-FFF2-40B4-BE49-F238E27FC236}">
                <a16:creationId xmlns:a16="http://schemas.microsoft.com/office/drawing/2014/main" id="{A62C3CED-8FEC-4A5D-F81E-1CB28D23B39F}"/>
              </a:ext>
            </a:extLst>
          </p:cNvPr>
          <p:cNvSpPr>
            <a:spLocks noGrp="1"/>
          </p:cNvSpPr>
          <p:nvPr>
            <p:ph type="ftr" sz="quarter" idx="13"/>
          </p:nvPr>
        </p:nvSpPr>
        <p:spPr>
          <a:xfrm>
            <a:off x="7600950" y="9648827"/>
            <a:ext cx="3086100" cy="215444"/>
          </a:xfrm>
        </p:spPr>
        <p:txBody>
          <a:bodyPr/>
          <a:lstStyle>
            <a:lvl1pPr>
              <a:defRPr b="0" i="0"/>
            </a:lvl1pPr>
          </a:lstStyle>
          <a:p>
            <a:r>
              <a:rPr lang="en-US" dirty="0"/>
              <a:t>Footer</a:t>
            </a:r>
            <a:endParaRPr lang="he-IL" dirty="0"/>
          </a:p>
        </p:txBody>
      </p:sp>
      <p:cxnSp>
        <p:nvCxnSpPr>
          <p:cNvPr id="4" name="Straight Connector 3">
            <a:extLst>
              <a:ext uri="{FF2B5EF4-FFF2-40B4-BE49-F238E27FC236}">
                <a16:creationId xmlns:a16="http://schemas.microsoft.com/office/drawing/2014/main" id="{BC75AFE5-C9E1-98F8-4351-460D76636340}"/>
              </a:ext>
            </a:extLst>
          </p:cNvPr>
          <p:cNvCxnSpPr>
            <a:cxnSpLocks/>
          </p:cNvCxnSpPr>
          <p:nvPr userDrawn="1"/>
        </p:nvCxnSpPr>
        <p:spPr>
          <a:xfrm>
            <a:off x="756947" y="9525236"/>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Freeform: Shape 4">
            <a:extLst>
              <a:ext uri="{FF2B5EF4-FFF2-40B4-BE49-F238E27FC236}">
                <a16:creationId xmlns:a16="http://schemas.microsoft.com/office/drawing/2014/main" id="{565C35E9-2000-1807-B25A-A22A140C867B}"/>
              </a:ext>
            </a:extLst>
          </p:cNvPr>
          <p:cNvSpPr/>
          <p:nvPr userDrawn="1"/>
        </p:nvSpPr>
        <p:spPr>
          <a:xfrm>
            <a:off x="16231327" y="531631"/>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Tree>
    <p:extLst>
      <p:ext uri="{BB962C8B-B14F-4D97-AF65-F5344CB8AC3E}">
        <p14:creationId xmlns:p14="http://schemas.microsoft.com/office/powerpoint/2010/main" val="28780797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w Header text">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A2FFA6F7-57BB-A348-804C-53272A3FB682}"/>
              </a:ext>
            </a:extLst>
          </p:cNvPr>
          <p:cNvSpPr>
            <a:spLocks noGrp="1"/>
          </p:cNvSpPr>
          <p:nvPr>
            <p:ph type="sldNum" sz="quarter" idx="12"/>
          </p:nvPr>
        </p:nvSpPr>
        <p:spPr>
          <a:xfrm>
            <a:off x="16935305" y="9648827"/>
            <a:ext cx="614655" cy="215444"/>
          </a:xfrm>
        </p:spPr>
        <p:txBody>
          <a:bodyPr wrap="square" lIns="0" tIns="0" rIns="0" bIns="0">
            <a:spAutoFit/>
          </a:bodyPr>
          <a:lstStyle>
            <a:lvl1pPr>
              <a:defRPr lang="en-IL" sz="1400" b="0" i="0" kern="1200" smtClean="0">
                <a:solidFill>
                  <a:prstClr val="black">
                    <a:lumMod val="85000"/>
                    <a:lumOff val="15000"/>
                  </a:prstClr>
                </a:solidFill>
                <a:latin typeface="Figtree" pitchFamily="2" charset="0"/>
                <a:ea typeface="+mn-ea"/>
                <a:cs typeface="Sora" pitchFamily="2" charset="0"/>
              </a:defRPr>
            </a:lvl1pPr>
          </a:lstStyle>
          <a:p>
            <a:fld id="{DA08498A-7CA8-B24D-A934-19781A1F027B}" type="slidenum">
              <a:rPr lang="he-IL" smtClean="0"/>
              <a:pPr/>
              <a:t>‹#›</a:t>
            </a:fld>
            <a:endParaRPr lang="he-IL" dirty="0"/>
          </a:p>
        </p:txBody>
      </p:sp>
      <p:sp>
        <p:nvSpPr>
          <p:cNvPr id="30" name="Footer Placeholder 29">
            <a:extLst>
              <a:ext uri="{FF2B5EF4-FFF2-40B4-BE49-F238E27FC236}">
                <a16:creationId xmlns:a16="http://schemas.microsoft.com/office/drawing/2014/main" id="{EE2C044E-41B7-9A06-39C8-8A83CA7A3C61}"/>
              </a:ext>
            </a:extLst>
          </p:cNvPr>
          <p:cNvSpPr>
            <a:spLocks noGrp="1"/>
          </p:cNvSpPr>
          <p:nvPr>
            <p:ph type="ftr" sz="quarter" idx="13"/>
          </p:nvPr>
        </p:nvSpPr>
        <p:spPr>
          <a:xfrm>
            <a:off x="7600950" y="9648827"/>
            <a:ext cx="3086100" cy="215444"/>
          </a:xfrm>
        </p:spPr>
        <p:txBody>
          <a:bodyPr/>
          <a:lstStyle>
            <a:lvl1pPr>
              <a:defRPr b="0" i="0"/>
            </a:lvl1pPr>
          </a:lstStyle>
          <a:p>
            <a:r>
              <a:rPr lang="en-US" dirty="0"/>
              <a:t>Footer</a:t>
            </a:r>
            <a:endParaRPr lang="he-IL" dirty="0"/>
          </a:p>
        </p:txBody>
      </p:sp>
      <p:sp>
        <p:nvSpPr>
          <p:cNvPr id="2" name="Text Placeholder 8">
            <a:extLst>
              <a:ext uri="{FF2B5EF4-FFF2-40B4-BE49-F238E27FC236}">
                <a16:creationId xmlns:a16="http://schemas.microsoft.com/office/drawing/2014/main" id="{10E6C040-4868-C67A-A99C-8FA255F40C1A}"/>
              </a:ext>
            </a:extLst>
          </p:cNvPr>
          <p:cNvSpPr>
            <a:spLocks noGrp="1"/>
          </p:cNvSpPr>
          <p:nvPr>
            <p:ph type="body" sz="quarter" idx="14"/>
          </p:nvPr>
        </p:nvSpPr>
        <p:spPr>
          <a:xfrm>
            <a:off x="756947" y="531631"/>
            <a:ext cx="7200000" cy="221600"/>
          </a:xfrm>
        </p:spPr>
        <p:txBody>
          <a:bodyPr>
            <a:spAutoFit/>
          </a:bodyPr>
          <a:lstStyle>
            <a:lvl1pPr marL="0" algn="l" defTabSz="457133" rtl="0" eaLnBrk="1" latinLnBrk="0" hangingPunct="1">
              <a:defRPr lang="en-US" sz="1601" kern="1200" dirty="0" smtClean="0">
                <a:solidFill>
                  <a:schemeClr val="tx1"/>
                </a:solidFill>
                <a:latin typeface="Figtree" pitchFamily="2" charset="0"/>
                <a:ea typeface="+mn-ea"/>
                <a:cs typeface="Sora" pitchFamily="2" charset="0"/>
              </a:defRPr>
            </a:lvl1pPr>
            <a:lvl2pPr marL="0" algn="l" defTabSz="457133" rtl="0" eaLnBrk="1" latinLnBrk="0" hangingPunct="1">
              <a:defRPr lang="en-US" sz="1601" kern="1200" dirty="0" smtClean="0">
                <a:solidFill>
                  <a:srgbClr val="508ECA"/>
                </a:solidFill>
                <a:latin typeface="Figtree" pitchFamily="2" charset="0"/>
                <a:ea typeface="+mn-ea"/>
                <a:cs typeface="Sora" pitchFamily="2" charset="0"/>
              </a:defRPr>
            </a:lvl2pPr>
            <a:lvl3pPr marL="0" algn="l" defTabSz="457133" rtl="0" eaLnBrk="1" latinLnBrk="0" hangingPunct="1">
              <a:defRPr lang="en-US" sz="1601" kern="1200" dirty="0" smtClean="0">
                <a:solidFill>
                  <a:srgbClr val="508ECA"/>
                </a:solidFill>
                <a:latin typeface="Figtree" pitchFamily="2" charset="0"/>
                <a:ea typeface="+mn-ea"/>
                <a:cs typeface="Sora" pitchFamily="2" charset="0"/>
              </a:defRPr>
            </a:lvl3pPr>
            <a:lvl4pPr marL="0" algn="l" defTabSz="457133" rtl="0" eaLnBrk="1" latinLnBrk="0" hangingPunct="1">
              <a:defRPr lang="en-US" sz="1601" kern="1200" dirty="0" smtClean="0">
                <a:solidFill>
                  <a:srgbClr val="508ECA"/>
                </a:solidFill>
                <a:latin typeface="Figtree" pitchFamily="2" charset="0"/>
                <a:ea typeface="+mn-ea"/>
                <a:cs typeface="Sora" pitchFamily="2" charset="0"/>
              </a:defRPr>
            </a:lvl4pPr>
            <a:lvl5pPr marL="0" algn="l" defTabSz="457133" rtl="0" eaLnBrk="1" latinLnBrk="0" hangingPunct="1">
              <a:defRPr lang="he-IL" sz="1601"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3" name="Freeform: Shape 2">
            <a:extLst>
              <a:ext uri="{FF2B5EF4-FFF2-40B4-BE49-F238E27FC236}">
                <a16:creationId xmlns:a16="http://schemas.microsoft.com/office/drawing/2014/main" id="{04DA20C5-769D-7BF1-9847-720E9160EB74}"/>
              </a:ext>
            </a:extLst>
          </p:cNvPr>
          <p:cNvSpPr/>
          <p:nvPr userDrawn="1"/>
        </p:nvSpPr>
        <p:spPr>
          <a:xfrm>
            <a:off x="16231327" y="531631"/>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pPr marL="0" algn="r" defTabSz="914445" rtl="1" eaLnBrk="1" latinLnBrk="0" hangingPunct="1"/>
            <a:endParaRPr lang="he-IL" sz="1800" b="0" i="0" dirty="0"/>
          </a:p>
        </p:txBody>
      </p:sp>
    </p:spTree>
    <p:extLst>
      <p:ext uri="{BB962C8B-B14F-4D97-AF65-F5344CB8AC3E}">
        <p14:creationId xmlns:p14="http://schemas.microsoft.com/office/powerpoint/2010/main" val="3525111946"/>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Blank w Header tex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04DA20C5-769D-7BF1-9847-720E9160EB74}"/>
              </a:ext>
            </a:extLst>
          </p:cNvPr>
          <p:cNvSpPr/>
          <p:nvPr userDrawn="1"/>
        </p:nvSpPr>
        <p:spPr>
          <a:xfrm>
            <a:off x="16231327" y="531631"/>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
        <p:nvSpPr>
          <p:cNvPr id="4" name="Footer Placeholder 3">
            <a:extLst>
              <a:ext uri="{FF2B5EF4-FFF2-40B4-BE49-F238E27FC236}">
                <a16:creationId xmlns:a16="http://schemas.microsoft.com/office/drawing/2014/main" id="{5AD0E312-8DC2-73AD-17F6-FB7A5391CC9D}"/>
              </a:ext>
            </a:extLst>
          </p:cNvPr>
          <p:cNvSpPr>
            <a:spLocks noGrp="1"/>
          </p:cNvSpPr>
          <p:nvPr>
            <p:ph type="ftr" sz="quarter" idx="10"/>
          </p:nvPr>
        </p:nvSpPr>
        <p:spPr/>
        <p:txBody>
          <a:bodyPr/>
          <a:lstStyle>
            <a:lvl1pPr>
              <a:defRPr b="0" i="0"/>
            </a:lvl1pPr>
          </a:lstStyle>
          <a:p>
            <a:r>
              <a:rPr lang="en-US" dirty="0"/>
              <a:t>Footer</a:t>
            </a:r>
            <a:endParaRPr lang="he-IL" dirty="0"/>
          </a:p>
        </p:txBody>
      </p:sp>
      <p:sp>
        <p:nvSpPr>
          <p:cNvPr id="5" name="Slide Number Placeholder 4">
            <a:extLst>
              <a:ext uri="{FF2B5EF4-FFF2-40B4-BE49-F238E27FC236}">
                <a16:creationId xmlns:a16="http://schemas.microsoft.com/office/drawing/2014/main" id="{0525C27D-6FDC-C303-301F-EA090EAED00E}"/>
              </a:ext>
            </a:extLst>
          </p:cNvPr>
          <p:cNvSpPr>
            <a:spLocks noGrp="1"/>
          </p:cNvSpPr>
          <p:nvPr>
            <p:ph type="sldNum" sz="quarter" idx="11"/>
          </p:nvPr>
        </p:nvSpPr>
        <p:spPr/>
        <p:txBody>
          <a:bodyPr/>
          <a:lstStyle>
            <a:lvl1pPr>
              <a:defRPr b="0" i="0"/>
            </a:lvl1pPr>
          </a:lstStyle>
          <a:p>
            <a:fld id="{DA08498A-7CA8-B24D-A934-19781A1F027B}" type="slidenum">
              <a:rPr lang="en-IL" smtClean="0"/>
              <a:pPr/>
              <a:t>‹#›</a:t>
            </a:fld>
            <a:endParaRPr lang="en-IL" dirty="0"/>
          </a:p>
        </p:txBody>
      </p:sp>
      <p:sp>
        <p:nvSpPr>
          <p:cNvPr id="6" name="Title 5">
            <a:extLst>
              <a:ext uri="{FF2B5EF4-FFF2-40B4-BE49-F238E27FC236}">
                <a16:creationId xmlns:a16="http://schemas.microsoft.com/office/drawing/2014/main" id="{F0085B55-DBC3-102E-EA36-3B98ECDC2680}"/>
              </a:ext>
            </a:extLst>
          </p:cNvPr>
          <p:cNvSpPr>
            <a:spLocks noGrp="1"/>
          </p:cNvSpPr>
          <p:nvPr>
            <p:ph type="title"/>
          </p:nvPr>
        </p:nvSpPr>
        <p:spPr/>
        <p:txBody>
          <a:bodyPr/>
          <a:lstStyle/>
          <a:p>
            <a:r>
              <a:rPr lang="en-US"/>
              <a:t>Click to edit Master title style</a:t>
            </a:r>
            <a:endParaRPr lang="he-IL"/>
          </a:p>
        </p:txBody>
      </p:sp>
    </p:spTree>
    <p:extLst>
      <p:ext uri="{BB962C8B-B14F-4D97-AF65-F5344CB8AC3E}">
        <p14:creationId xmlns:p14="http://schemas.microsoft.com/office/powerpoint/2010/main" val="16728429"/>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5F7398A-3914-0B13-6D2F-98A711FD2C20}"/>
              </a:ext>
            </a:extLst>
          </p:cNvPr>
          <p:cNvSpPr/>
          <p:nvPr userDrawn="1"/>
        </p:nvSpPr>
        <p:spPr>
          <a:xfrm>
            <a:off x="16231327" y="531631"/>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
        <p:nvSpPr>
          <p:cNvPr id="5" name="Title 4">
            <a:extLst>
              <a:ext uri="{FF2B5EF4-FFF2-40B4-BE49-F238E27FC236}">
                <a16:creationId xmlns:a16="http://schemas.microsoft.com/office/drawing/2014/main" id="{03ACDB2C-FC1F-843F-96FF-F0A85892F518}"/>
              </a:ext>
            </a:extLst>
          </p:cNvPr>
          <p:cNvSpPr>
            <a:spLocks noGrp="1"/>
          </p:cNvSpPr>
          <p:nvPr>
            <p:ph type="title"/>
          </p:nvPr>
        </p:nvSpPr>
        <p:spPr/>
        <p:txBody>
          <a:bodyPr/>
          <a:lstStyle/>
          <a:p>
            <a:r>
              <a:rPr lang="en-US"/>
              <a:t>Click to edit Master title style</a:t>
            </a:r>
            <a:endParaRPr lang="he-IL"/>
          </a:p>
        </p:txBody>
      </p:sp>
      <p:sp>
        <p:nvSpPr>
          <p:cNvPr id="6" name="Footer Placeholder 5">
            <a:extLst>
              <a:ext uri="{FF2B5EF4-FFF2-40B4-BE49-F238E27FC236}">
                <a16:creationId xmlns:a16="http://schemas.microsoft.com/office/drawing/2014/main" id="{7EA8D02A-E9BD-673C-1938-BEA6CD543C14}"/>
              </a:ext>
            </a:extLst>
          </p:cNvPr>
          <p:cNvSpPr>
            <a:spLocks noGrp="1"/>
          </p:cNvSpPr>
          <p:nvPr>
            <p:ph type="ftr" sz="quarter" idx="10"/>
          </p:nvPr>
        </p:nvSpPr>
        <p:spPr/>
        <p:txBody>
          <a:bodyPr/>
          <a:lstStyle>
            <a:lvl1pPr>
              <a:defRPr b="0" i="0"/>
            </a:lvl1pPr>
          </a:lstStyle>
          <a:p>
            <a:r>
              <a:rPr lang="en-US" dirty="0"/>
              <a:t>Footer</a:t>
            </a:r>
            <a:endParaRPr lang="he-IL" dirty="0"/>
          </a:p>
        </p:txBody>
      </p:sp>
      <p:sp>
        <p:nvSpPr>
          <p:cNvPr id="7" name="Slide Number Placeholder 6">
            <a:extLst>
              <a:ext uri="{FF2B5EF4-FFF2-40B4-BE49-F238E27FC236}">
                <a16:creationId xmlns:a16="http://schemas.microsoft.com/office/drawing/2014/main" id="{4BA3A0E3-F3C4-B7AE-B24E-318F025E1F56}"/>
              </a:ext>
            </a:extLst>
          </p:cNvPr>
          <p:cNvSpPr>
            <a:spLocks noGrp="1"/>
          </p:cNvSpPr>
          <p:nvPr>
            <p:ph type="sldNum" sz="quarter" idx="11"/>
          </p:nvPr>
        </p:nvSpPr>
        <p:spPr/>
        <p:txBody>
          <a:bodyPr/>
          <a:lstStyle>
            <a:lvl1pPr>
              <a:defRPr b="0" i="0"/>
            </a:lvl1pPr>
          </a:lstStyle>
          <a:p>
            <a:fld id="{DA08498A-7CA8-B24D-A934-19781A1F027B}" type="slidenum">
              <a:rPr lang="en-IL" smtClean="0"/>
              <a:pPr/>
              <a:t>‹#›</a:t>
            </a:fld>
            <a:endParaRPr lang="en-IL" dirty="0"/>
          </a:p>
        </p:txBody>
      </p:sp>
    </p:spTree>
    <p:extLst>
      <p:ext uri="{BB962C8B-B14F-4D97-AF65-F5344CB8AC3E}">
        <p14:creationId xmlns:p14="http://schemas.microsoft.com/office/powerpoint/2010/main" val="1937757127"/>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7FC2330-F1EC-4736-09E3-C05899F0DEF6}"/>
              </a:ext>
            </a:extLst>
          </p:cNvPr>
          <p:cNvSpPr>
            <a:spLocks noGrp="1"/>
          </p:cNvSpPr>
          <p:nvPr>
            <p:ph type="title" hasCustomPrompt="1"/>
          </p:nvPr>
        </p:nvSpPr>
        <p:spPr>
          <a:xfrm>
            <a:off x="756949" y="4669769"/>
            <a:ext cx="4462754" cy="746358"/>
          </a:xfrm>
        </p:spPr>
        <p:txBody>
          <a:bodyPr wrap="square">
            <a:spAutoFit/>
          </a:bodyPr>
          <a:lstStyle>
            <a:lvl1pPr>
              <a:lnSpc>
                <a:spcPct val="80000"/>
              </a:lnSpc>
              <a:defRPr/>
            </a:lvl1pPr>
          </a:lstStyle>
          <a:p>
            <a:r>
              <a:rPr lang="en-US" dirty="0"/>
              <a:t>Thank You!</a:t>
            </a:r>
          </a:p>
        </p:txBody>
      </p:sp>
      <p:sp>
        <p:nvSpPr>
          <p:cNvPr id="5" name="Content Placeholder 2">
            <a:extLst>
              <a:ext uri="{FF2B5EF4-FFF2-40B4-BE49-F238E27FC236}">
                <a16:creationId xmlns:a16="http://schemas.microsoft.com/office/drawing/2014/main" id="{64983B77-CDBD-852E-6F92-8CB068D55DF3}"/>
              </a:ext>
            </a:extLst>
          </p:cNvPr>
          <p:cNvSpPr>
            <a:spLocks noGrp="1"/>
          </p:cNvSpPr>
          <p:nvPr>
            <p:ph idx="1"/>
          </p:nvPr>
        </p:nvSpPr>
        <p:spPr>
          <a:xfrm>
            <a:off x="756947" y="5481429"/>
            <a:ext cx="4462754" cy="349839"/>
          </a:xfrm>
        </p:spPr>
        <p:txBody>
          <a:bodyPr>
            <a:spAutoFit/>
          </a:bodyPr>
          <a:lstStyle>
            <a:lvl1pPr marL="0" indent="0">
              <a:lnSpc>
                <a:spcPct val="110000"/>
              </a:lnSpc>
              <a:buNone/>
              <a:defRPr sz="2201" b="0" i="0">
                <a:latin typeface="Figtree" pitchFamily="2" charset="0"/>
              </a:defRPr>
            </a:lvl1pPr>
            <a:lvl2pPr marL="252012" indent="0">
              <a:buNone/>
              <a:defRPr/>
            </a:lvl2pPr>
            <a:lvl3pPr marL="504026" indent="0">
              <a:buNone/>
              <a:defRPr/>
            </a:lvl3pPr>
            <a:lvl4pPr marL="756038" indent="0">
              <a:buNone/>
              <a:defRPr/>
            </a:lvl4pPr>
            <a:lvl5pPr marL="1008051" indent="0">
              <a:buNone/>
              <a:defRPr/>
            </a:lvl5pPr>
          </a:lstStyle>
          <a:p>
            <a:pPr lvl="0"/>
            <a:r>
              <a:rPr lang="en-US" dirty="0"/>
              <a:t>Click to edit Master text styles</a:t>
            </a:r>
          </a:p>
        </p:txBody>
      </p:sp>
      <p:sp>
        <p:nvSpPr>
          <p:cNvPr id="6" name="Freeform: Shape 5">
            <a:extLst>
              <a:ext uri="{FF2B5EF4-FFF2-40B4-BE49-F238E27FC236}">
                <a16:creationId xmlns:a16="http://schemas.microsoft.com/office/drawing/2014/main" id="{EF7B72A0-64F5-6FB4-7EAB-3D2881895C53}"/>
              </a:ext>
            </a:extLst>
          </p:cNvPr>
          <p:cNvSpPr/>
          <p:nvPr userDrawn="1"/>
        </p:nvSpPr>
        <p:spPr>
          <a:xfrm>
            <a:off x="756944" y="619323"/>
            <a:ext cx="2346504" cy="570063"/>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endParaRPr lang="he-IL" sz="1800" b="0" i="0" dirty="0"/>
          </a:p>
        </p:txBody>
      </p:sp>
    </p:spTree>
    <p:extLst>
      <p:ext uri="{BB962C8B-B14F-4D97-AF65-F5344CB8AC3E}">
        <p14:creationId xmlns:p14="http://schemas.microsoft.com/office/powerpoint/2010/main" val="264424248"/>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556C5-CAC5-54A1-3E36-E216CA578E8B}"/>
              </a:ext>
            </a:extLst>
          </p:cNvPr>
          <p:cNvSpPr>
            <a:spLocks noGrp="1"/>
          </p:cNvSpPr>
          <p:nvPr>
            <p:ph type="title"/>
          </p:nvPr>
        </p:nvSpPr>
        <p:spPr/>
        <p:txBody>
          <a:bodyPr/>
          <a:lstStyle/>
          <a:p>
            <a:r>
              <a:rPr lang="en-GB"/>
              <a:t>Click to edit Master title style</a:t>
            </a:r>
            <a:endParaRPr lang="en-IL"/>
          </a:p>
        </p:txBody>
      </p:sp>
      <p:sp>
        <p:nvSpPr>
          <p:cNvPr id="3" name="Date Placeholder 2">
            <a:extLst>
              <a:ext uri="{FF2B5EF4-FFF2-40B4-BE49-F238E27FC236}">
                <a16:creationId xmlns:a16="http://schemas.microsoft.com/office/drawing/2014/main" id="{68804232-033F-08D5-89DC-94E06E902605}"/>
              </a:ext>
            </a:extLst>
          </p:cNvPr>
          <p:cNvSpPr>
            <a:spLocks noGrp="1"/>
          </p:cNvSpPr>
          <p:nvPr>
            <p:ph type="dt" sz="half" idx="10"/>
          </p:nvPr>
        </p:nvSpPr>
        <p:spPr/>
        <p:txBody>
          <a:bodyPr/>
          <a:lstStyle>
            <a:lvl1pPr>
              <a:defRPr b="0" i="0"/>
            </a:lvl1pPr>
          </a:lstStyle>
          <a:p>
            <a:fld id="{F9424E79-3850-4A86-9B55-3A902821222B}" type="datetime8">
              <a:rPr lang="en-IL" smtClean="0"/>
              <a:pPr/>
              <a:t>07/09/2026 18:06</a:t>
            </a:fld>
            <a:endParaRPr lang="en-IL" dirty="0"/>
          </a:p>
        </p:txBody>
      </p:sp>
      <p:sp>
        <p:nvSpPr>
          <p:cNvPr id="4" name="Footer Placeholder 3">
            <a:extLst>
              <a:ext uri="{FF2B5EF4-FFF2-40B4-BE49-F238E27FC236}">
                <a16:creationId xmlns:a16="http://schemas.microsoft.com/office/drawing/2014/main" id="{4050DA29-9AD0-70C9-D5A4-F456E728930D}"/>
              </a:ext>
            </a:extLst>
          </p:cNvPr>
          <p:cNvSpPr>
            <a:spLocks noGrp="1"/>
          </p:cNvSpPr>
          <p:nvPr>
            <p:ph type="ftr" sz="quarter" idx="11"/>
          </p:nvPr>
        </p:nvSpPr>
        <p:spPr/>
        <p:txBody>
          <a:bodyPr/>
          <a:lstStyle>
            <a:lvl1pPr>
              <a:defRPr b="0" i="0"/>
            </a:lvl1pPr>
          </a:lstStyle>
          <a:p>
            <a:endParaRPr lang="en-IL" dirty="0"/>
          </a:p>
        </p:txBody>
      </p:sp>
      <p:sp>
        <p:nvSpPr>
          <p:cNvPr id="5" name="Slide Number Placeholder 4">
            <a:extLst>
              <a:ext uri="{FF2B5EF4-FFF2-40B4-BE49-F238E27FC236}">
                <a16:creationId xmlns:a16="http://schemas.microsoft.com/office/drawing/2014/main" id="{E56EB0B8-D253-5A1F-DF0A-2C24AEED99FF}"/>
              </a:ext>
            </a:extLst>
          </p:cNvPr>
          <p:cNvSpPr>
            <a:spLocks noGrp="1"/>
          </p:cNvSpPr>
          <p:nvPr>
            <p:ph type="sldNum" sz="quarter" idx="12"/>
          </p:nvPr>
        </p:nvSpPr>
        <p:spPr/>
        <p:txBody>
          <a:bodyPr/>
          <a:lstStyle>
            <a:lvl1pPr>
              <a:defRPr b="0" i="0"/>
            </a:lvl1pPr>
          </a:lstStyle>
          <a:p>
            <a:fld id="{BF09BB13-DAEF-44B3-80F5-CE4B4D07F889}" type="slidenum">
              <a:rPr lang="en-IL" smtClean="0"/>
              <a:pPr/>
              <a:t>‹#›</a:t>
            </a:fld>
            <a:endParaRPr lang="en-IL" dirty="0"/>
          </a:p>
        </p:txBody>
      </p:sp>
    </p:spTree>
    <p:extLst>
      <p:ext uri="{BB962C8B-B14F-4D97-AF65-F5344CB8AC3E}">
        <p14:creationId xmlns:p14="http://schemas.microsoft.com/office/powerpoint/2010/main" val="103449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804232-033F-08D5-89DC-94E06E902605}"/>
              </a:ext>
            </a:extLst>
          </p:cNvPr>
          <p:cNvSpPr>
            <a:spLocks noGrp="1"/>
          </p:cNvSpPr>
          <p:nvPr>
            <p:ph type="dt" sz="half" idx="10"/>
          </p:nvPr>
        </p:nvSpPr>
        <p:spPr/>
        <p:txBody>
          <a:bodyPr/>
          <a:lstStyle>
            <a:lvl1pPr>
              <a:defRPr b="0" i="0"/>
            </a:lvl1pPr>
          </a:lstStyle>
          <a:p>
            <a:pPr algn="r" defTabSz="914445" rtl="1"/>
            <a:endParaRPr lang="en-IL" dirty="0"/>
          </a:p>
        </p:txBody>
      </p:sp>
      <p:sp>
        <p:nvSpPr>
          <p:cNvPr id="4" name="Footer Placeholder 3">
            <a:extLst>
              <a:ext uri="{FF2B5EF4-FFF2-40B4-BE49-F238E27FC236}">
                <a16:creationId xmlns:a16="http://schemas.microsoft.com/office/drawing/2014/main" id="{4050DA29-9AD0-70C9-D5A4-F456E728930D}"/>
              </a:ext>
            </a:extLst>
          </p:cNvPr>
          <p:cNvSpPr>
            <a:spLocks noGrp="1"/>
          </p:cNvSpPr>
          <p:nvPr>
            <p:ph type="ftr" sz="quarter" idx="11"/>
          </p:nvPr>
        </p:nvSpPr>
        <p:spPr/>
        <p:txBody>
          <a:bodyPr/>
          <a:lstStyle>
            <a:lvl1pPr>
              <a:defRPr b="0" i="0"/>
            </a:lvl1pPr>
          </a:lstStyle>
          <a:p>
            <a:endParaRPr lang="en-IL" dirty="0"/>
          </a:p>
        </p:txBody>
      </p:sp>
      <p:sp>
        <p:nvSpPr>
          <p:cNvPr id="5" name="Slide Number Placeholder 4">
            <a:extLst>
              <a:ext uri="{FF2B5EF4-FFF2-40B4-BE49-F238E27FC236}">
                <a16:creationId xmlns:a16="http://schemas.microsoft.com/office/drawing/2014/main" id="{E56EB0B8-D253-5A1F-DF0A-2C24AEED99FF}"/>
              </a:ext>
            </a:extLst>
          </p:cNvPr>
          <p:cNvSpPr>
            <a:spLocks noGrp="1"/>
          </p:cNvSpPr>
          <p:nvPr>
            <p:ph type="sldNum" sz="quarter" idx="12"/>
          </p:nvPr>
        </p:nvSpPr>
        <p:spPr/>
        <p:txBody>
          <a:bodyPr/>
          <a:lstStyle>
            <a:lvl1pPr>
              <a:defRPr b="0" i="0"/>
            </a:lvl1pPr>
          </a:lstStyle>
          <a:p>
            <a:fld id="{BF09BB13-DAEF-44B3-80F5-CE4B4D07F889}" type="slidenum">
              <a:rPr lang="en-IL" smtClean="0"/>
              <a:pPr/>
              <a:t>‹#›</a:t>
            </a:fld>
            <a:endParaRPr lang="en-IL" dirty="0"/>
          </a:p>
        </p:txBody>
      </p:sp>
      <p:sp>
        <p:nvSpPr>
          <p:cNvPr id="7" name="Text Placeholder 8">
            <a:extLst>
              <a:ext uri="{FF2B5EF4-FFF2-40B4-BE49-F238E27FC236}">
                <a16:creationId xmlns:a16="http://schemas.microsoft.com/office/drawing/2014/main" id="{099CB3AE-85D9-983F-5131-63C299B51EA2}"/>
              </a:ext>
            </a:extLst>
          </p:cNvPr>
          <p:cNvSpPr>
            <a:spLocks noGrp="1"/>
          </p:cNvSpPr>
          <p:nvPr>
            <p:ph type="body" sz="quarter" idx="14"/>
          </p:nvPr>
        </p:nvSpPr>
        <p:spPr>
          <a:xfrm>
            <a:off x="5517932" y="540165"/>
            <a:ext cx="12013124" cy="221600"/>
          </a:xfrm>
        </p:spPr>
        <p:txBody>
          <a:bodyPr wrap="square">
            <a:spAutoFit/>
          </a:bodyPr>
          <a:lstStyle>
            <a:lvl1pPr marL="0" algn="r" defTabSz="457133" rtl="0" eaLnBrk="1" latinLnBrk="0" hangingPunct="1">
              <a:defRPr lang="en-US" sz="1601" kern="1200" dirty="0" smtClean="0">
                <a:solidFill>
                  <a:schemeClr val="tx1"/>
                </a:solidFill>
                <a:latin typeface="Figtree" pitchFamily="2" charset="0"/>
                <a:ea typeface="+mn-ea"/>
                <a:cs typeface="Sora" pitchFamily="2" charset="0"/>
              </a:defRPr>
            </a:lvl1pPr>
            <a:lvl2pPr marL="0" algn="l" defTabSz="457133" rtl="0" eaLnBrk="1" latinLnBrk="0" hangingPunct="1">
              <a:defRPr lang="en-US" sz="1601" kern="1200" dirty="0" smtClean="0">
                <a:solidFill>
                  <a:srgbClr val="508ECA"/>
                </a:solidFill>
                <a:latin typeface="Figtree" pitchFamily="2" charset="0"/>
                <a:ea typeface="+mn-ea"/>
                <a:cs typeface="Sora" pitchFamily="2" charset="0"/>
              </a:defRPr>
            </a:lvl2pPr>
            <a:lvl3pPr marL="0" algn="l" defTabSz="457133" rtl="0" eaLnBrk="1" latinLnBrk="0" hangingPunct="1">
              <a:defRPr lang="en-US" sz="1601" kern="1200" dirty="0" smtClean="0">
                <a:solidFill>
                  <a:srgbClr val="508ECA"/>
                </a:solidFill>
                <a:latin typeface="Figtree" pitchFamily="2" charset="0"/>
                <a:ea typeface="+mn-ea"/>
                <a:cs typeface="Sora" pitchFamily="2" charset="0"/>
              </a:defRPr>
            </a:lvl3pPr>
            <a:lvl4pPr marL="0" algn="l" defTabSz="457133" rtl="0" eaLnBrk="1" latinLnBrk="0" hangingPunct="1">
              <a:defRPr lang="en-US" sz="1601" kern="1200" dirty="0" smtClean="0">
                <a:solidFill>
                  <a:srgbClr val="508ECA"/>
                </a:solidFill>
                <a:latin typeface="Figtree" pitchFamily="2" charset="0"/>
                <a:ea typeface="+mn-ea"/>
                <a:cs typeface="Sora" pitchFamily="2" charset="0"/>
              </a:defRPr>
            </a:lvl4pPr>
            <a:lvl5pPr marL="0" algn="l" defTabSz="457133" rtl="0" eaLnBrk="1" latinLnBrk="0" hangingPunct="1">
              <a:defRPr lang="he-IL" sz="1601" kern="1200" dirty="0">
                <a:solidFill>
                  <a:srgbClr val="508ECA"/>
                </a:solidFill>
                <a:latin typeface="Figtree" pitchFamily="2" charset="0"/>
                <a:ea typeface="+mn-ea"/>
                <a:cs typeface="Sora" pitchFamily="2" charset="0"/>
              </a:defRPr>
            </a:lvl5pPr>
          </a:lstStyle>
          <a:p>
            <a:pPr lvl="0"/>
            <a:r>
              <a:rPr lang="en-US" dirty="0"/>
              <a:t>Click to edit Master text styles</a:t>
            </a:r>
          </a:p>
        </p:txBody>
      </p:sp>
      <p:sp>
        <p:nvSpPr>
          <p:cNvPr id="8" name="Title 1">
            <a:extLst>
              <a:ext uri="{FF2B5EF4-FFF2-40B4-BE49-F238E27FC236}">
                <a16:creationId xmlns:a16="http://schemas.microsoft.com/office/drawing/2014/main" id="{3214FF2B-B759-174C-D9B5-F61C20965590}"/>
              </a:ext>
            </a:extLst>
          </p:cNvPr>
          <p:cNvSpPr>
            <a:spLocks noGrp="1"/>
          </p:cNvSpPr>
          <p:nvPr>
            <p:ph type="title"/>
          </p:nvPr>
        </p:nvSpPr>
        <p:spPr>
          <a:xfrm>
            <a:off x="6148553" y="1018640"/>
            <a:ext cx="11382503" cy="807914"/>
          </a:xfrm>
        </p:spPr>
        <p:txBody>
          <a:bodyPr wrap="square">
            <a:spAutoFit/>
          </a:bodyPr>
          <a:lstStyle>
            <a:lvl1pPr algn="r">
              <a:lnSpc>
                <a:spcPts val="6300"/>
              </a:lnSpc>
              <a:defRPr/>
            </a:lvl1pPr>
          </a:lstStyle>
          <a:p>
            <a:r>
              <a:rPr lang="en-US" dirty="0"/>
              <a:t>Click to edit Master title style</a:t>
            </a:r>
          </a:p>
        </p:txBody>
      </p:sp>
    </p:spTree>
    <p:extLst>
      <p:ext uri="{BB962C8B-B14F-4D97-AF65-F5344CB8AC3E}">
        <p14:creationId xmlns:p14="http://schemas.microsoft.com/office/powerpoint/2010/main" val="367479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644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3.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6000" y="1581001"/>
            <a:ext cx="16776000" cy="807913"/>
          </a:xfrm>
          <a:prstGeom prst="rect">
            <a:avLst/>
          </a:prstGeom>
        </p:spPr>
        <p:txBody>
          <a:bodyPr vert="horz"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56000" y="2796495"/>
            <a:ext cx="16776000" cy="544761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600950" y="9648826"/>
            <a:ext cx="3086100" cy="215444"/>
          </a:xfrm>
          <a:prstGeom prst="rect">
            <a:avLst/>
          </a:prstGeom>
        </p:spPr>
        <p:txBody>
          <a:bodyPr vert="horz" wrap="square" lIns="0" tIns="0" rIns="0" bIns="0" rtlCol="0" anchor="ctr">
            <a:spAutoFit/>
          </a:bodyPr>
          <a:lstStyle>
            <a:lvl1pPr algn="l">
              <a:defRPr lang="en-IL" sz="1400" b="0" i="0" kern="1200">
                <a:solidFill>
                  <a:schemeClr val="tx1"/>
                </a:solidFill>
                <a:latin typeface="Figtree" pitchFamily="2" charset="0"/>
                <a:ea typeface="+mn-ea"/>
                <a:cs typeface="+mn-cs"/>
              </a:defRPr>
            </a:lvl1pPr>
          </a:lstStyle>
          <a:p>
            <a:r>
              <a:rPr lang="en-US" dirty="0"/>
              <a:t>Footer</a:t>
            </a:r>
            <a:endParaRPr lang="he-IL" dirty="0"/>
          </a:p>
        </p:txBody>
      </p:sp>
      <p:sp>
        <p:nvSpPr>
          <p:cNvPr id="6" name="Slide Number Placeholder 5"/>
          <p:cNvSpPr>
            <a:spLocks noGrp="1"/>
          </p:cNvSpPr>
          <p:nvPr>
            <p:ph type="sldNum" sz="quarter" idx="4"/>
          </p:nvPr>
        </p:nvSpPr>
        <p:spPr>
          <a:xfrm>
            <a:off x="17134530" y="9648826"/>
            <a:ext cx="396525" cy="215444"/>
          </a:xfrm>
          <a:prstGeom prst="rect">
            <a:avLst/>
          </a:prstGeom>
        </p:spPr>
        <p:txBody>
          <a:bodyPr vert="horz" wrap="square" lIns="0" tIns="0" rIns="0" bIns="0" rtlCol="0" anchor="ctr">
            <a:spAutoFit/>
          </a:bodyPr>
          <a:lstStyle>
            <a:lvl1pPr algn="r">
              <a:defRPr sz="1400" b="0" i="0">
                <a:solidFill>
                  <a:schemeClr val="tx1"/>
                </a:solidFill>
                <a:latin typeface="Figtree" pitchFamily="2" charset="0"/>
              </a:defRPr>
            </a:lvl1pPr>
          </a:lstStyle>
          <a:p>
            <a:fld id="{DA08498A-7CA8-B24D-A934-19781A1F027B}" type="slidenum">
              <a:rPr lang="en-IL" smtClean="0"/>
              <a:pPr/>
              <a:t>‹#›</a:t>
            </a:fld>
            <a:endParaRPr lang="en-IL" dirty="0"/>
          </a:p>
        </p:txBody>
      </p:sp>
      <p:sp>
        <p:nvSpPr>
          <p:cNvPr id="9" name="TextBox 5">
            <a:extLst>
              <a:ext uri="{FF2B5EF4-FFF2-40B4-BE49-F238E27FC236}">
                <a16:creationId xmlns:a16="http://schemas.microsoft.com/office/drawing/2014/main" id="{B2C36580-9A88-C1D4-88D3-F74D4FDB852D}"/>
              </a:ext>
            </a:extLst>
          </p:cNvPr>
          <p:cNvSpPr txBox="1"/>
          <p:nvPr userDrawn="1"/>
        </p:nvSpPr>
        <p:spPr>
          <a:xfrm>
            <a:off x="756945" y="9648826"/>
            <a:ext cx="2133271" cy="215411"/>
          </a:xfrm>
          <a:prstGeom prst="rect">
            <a:avLst/>
          </a:prstGeom>
        </p:spPr>
        <p:txBody>
          <a:bodyPr wrap="square" lIns="0" tIns="0" rIns="0" bIns="0" rtlCol="0" anchor="t">
            <a:spAutoFit/>
          </a:bodyPr>
          <a:lstStyle/>
          <a:p>
            <a:pPr defTabSz="457109"/>
            <a:r>
              <a:rPr lang="en-US" sz="1400" dirty="0">
                <a:solidFill>
                  <a:schemeClr val="tx1"/>
                </a:solidFill>
                <a:latin typeface="Figtree" pitchFamily="2" charset="0"/>
                <a:cs typeface="Sora" pitchFamily="2" charset="0"/>
                <a:sym typeface="Mukta Bold"/>
              </a:rPr>
              <a:t>ELRONVENTURES.COM</a:t>
            </a:r>
          </a:p>
        </p:txBody>
      </p:sp>
      <p:cxnSp>
        <p:nvCxnSpPr>
          <p:cNvPr id="10" name="Straight Connector 9">
            <a:extLst>
              <a:ext uri="{FF2B5EF4-FFF2-40B4-BE49-F238E27FC236}">
                <a16:creationId xmlns:a16="http://schemas.microsoft.com/office/drawing/2014/main" id="{7E681331-6DF3-D84F-DD49-1C7CD35DC8BD}"/>
              </a:ext>
            </a:extLst>
          </p:cNvPr>
          <p:cNvCxnSpPr>
            <a:cxnSpLocks/>
          </p:cNvCxnSpPr>
          <p:nvPr userDrawn="1"/>
        </p:nvCxnSpPr>
        <p:spPr>
          <a:xfrm>
            <a:off x="756945"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11" name="TextBox 5">
            <a:extLst>
              <a:ext uri="{FF2B5EF4-FFF2-40B4-BE49-F238E27FC236}">
                <a16:creationId xmlns:a16="http://schemas.microsoft.com/office/drawing/2014/main" id="{CC5585AE-92B9-19AF-E8AE-E5594688B7F5}"/>
              </a:ext>
            </a:extLst>
          </p:cNvPr>
          <p:cNvSpPr txBox="1"/>
          <p:nvPr userDrawn="1"/>
        </p:nvSpPr>
        <p:spPr>
          <a:xfrm>
            <a:off x="15921422" y="9648859"/>
            <a:ext cx="1319523" cy="215411"/>
          </a:xfrm>
          <a:prstGeom prst="rect">
            <a:avLst/>
          </a:prstGeom>
        </p:spPr>
        <p:txBody>
          <a:bodyPr wrap="square" lIns="0" tIns="0" rIns="0" bIns="0" rtlCol="0" anchor="t">
            <a:spAutoFit/>
          </a:bodyPr>
          <a:lstStyle/>
          <a:p>
            <a:pPr algn="l" defTabSz="457109"/>
            <a:r>
              <a:rPr lang="en-US" sz="1400" dirty="0">
                <a:solidFill>
                  <a:schemeClr val="tx1"/>
                </a:solidFill>
                <a:latin typeface="Figtree" pitchFamily="2" charset="0"/>
                <a:cs typeface="Sora" pitchFamily="2" charset="0"/>
                <a:sym typeface="Mukta"/>
              </a:rPr>
              <a:t>Investor Deck //</a:t>
            </a:r>
          </a:p>
        </p:txBody>
      </p:sp>
    </p:spTree>
    <p:extLst>
      <p:ext uri="{BB962C8B-B14F-4D97-AF65-F5344CB8AC3E}">
        <p14:creationId xmlns:p14="http://schemas.microsoft.com/office/powerpoint/2010/main" val="2316405385"/>
      </p:ext>
    </p:extLst>
  </p:cSld>
  <p:clrMap bg1="lt1" tx1="dk1" bg2="lt2" tx2="dk2" accent1="accent1" accent2="accent2" accent3="accent3" accent4="accent4" accent5="accent5" accent6="accent6" hlink="hlink" folHlink="folHlink"/>
  <p:sldLayoutIdLst>
    <p:sldLayoutId id="2147483669" r:id="rId1"/>
    <p:sldLayoutId id="2147483662" r:id="rId2"/>
    <p:sldLayoutId id="2147483668" r:id="rId3"/>
    <p:sldLayoutId id="2147483684" r:id="rId4"/>
    <p:sldLayoutId id="2147483670" r:id="rId5"/>
    <p:sldLayoutId id="2147483685" r:id="rId6"/>
    <p:sldLayoutId id="2147483671" r:id="rId7"/>
    <p:sldLayoutId id="2147483667" r:id="rId8"/>
    <p:sldLayoutId id="2147483696" r:id="rId9"/>
    <p:sldLayoutId id="2147483694" r:id="rId10"/>
    <p:sldLayoutId id="2147483695" r:id="rId11"/>
    <p:sldLayoutId id="2147483697" r:id="rId12"/>
  </p:sldLayoutIdLst>
  <p:hf hdr="0" dt="0"/>
  <p:txStyles>
    <p:titleStyle>
      <a:lvl1pPr algn="l" defTabSz="1371326" rtl="0" eaLnBrk="1" latinLnBrk="0" hangingPunct="1">
        <a:lnSpc>
          <a:spcPts val="6300"/>
        </a:lnSpc>
        <a:spcBef>
          <a:spcPct val="0"/>
        </a:spcBef>
        <a:buNone/>
        <a:defRPr sz="6000" kern="1200">
          <a:solidFill>
            <a:schemeClr val="tx1"/>
          </a:solidFill>
          <a:latin typeface="Figtree SemiBold" pitchFamily="2" charset="0"/>
          <a:ea typeface="+mj-ea"/>
          <a:cs typeface="+mj-cs"/>
        </a:defRPr>
      </a:lvl1pPr>
    </p:titleStyle>
    <p:bodyStyle>
      <a:lvl1pPr marL="0" indent="0" algn="l" defTabSz="1371326" rtl="0" eaLnBrk="1" latinLnBrk="0" hangingPunct="1">
        <a:lnSpc>
          <a:spcPct val="90000"/>
        </a:lnSpc>
        <a:spcBef>
          <a:spcPts val="1500"/>
        </a:spcBef>
        <a:buFont typeface="Arial" panose="020B0604020202020204" pitchFamily="34" charset="0"/>
        <a:buNone/>
        <a:defRPr sz="2400" b="0" i="0" kern="1200">
          <a:solidFill>
            <a:schemeClr val="tx2"/>
          </a:solidFill>
          <a:latin typeface="Figtree Light" pitchFamily="2" charset="0"/>
          <a:ea typeface="+mn-ea"/>
          <a:cs typeface="+mn-cs"/>
        </a:defRPr>
      </a:lvl1pPr>
      <a:lvl2pPr marL="504000" indent="-252000" algn="l" defTabSz="1371326" rtl="0" eaLnBrk="1" latinLnBrk="0" hangingPunct="1">
        <a:lnSpc>
          <a:spcPct val="90000"/>
        </a:lnSpc>
        <a:spcBef>
          <a:spcPts val="750"/>
        </a:spcBef>
        <a:buFont typeface="Arial" panose="020B0604020202020204" pitchFamily="34" charset="0"/>
        <a:buChar char="•"/>
        <a:defRPr sz="1800" b="0" i="0" kern="1200">
          <a:solidFill>
            <a:schemeClr val="tx2"/>
          </a:solidFill>
          <a:latin typeface="Figtree Light" pitchFamily="2" charset="0"/>
          <a:ea typeface="+mn-ea"/>
          <a:cs typeface="+mn-cs"/>
        </a:defRPr>
      </a:lvl2pPr>
      <a:lvl3pPr marL="756000" indent="-252000" algn="l" defTabSz="1371326" rtl="0" eaLnBrk="1" latinLnBrk="0" hangingPunct="1">
        <a:lnSpc>
          <a:spcPct val="90000"/>
        </a:lnSpc>
        <a:spcBef>
          <a:spcPts val="750"/>
        </a:spcBef>
        <a:buFont typeface="Arial" panose="020B0604020202020204" pitchFamily="34" charset="0"/>
        <a:buChar char="•"/>
        <a:defRPr sz="1600" b="0" i="0" kern="1200">
          <a:solidFill>
            <a:schemeClr val="tx2"/>
          </a:solidFill>
          <a:latin typeface="Figtree Light" pitchFamily="2" charset="0"/>
          <a:ea typeface="+mn-ea"/>
          <a:cs typeface="+mn-cs"/>
        </a:defRPr>
      </a:lvl3pPr>
      <a:lvl4pPr marL="1008000" indent="-252000" algn="l" defTabSz="1371326" rtl="0" eaLnBrk="1" latinLnBrk="0" hangingPunct="1">
        <a:lnSpc>
          <a:spcPct val="90000"/>
        </a:lnSpc>
        <a:spcBef>
          <a:spcPts val="750"/>
        </a:spcBef>
        <a:buFont typeface="Arial" panose="020B0604020202020204" pitchFamily="34" charset="0"/>
        <a:buChar char="•"/>
        <a:defRPr sz="1400" b="0" i="0" kern="1200">
          <a:solidFill>
            <a:schemeClr val="tx2"/>
          </a:solidFill>
          <a:latin typeface="Figtree Light" pitchFamily="2" charset="0"/>
          <a:ea typeface="+mn-ea"/>
          <a:cs typeface="+mn-cs"/>
        </a:defRPr>
      </a:lvl4pPr>
      <a:lvl5pPr marL="1260000" indent="-252000" algn="l" defTabSz="1371326" rtl="0" eaLnBrk="1" latinLnBrk="0" hangingPunct="1">
        <a:lnSpc>
          <a:spcPct val="90000"/>
        </a:lnSpc>
        <a:spcBef>
          <a:spcPts val="750"/>
        </a:spcBef>
        <a:buFont typeface="Arial" panose="020B0604020202020204" pitchFamily="34" charset="0"/>
        <a:buChar char="•"/>
        <a:defRPr sz="1400" b="0" i="0" kern="1200">
          <a:solidFill>
            <a:schemeClr val="tx2"/>
          </a:solidFill>
          <a:latin typeface="Figtree Light" pitchFamily="2" charset="0"/>
          <a:ea typeface="+mn-ea"/>
          <a:cs typeface="+mn-cs"/>
        </a:defRPr>
      </a:lvl5pPr>
      <a:lvl6pPr marL="3771146" indent="-342831" algn="l" defTabSz="1371326"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6pPr>
      <a:lvl7pPr marL="4456808" indent="-342831" algn="l" defTabSz="1371326"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7pPr>
      <a:lvl8pPr marL="5142471" indent="-342831" algn="l" defTabSz="1371326"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8pPr>
      <a:lvl9pPr marL="5828134" indent="-342831" algn="l" defTabSz="1371326"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9pPr>
    </p:bodyStyle>
    <p:otherStyle>
      <a:defPPr>
        <a:defRPr lang="en-US"/>
      </a:defPPr>
      <a:lvl1pPr marL="0" algn="l" defTabSz="1371326" rtl="0" eaLnBrk="1" latinLnBrk="0" hangingPunct="1">
        <a:defRPr sz="2699" kern="1200">
          <a:solidFill>
            <a:schemeClr val="tx1"/>
          </a:solidFill>
          <a:latin typeface="+mn-lt"/>
          <a:ea typeface="+mn-ea"/>
          <a:cs typeface="+mn-cs"/>
        </a:defRPr>
      </a:lvl1pPr>
      <a:lvl2pPr marL="685663" algn="l" defTabSz="1371326" rtl="0" eaLnBrk="1" latinLnBrk="0" hangingPunct="1">
        <a:defRPr sz="2699" kern="1200">
          <a:solidFill>
            <a:schemeClr val="tx1"/>
          </a:solidFill>
          <a:latin typeface="+mn-lt"/>
          <a:ea typeface="+mn-ea"/>
          <a:cs typeface="+mn-cs"/>
        </a:defRPr>
      </a:lvl2pPr>
      <a:lvl3pPr marL="1371326" algn="l" defTabSz="1371326" rtl="0" eaLnBrk="1" latinLnBrk="0" hangingPunct="1">
        <a:defRPr sz="2699" kern="1200">
          <a:solidFill>
            <a:schemeClr val="tx1"/>
          </a:solidFill>
          <a:latin typeface="+mn-lt"/>
          <a:ea typeface="+mn-ea"/>
          <a:cs typeface="+mn-cs"/>
        </a:defRPr>
      </a:lvl3pPr>
      <a:lvl4pPr marL="2056989" algn="l" defTabSz="1371326" rtl="0" eaLnBrk="1" latinLnBrk="0" hangingPunct="1">
        <a:defRPr sz="2699" kern="1200">
          <a:solidFill>
            <a:schemeClr val="tx1"/>
          </a:solidFill>
          <a:latin typeface="+mn-lt"/>
          <a:ea typeface="+mn-ea"/>
          <a:cs typeface="+mn-cs"/>
        </a:defRPr>
      </a:lvl4pPr>
      <a:lvl5pPr marL="2742651" algn="l" defTabSz="1371326" rtl="0" eaLnBrk="1" latinLnBrk="0" hangingPunct="1">
        <a:defRPr sz="2699" kern="1200">
          <a:solidFill>
            <a:schemeClr val="tx1"/>
          </a:solidFill>
          <a:latin typeface="+mn-lt"/>
          <a:ea typeface="+mn-ea"/>
          <a:cs typeface="+mn-cs"/>
        </a:defRPr>
      </a:lvl5pPr>
      <a:lvl6pPr marL="3428314" algn="l" defTabSz="1371326" rtl="0" eaLnBrk="1" latinLnBrk="0" hangingPunct="1">
        <a:defRPr sz="2699" kern="1200">
          <a:solidFill>
            <a:schemeClr val="tx1"/>
          </a:solidFill>
          <a:latin typeface="+mn-lt"/>
          <a:ea typeface="+mn-ea"/>
          <a:cs typeface="+mn-cs"/>
        </a:defRPr>
      </a:lvl6pPr>
      <a:lvl7pPr marL="4113977" algn="l" defTabSz="1371326" rtl="0" eaLnBrk="1" latinLnBrk="0" hangingPunct="1">
        <a:defRPr sz="2699" kern="1200">
          <a:solidFill>
            <a:schemeClr val="tx1"/>
          </a:solidFill>
          <a:latin typeface="+mn-lt"/>
          <a:ea typeface="+mn-ea"/>
          <a:cs typeface="+mn-cs"/>
        </a:defRPr>
      </a:lvl7pPr>
      <a:lvl8pPr marL="4799640" algn="l" defTabSz="1371326" rtl="0" eaLnBrk="1" latinLnBrk="0" hangingPunct="1">
        <a:defRPr sz="2699" kern="1200">
          <a:solidFill>
            <a:schemeClr val="tx1"/>
          </a:solidFill>
          <a:latin typeface="+mn-lt"/>
          <a:ea typeface="+mn-ea"/>
          <a:cs typeface="+mn-cs"/>
        </a:defRPr>
      </a:lvl8pPr>
      <a:lvl9pPr marL="5485303" algn="l" defTabSz="1371326" rtl="0" eaLnBrk="1" latinLnBrk="0" hangingPunct="1">
        <a:defRPr sz="26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382424" y="369380"/>
            <a:ext cx="17523156" cy="131768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accent1"/>
              </a:buClr>
              <a:buSzPts val="3600"/>
              <a:buFont typeface="Open Sans SemiBold"/>
              <a:buNone/>
              <a:defRPr sz="3600" b="0" i="0" u="none" strike="noStrike" cap="none">
                <a:solidFill>
                  <a:schemeClr val="accent1"/>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382424" y="1810513"/>
            <a:ext cx="17523156" cy="7276625"/>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90000"/>
              </a:lnSpc>
              <a:spcBef>
                <a:spcPts val="1000"/>
              </a:spcBef>
              <a:spcAft>
                <a:spcPts val="0"/>
              </a:spcAft>
              <a:buClr>
                <a:schemeClr val="dk1"/>
              </a:buClr>
              <a:buSzPts val="1600"/>
              <a:buFont typeface="Arial"/>
              <a:buChar char="•"/>
              <a:defRPr sz="1600" b="0" i="0" u="none" strike="noStrike" cap="none">
                <a:solidFill>
                  <a:schemeClr val="dk1"/>
                </a:solidFill>
                <a:latin typeface="Open Sans"/>
                <a:ea typeface="Open Sans"/>
                <a:cs typeface="Open Sans"/>
                <a:sym typeface="Open Sans"/>
              </a:defRPr>
            </a:lvl1pPr>
            <a:lvl2pPr marL="914400" marR="0" lvl="1"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Open Sans"/>
                <a:ea typeface="Open Sans"/>
                <a:cs typeface="Open Sans"/>
                <a:sym typeface="Open Sans"/>
              </a:defRPr>
            </a:lvl3pPr>
            <a:lvl4pPr marL="1828800" marR="0" lvl="3" indent="-298450" algn="l" rtl="0">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Open Sans"/>
                <a:ea typeface="Open Sans"/>
                <a:cs typeface="Open Sans"/>
                <a:sym typeface="Open Sans"/>
              </a:defRPr>
            </a:lvl4pPr>
            <a:lvl5pPr marL="2286000" marR="0" lvl="4" indent="-298450" algn="l" rtl="0">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2" name="Slide Number Placeholder 5">
            <a:extLst>
              <a:ext uri="{FF2B5EF4-FFF2-40B4-BE49-F238E27FC236}">
                <a16:creationId xmlns:a16="http://schemas.microsoft.com/office/drawing/2014/main" id="{81884358-7F81-A0CF-EECD-FF344498BEC2}"/>
              </a:ext>
            </a:extLst>
          </p:cNvPr>
          <p:cNvSpPr>
            <a:spLocks noGrp="1"/>
          </p:cNvSpPr>
          <p:nvPr>
            <p:ph type="sldNum" sz="quarter" idx="4"/>
          </p:nvPr>
        </p:nvSpPr>
        <p:spPr>
          <a:xfrm>
            <a:off x="17134530" y="9648826"/>
            <a:ext cx="396525" cy="215444"/>
          </a:xfrm>
          <a:prstGeom prst="rect">
            <a:avLst/>
          </a:prstGeom>
        </p:spPr>
        <p:txBody>
          <a:bodyPr vert="horz" wrap="square" lIns="0" tIns="0" rIns="0" bIns="0" rtlCol="0" anchor="ctr">
            <a:spAutoFit/>
          </a:bodyPr>
          <a:lstStyle>
            <a:lvl1pPr algn="r">
              <a:defRPr sz="1400" b="0" i="0">
                <a:solidFill>
                  <a:schemeClr val="tx1"/>
                </a:solidFill>
                <a:latin typeface="Figtree" pitchFamily="2" charset="0"/>
              </a:defRPr>
            </a:lvl1pPr>
          </a:lstStyle>
          <a:p>
            <a:fld id="{DA08498A-7CA8-B24D-A934-19781A1F027B}" type="slidenum">
              <a:rPr lang="en-IL" smtClean="0"/>
              <a:pPr/>
              <a:t>‹#›</a:t>
            </a:fld>
            <a:endParaRPr lang="en-IL" dirty="0"/>
          </a:p>
        </p:txBody>
      </p:sp>
      <p:sp>
        <p:nvSpPr>
          <p:cNvPr id="3" name="TextBox 5">
            <a:extLst>
              <a:ext uri="{FF2B5EF4-FFF2-40B4-BE49-F238E27FC236}">
                <a16:creationId xmlns:a16="http://schemas.microsoft.com/office/drawing/2014/main" id="{62EE87F7-7BE1-B680-6399-ED7E7A0CA8F4}"/>
              </a:ext>
            </a:extLst>
          </p:cNvPr>
          <p:cNvSpPr txBox="1"/>
          <p:nvPr userDrawn="1"/>
        </p:nvSpPr>
        <p:spPr>
          <a:xfrm>
            <a:off x="756945" y="9648826"/>
            <a:ext cx="2133271" cy="215411"/>
          </a:xfrm>
          <a:prstGeom prst="rect">
            <a:avLst/>
          </a:prstGeom>
        </p:spPr>
        <p:txBody>
          <a:bodyPr wrap="square" lIns="0" tIns="0" rIns="0" bIns="0" rtlCol="0" anchor="t">
            <a:spAutoFit/>
          </a:bodyPr>
          <a:lstStyle/>
          <a:p>
            <a:pPr defTabSz="457109"/>
            <a:r>
              <a:rPr lang="en-US" sz="1400" dirty="0">
                <a:solidFill>
                  <a:schemeClr val="tx1"/>
                </a:solidFill>
                <a:latin typeface="Figtree" pitchFamily="2" charset="0"/>
                <a:cs typeface="Sora" pitchFamily="2" charset="0"/>
                <a:sym typeface="Mukta Bold"/>
              </a:rPr>
              <a:t>ELRONVENTURES.COM</a:t>
            </a:r>
          </a:p>
        </p:txBody>
      </p:sp>
      <p:cxnSp>
        <p:nvCxnSpPr>
          <p:cNvPr id="4" name="Straight Connector 3">
            <a:extLst>
              <a:ext uri="{FF2B5EF4-FFF2-40B4-BE49-F238E27FC236}">
                <a16:creationId xmlns:a16="http://schemas.microsoft.com/office/drawing/2014/main" id="{664E77E9-872A-7A41-3395-7CE19AD6CCF6}"/>
              </a:ext>
            </a:extLst>
          </p:cNvPr>
          <p:cNvCxnSpPr>
            <a:cxnSpLocks/>
          </p:cNvCxnSpPr>
          <p:nvPr userDrawn="1"/>
        </p:nvCxnSpPr>
        <p:spPr>
          <a:xfrm>
            <a:off x="756945" y="9525235"/>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TextBox 5">
            <a:extLst>
              <a:ext uri="{FF2B5EF4-FFF2-40B4-BE49-F238E27FC236}">
                <a16:creationId xmlns:a16="http://schemas.microsoft.com/office/drawing/2014/main" id="{065D361E-5642-5A63-D2FF-C685ADE155B9}"/>
              </a:ext>
            </a:extLst>
          </p:cNvPr>
          <p:cNvSpPr txBox="1"/>
          <p:nvPr userDrawn="1"/>
        </p:nvSpPr>
        <p:spPr>
          <a:xfrm>
            <a:off x="15921422" y="9648859"/>
            <a:ext cx="1319523" cy="215411"/>
          </a:xfrm>
          <a:prstGeom prst="rect">
            <a:avLst/>
          </a:prstGeom>
        </p:spPr>
        <p:txBody>
          <a:bodyPr wrap="square" lIns="0" tIns="0" rIns="0" bIns="0" rtlCol="0" anchor="t">
            <a:spAutoFit/>
          </a:bodyPr>
          <a:lstStyle/>
          <a:p>
            <a:pPr algn="l" defTabSz="457109"/>
            <a:r>
              <a:rPr lang="en-US" sz="1400" dirty="0">
                <a:solidFill>
                  <a:schemeClr val="tx1"/>
                </a:solidFill>
                <a:latin typeface="Figtree" pitchFamily="2" charset="0"/>
                <a:cs typeface="Sora" pitchFamily="2" charset="0"/>
                <a:sym typeface="Mukta"/>
              </a:rPr>
              <a:t>Investor Deck //</a:t>
            </a:r>
          </a:p>
        </p:txBody>
      </p:sp>
      <p:sp>
        <p:nvSpPr>
          <p:cNvPr id="6" name="Freeform: Shape 2">
            <a:extLst>
              <a:ext uri="{FF2B5EF4-FFF2-40B4-BE49-F238E27FC236}">
                <a16:creationId xmlns:a16="http://schemas.microsoft.com/office/drawing/2014/main" id="{C318CACA-BF07-6AC3-4486-4CD961835179}"/>
              </a:ext>
            </a:extLst>
          </p:cNvPr>
          <p:cNvSpPr/>
          <p:nvPr userDrawn="1"/>
        </p:nvSpPr>
        <p:spPr>
          <a:xfrm>
            <a:off x="16231325" y="531630"/>
            <a:ext cx="1299731" cy="315758"/>
          </a:xfrm>
          <a:custGeom>
            <a:avLst/>
            <a:gdLst>
              <a:gd name="connsiteX0" fmla="*/ 0 w 2346504"/>
              <a:gd name="connsiteY0" fmla="*/ 416432 h 570063"/>
              <a:gd name="connsiteX1" fmla="*/ 556615 w 2346504"/>
              <a:gd name="connsiteY1" fmla="*/ 416432 h 570063"/>
              <a:gd name="connsiteX2" fmla="*/ 703623 w 2346504"/>
              <a:gd name="connsiteY2" fmla="*/ 562424 h 570063"/>
              <a:gd name="connsiteX3" fmla="*/ 147008 w 2346504"/>
              <a:gd name="connsiteY3" fmla="*/ 562424 h 570063"/>
              <a:gd name="connsiteX4" fmla="*/ 0 w 2346504"/>
              <a:gd name="connsiteY4" fmla="*/ 416432 h 570063"/>
              <a:gd name="connsiteX5" fmla="*/ 2069255 w 2346504"/>
              <a:gd name="connsiteY5" fmla="*/ 406648 h 570063"/>
              <a:gd name="connsiteX6" fmla="*/ 2039179 w 2346504"/>
              <a:gd name="connsiteY6" fmla="*/ 414888 h 570063"/>
              <a:gd name="connsiteX7" fmla="*/ 2021203 w 2346504"/>
              <a:gd name="connsiteY7" fmla="*/ 437546 h 570063"/>
              <a:gd name="connsiteX8" fmla="*/ 2016796 w 2346504"/>
              <a:gd name="connsiteY8" fmla="*/ 453338 h 570063"/>
              <a:gd name="connsiteX9" fmla="*/ 2120116 w 2346504"/>
              <a:gd name="connsiteY9" fmla="*/ 453338 h 570063"/>
              <a:gd name="connsiteX10" fmla="*/ 2115233 w 2346504"/>
              <a:gd name="connsiteY10" fmla="*/ 434971 h 570063"/>
              <a:gd name="connsiteX11" fmla="*/ 2097948 w 2346504"/>
              <a:gd name="connsiteY11" fmla="*/ 414030 h 570063"/>
              <a:gd name="connsiteX12" fmla="*/ 2069255 w 2346504"/>
              <a:gd name="connsiteY12" fmla="*/ 406648 h 570063"/>
              <a:gd name="connsiteX13" fmla="*/ 1124811 w 2346504"/>
              <a:gd name="connsiteY13" fmla="*/ 406648 h 570063"/>
              <a:gd name="connsiteX14" fmla="*/ 1094735 w 2346504"/>
              <a:gd name="connsiteY14" fmla="*/ 414888 h 570063"/>
              <a:gd name="connsiteX15" fmla="*/ 1076759 w 2346504"/>
              <a:gd name="connsiteY15" fmla="*/ 437546 h 570063"/>
              <a:gd name="connsiteX16" fmla="*/ 1072352 w 2346504"/>
              <a:gd name="connsiteY16" fmla="*/ 453338 h 570063"/>
              <a:gd name="connsiteX17" fmla="*/ 1175672 w 2346504"/>
              <a:gd name="connsiteY17" fmla="*/ 453338 h 570063"/>
              <a:gd name="connsiteX18" fmla="*/ 1170789 w 2346504"/>
              <a:gd name="connsiteY18" fmla="*/ 434971 h 570063"/>
              <a:gd name="connsiteX19" fmla="*/ 1153504 w 2346504"/>
              <a:gd name="connsiteY19" fmla="*/ 414030 h 570063"/>
              <a:gd name="connsiteX20" fmla="*/ 1124811 w 2346504"/>
              <a:gd name="connsiteY20" fmla="*/ 406648 h 570063"/>
              <a:gd name="connsiteX21" fmla="*/ 1625380 w 2346504"/>
              <a:gd name="connsiteY21" fmla="*/ 378841 h 570063"/>
              <a:gd name="connsiteX22" fmla="*/ 1665826 w 2346504"/>
              <a:gd name="connsiteY22" fmla="*/ 378841 h 570063"/>
              <a:gd name="connsiteX23" fmla="*/ 1665826 w 2346504"/>
              <a:gd name="connsiteY23" fmla="*/ 491446 h 570063"/>
              <a:gd name="connsiteX24" fmla="*/ 1676543 w 2346504"/>
              <a:gd name="connsiteY24" fmla="*/ 521829 h 570063"/>
              <a:gd name="connsiteX25" fmla="*/ 1705582 w 2346504"/>
              <a:gd name="connsiteY25" fmla="*/ 532986 h 570063"/>
              <a:gd name="connsiteX26" fmla="*/ 1736176 w 2346504"/>
              <a:gd name="connsiteY26" fmla="*/ 521142 h 570063"/>
              <a:gd name="connsiteX27" fmla="*/ 1748102 w 2346504"/>
              <a:gd name="connsiteY27" fmla="*/ 488699 h 570063"/>
              <a:gd name="connsiteX28" fmla="*/ 1748102 w 2346504"/>
              <a:gd name="connsiteY28" fmla="*/ 378841 h 570063"/>
              <a:gd name="connsiteX29" fmla="*/ 1788549 w 2346504"/>
              <a:gd name="connsiteY29" fmla="*/ 378841 h 570063"/>
              <a:gd name="connsiteX30" fmla="*/ 1788549 w 2346504"/>
              <a:gd name="connsiteY30" fmla="*/ 563884 h 570063"/>
              <a:gd name="connsiteX31" fmla="*/ 1756399 w 2346504"/>
              <a:gd name="connsiteY31" fmla="*/ 563884 h 570063"/>
              <a:gd name="connsiteX32" fmla="*/ 1756399 w 2346504"/>
              <a:gd name="connsiteY32" fmla="*/ 521357 h 570063"/>
              <a:gd name="connsiteX33" fmla="*/ 1753115 w 2346504"/>
              <a:gd name="connsiteY33" fmla="*/ 531441 h 570063"/>
              <a:gd name="connsiteX34" fmla="*/ 1731336 w 2346504"/>
              <a:gd name="connsiteY34" fmla="*/ 559764 h 570063"/>
              <a:gd name="connsiteX35" fmla="*/ 1695211 w 2346504"/>
              <a:gd name="connsiteY35" fmla="*/ 569377 h 570063"/>
              <a:gd name="connsiteX36" fmla="*/ 1693482 w 2346504"/>
              <a:gd name="connsiteY36" fmla="*/ 569377 h 570063"/>
              <a:gd name="connsiteX37" fmla="*/ 1643010 w 2346504"/>
              <a:gd name="connsiteY37" fmla="*/ 548263 h 570063"/>
              <a:gd name="connsiteX38" fmla="*/ 1625380 w 2346504"/>
              <a:gd name="connsiteY38" fmla="*/ 485953 h 570063"/>
              <a:gd name="connsiteX39" fmla="*/ 1949298 w 2346504"/>
              <a:gd name="connsiteY39" fmla="*/ 376781 h 570063"/>
              <a:gd name="connsiteX40" fmla="*/ 1955866 w 2346504"/>
              <a:gd name="connsiteY40" fmla="*/ 376781 h 570063"/>
              <a:gd name="connsiteX41" fmla="*/ 1955866 w 2346504"/>
              <a:gd name="connsiteY41" fmla="*/ 412142 h 570063"/>
              <a:gd name="connsiteX42" fmla="*/ 1943421 w 2346504"/>
              <a:gd name="connsiteY42" fmla="*/ 412142 h 570063"/>
              <a:gd name="connsiteX43" fmla="*/ 1903147 w 2346504"/>
              <a:gd name="connsiteY43" fmla="*/ 426046 h 570063"/>
              <a:gd name="connsiteX44" fmla="*/ 1889146 w 2346504"/>
              <a:gd name="connsiteY44" fmla="*/ 465698 h 570063"/>
              <a:gd name="connsiteX45" fmla="*/ 1889146 w 2346504"/>
              <a:gd name="connsiteY45" fmla="*/ 563884 h 570063"/>
              <a:gd name="connsiteX46" fmla="*/ 1848700 w 2346504"/>
              <a:gd name="connsiteY46" fmla="*/ 563884 h 570063"/>
              <a:gd name="connsiteX47" fmla="*/ 1848700 w 2346504"/>
              <a:gd name="connsiteY47" fmla="*/ 378841 h 570063"/>
              <a:gd name="connsiteX48" fmla="*/ 1880850 w 2346504"/>
              <a:gd name="connsiteY48" fmla="*/ 378841 h 570063"/>
              <a:gd name="connsiteX49" fmla="*/ 1880850 w 2346504"/>
              <a:gd name="connsiteY49" fmla="*/ 435701 h 570063"/>
              <a:gd name="connsiteX50" fmla="*/ 1897097 w 2346504"/>
              <a:gd name="connsiteY50" fmla="*/ 396521 h 570063"/>
              <a:gd name="connsiteX51" fmla="*/ 1949298 w 2346504"/>
              <a:gd name="connsiteY51" fmla="*/ 376781 h 570063"/>
              <a:gd name="connsiteX52" fmla="*/ 2265957 w 2346504"/>
              <a:gd name="connsiteY52" fmla="*/ 373348 h 570063"/>
              <a:gd name="connsiteX53" fmla="*/ 2319540 w 2346504"/>
              <a:gd name="connsiteY53" fmla="*/ 387939 h 570063"/>
              <a:gd name="connsiteX54" fmla="*/ 2340627 w 2346504"/>
              <a:gd name="connsiteY54" fmla="*/ 430680 h 570063"/>
              <a:gd name="connsiteX55" fmla="*/ 2303637 w 2346504"/>
              <a:gd name="connsiteY55" fmla="*/ 430680 h 570063"/>
              <a:gd name="connsiteX56" fmla="*/ 2293612 w 2346504"/>
              <a:gd name="connsiteY56" fmla="*/ 412828 h 570063"/>
              <a:gd name="connsiteX57" fmla="*/ 2265957 w 2346504"/>
              <a:gd name="connsiteY57" fmla="*/ 405619 h 570063"/>
              <a:gd name="connsiteX58" fmla="*/ 2239511 w 2346504"/>
              <a:gd name="connsiteY58" fmla="*/ 412485 h 570063"/>
              <a:gd name="connsiteX59" fmla="*/ 2230350 w 2346504"/>
              <a:gd name="connsiteY59" fmla="*/ 429994 h 570063"/>
              <a:gd name="connsiteX60" fmla="*/ 2237264 w 2346504"/>
              <a:gd name="connsiteY60" fmla="*/ 445099 h 570063"/>
              <a:gd name="connsiteX61" fmla="*/ 2259734 w 2346504"/>
              <a:gd name="connsiteY61" fmla="*/ 452309 h 570063"/>
              <a:gd name="connsiteX62" fmla="*/ 2278056 w 2346504"/>
              <a:gd name="connsiteY62" fmla="*/ 454025 h 570063"/>
              <a:gd name="connsiteX63" fmla="*/ 2328009 w 2346504"/>
              <a:gd name="connsiteY63" fmla="*/ 471362 h 570063"/>
              <a:gd name="connsiteX64" fmla="*/ 2346504 w 2346504"/>
              <a:gd name="connsiteY64" fmla="*/ 509984 h 570063"/>
              <a:gd name="connsiteX65" fmla="*/ 2336479 w 2346504"/>
              <a:gd name="connsiteY65" fmla="*/ 541225 h 570063"/>
              <a:gd name="connsiteX66" fmla="*/ 2308650 w 2346504"/>
              <a:gd name="connsiteY66" fmla="*/ 561996 h 570063"/>
              <a:gd name="connsiteX67" fmla="*/ 2267339 w 2346504"/>
              <a:gd name="connsiteY67" fmla="*/ 569377 h 570063"/>
              <a:gd name="connsiteX68" fmla="*/ 2208744 w 2346504"/>
              <a:gd name="connsiteY68" fmla="*/ 553585 h 570063"/>
              <a:gd name="connsiteX69" fmla="*/ 2186792 w 2346504"/>
              <a:gd name="connsiteY69" fmla="*/ 509984 h 570063"/>
              <a:gd name="connsiteX70" fmla="*/ 2224127 w 2346504"/>
              <a:gd name="connsiteY70" fmla="*/ 509984 h 570063"/>
              <a:gd name="connsiteX71" fmla="*/ 2234844 w 2346504"/>
              <a:gd name="connsiteY71" fmla="*/ 528866 h 570063"/>
              <a:gd name="connsiteX72" fmla="*/ 2267685 w 2346504"/>
              <a:gd name="connsiteY72" fmla="*/ 537449 h 570063"/>
              <a:gd name="connsiteX73" fmla="*/ 2298106 w 2346504"/>
              <a:gd name="connsiteY73" fmla="*/ 529896 h 570063"/>
              <a:gd name="connsiteX74" fmla="*/ 2309169 w 2346504"/>
              <a:gd name="connsiteY74" fmla="*/ 511014 h 570063"/>
              <a:gd name="connsiteX75" fmla="*/ 2301045 w 2346504"/>
              <a:gd name="connsiteY75" fmla="*/ 494707 h 570063"/>
              <a:gd name="connsiteX76" fmla="*/ 2273562 w 2346504"/>
              <a:gd name="connsiteY76" fmla="*/ 486640 h 570063"/>
              <a:gd name="connsiteX77" fmla="*/ 2255240 w 2346504"/>
              <a:gd name="connsiteY77" fmla="*/ 484923 h 570063"/>
              <a:gd name="connsiteX78" fmla="*/ 2209781 w 2346504"/>
              <a:gd name="connsiteY78" fmla="*/ 468101 h 570063"/>
              <a:gd name="connsiteX79" fmla="*/ 2193015 w 2346504"/>
              <a:gd name="connsiteY79" fmla="*/ 431024 h 570063"/>
              <a:gd name="connsiteX80" fmla="*/ 2202348 w 2346504"/>
              <a:gd name="connsiteY80" fmla="*/ 399783 h 570063"/>
              <a:gd name="connsiteX81" fmla="*/ 2228103 w 2346504"/>
              <a:gd name="connsiteY81" fmla="*/ 380214 h 570063"/>
              <a:gd name="connsiteX82" fmla="*/ 2265957 w 2346504"/>
              <a:gd name="connsiteY82" fmla="*/ 373348 h 570063"/>
              <a:gd name="connsiteX83" fmla="*/ 1354700 w 2346504"/>
              <a:gd name="connsiteY83" fmla="*/ 373348 h 570063"/>
              <a:gd name="connsiteX84" fmla="*/ 1356428 w 2346504"/>
              <a:gd name="connsiteY84" fmla="*/ 373348 h 570063"/>
              <a:gd name="connsiteX85" fmla="*/ 1407937 w 2346504"/>
              <a:gd name="connsiteY85" fmla="*/ 394976 h 570063"/>
              <a:gd name="connsiteX86" fmla="*/ 1424876 w 2346504"/>
              <a:gd name="connsiteY86" fmla="*/ 458145 h 570063"/>
              <a:gd name="connsiteX87" fmla="*/ 1424876 w 2346504"/>
              <a:gd name="connsiteY87" fmla="*/ 563884 h 570063"/>
              <a:gd name="connsiteX88" fmla="*/ 1384430 w 2346504"/>
              <a:gd name="connsiteY88" fmla="*/ 563884 h 570063"/>
              <a:gd name="connsiteX89" fmla="*/ 1384430 w 2346504"/>
              <a:gd name="connsiteY89" fmla="*/ 452652 h 570063"/>
              <a:gd name="connsiteX90" fmla="*/ 1373367 w 2346504"/>
              <a:gd name="connsiteY90" fmla="*/ 421583 h 570063"/>
              <a:gd name="connsiteX91" fmla="*/ 1342946 w 2346504"/>
              <a:gd name="connsiteY91" fmla="*/ 409739 h 570063"/>
              <a:gd name="connsiteX92" fmla="*/ 1311142 w 2346504"/>
              <a:gd name="connsiteY92" fmla="*/ 421926 h 570063"/>
              <a:gd name="connsiteX93" fmla="*/ 1299042 w 2346504"/>
              <a:gd name="connsiteY93" fmla="*/ 454369 h 570063"/>
              <a:gd name="connsiteX94" fmla="*/ 1299042 w 2346504"/>
              <a:gd name="connsiteY94" fmla="*/ 563884 h 570063"/>
              <a:gd name="connsiteX95" fmla="*/ 1258596 w 2346504"/>
              <a:gd name="connsiteY95" fmla="*/ 563884 h 570063"/>
              <a:gd name="connsiteX96" fmla="*/ 1258596 w 2346504"/>
              <a:gd name="connsiteY96" fmla="*/ 378841 h 570063"/>
              <a:gd name="connsiteX97" fmla="*/ 1290746 w 2346504"/>
              <a:gd name="connsiteY97" fmla="*/ 378841 h 570063"/>
              <a:gd name="connsiteX98" fmla="*/ 1290746 w 2346504"/>
              <a:gd name="connsiteY98" fmla="*/ 423385 h 570063"/>
              <a:gd name="connsiteX99" fmla="*/ 1294376 w 2346504"/>
              <a:gd name="connsiteY99" fmla="*/ 411798 h 570063"/>
              <a:gd name="connsiteX100" fmla="*/ 1317019 w 2346504"/>
              <a:gd name="connsiteY100" fmla="*/ 383132 h 570063"/>
              <a:gd name="connsiteX101" fmla="*/ 1354700 w 2346504"/>
              <a:gd name="connsiteY101" fmla="*/ 373348 h 570063"/>
              <a:gd name="connsiteX102" fmla="*/ 2069255 w 2346504"/>
              <a:gd name="connsiteY102" fmla="*/ 372661 h 570063"/>
              <a:gd name="connsiteX103" fmla="*/ 2119381 w 2346504"/>
              <a:gd name="connsiteY103" fmla="*/ 385707 h 570063"/>
              <a:gd name="connsiteX104" fmla="*/ 2149457 w 2346504"/>
              <a:gd name="connsiteY104" fmla="*/ 419523 h 570063"/>
              <a:gd name="connsiteX105" fmla="*/ 2159482 w 2346504"/>
              <a:gd name="connsiteY105" fmla="*/ 464324 h 570063"/>
              <a:gd name="connsiteX106" fmla="*/ 2159482 w 2346504"/>
              <a:gd name="connsiteY106" fmla="*/ 480460 h 570063"/>
              <a:gd name="connsiteX107" fmla="*/ 2015672 w 2346504"/>
              <a:gd name="connsiteY107" fmla="*/ 480460 h 570063"/>
              <a:gd name="connsiteX108" fmla="*/ 2021203 w 2346504"/>
              <a:gd name="connsiteY108" fmla="*/ 504663 h 570063"/>
              <a:gd name="connsiteX109" fmla="*/ 2039525 w 2346504"/>
              <a:gd name="connsiteY109" fmla="*/ 527664 h 570063"/>
              <a:gd name="connsiteX110" fmla="*/ 2071329 w 2346504"/>
              <a:gd name="connsiteY110" fmla="*/ 536075 h 570063"/>
              <a:gd name="connsiteX111" fmla="*/ 2103133 w 2346504"/>
              <a:gd name="connsiteY111" fmla="*/ 527664 h 570063"/>
              <a:gd name="connsiteX112" fmla="*/ 2118344 w 2346504"/>
              <a:gd name="connsiteY112" fmla="*/ 507924 h 570063"/>
              <a:gd name="connsiteX113" fmla="*/ 2156025 w 2346504"/>
              <a:gd name="connsiteY113" fmla="*/ 507924 h 570063"/>
              <a:gd name="connsiteX114" fmla="*/ 2140642 w 2346504"/>
              <a:gd name="connsiteY114" fmla="*/ 540882 h 570063"/>
              <a:gd name="connsiteX115" fmla="*/ 2111430 w 2346504"/>
              <a:gd name="connsiteY115" fmla="*/ 562510 h 570063"/>
              <a:gd name="connsiteX116" fmla="*/ 2071329 w 2346504"/>
              <a:gd name="connsiteY116" fmla="*/ 570063 h 570063"/>
              <a:gd name="connsiteX117" fmla="*/ 2029154 w 2346504"/>
              <a:gd name="connsiteY117" fmla="*/ 561824 h 570063"/>
              <a:gd name="connsiteX118" fmla="*/ 1999770 w 2346504"/>
              <a:gd name="connsiteY118" fmla="*/ 540023 h 570063"/>
              <a:gd name="connsiteX119" fmla="*/ 1982658 w 2346504"/>
              <a:gd name="connsiteY119" fmla="*/ 509469 h 570063"/>
              <a:gd name="connsiteX120" fmla="*/ 1976954 w 2346504"/>
              <a:gd name="connsiteY120" fmla="*/ 474623 h 570063"/>
              <a:gd name="connsiteX121" fmla="*/ 1976954 w 2346504"/>
              <a:gd name="connsiteY121" fmla="*/ 468101 h 570063"/>
              <a:gd name="connsiteX122" fmla="*/ 1982658 w 2346504"/>
              <a:gd name="connsiteY122" fmla="*/ 432912 h 570063"/>
              <a:gd name="connsiteX123" fmla="*/ 1999770 w 2346504"/>
              <a:gd name="connsiteY123" fmla="*/ 402357 h 570063"/>
              <a:gd name="connsiteX124" fmla="*/ 2028636 w 2346504"/>
              <a:gd name="connsiteY124" fmla="*/ 380729 h 570063"/>
              <a:gd name="connsiteX125" fmla="*/ 2069255 w 2346504"/>
              <a:gd name="connsiteY125" fmla="*/ 372661 h 570063"/>
              <a:gd name="connsiteX126" fmla="*/ 1124811 w 2346504"/>
              <a:gd name="connsiteY126" fmla="*/ 372661 h 570063"/>
              <a:gd name="connsiteX127" fmla="*/ 1174937 w 2346504"/>
              <a:gd name="connsiteY127" fmla="*/ 385707 h 570063"/>
              <a:gd name="connsiteX128" fmla="*/ 1205013 w 2346504"/>
              <a:gd name="connsiteY128" fmla="*/ 419523 h 570063"/>
              <a:gd name="connsiteX129" fmla="*/ 1215038 w 2346504"/>
              <a:gd name="connsiteY129" fmla="*/ 464324 h 570063"/>
              <a:gd name="connsiteX130" fmla="*/ 1215038 w 2346504"/>
              <a:gd name="connsiteY130" fmla="*/ 480460 h 570063"/>
              <a:gd name="connsiteX131" fmla="*/ 1071228 w 2346504"/>
              <a:gd name="connsiteY131" fmla="*/ 480460 h 570063"/>
              <a:gd name="connsiteX132" fmla="*/ 1076759 w 2346504"/>
              <a:gd name="connsiteY132" fmla="*/ 504663 h 570063"/>
              <a:gd name="connsiteX133" fmla="*/ 1095081 w 2346504"/>
              <a:gd name="connsiteY133" fmla="*/ 527664 h 570063"/>
              <a:gd name="connsiteX134" fmla="*/ 1126885 w 2346504"/>
              <a:gd name="connsiteY134" fmla="*/ 536075 h 570063"/>
              <a:gd name="connsiteX135" fmla="*/ 1158689 w 2346504"/>
              <a:gd name="connsiteY135" fmla="*/ 527664 h 570063"/>
              <a:gd name="connsiteX136" fmla="*/ 1173900 w 2346504"/>
              <a:gd name="connsiteY136" fmla="*/ 507924 h 570063"/>
              <a:gd name="connsiteX137" fmla="*/ 1211581 w 2346504"/>
              <a:gd name="connsiteY137" fmla="*/ 507924 h 570063"/>
              <a:gd name="connsiteX138" fmla="*/ 1196198 w 2346504"/>
              <a:gd name="connsiteY138" fmla="*/ 540882 h 570063"/>
              <a:gd name="connsiteX139" fmla="*/ 1166986 w 2346504"/>
              <a:gd name="connsiteY139" fmla="*/ 562510 h 570063"/>
              <a:gd name="connsiteX140" fmla="*/ 1126885 w 2346504"/>
              <a:gd name="connsiteY140" fmla="*/ 570063 h 570063"/>
              <a:gd name="connsiteX141" fmla="*/ 1084710 w 2346504"/>
              <a:gd name="connsiteY141" fmla="*/ 561824 h 570063"/>
              <a:gd name="connsiteX142" fmla="*/ 1055326 w 2346504"/>
              <a:gd name="connsiteY142" fmla="*/ 540023 h 570063"/>
              <a:gd name="connsiteX143" fmla="*/ 1038214 w 2346504"/>
              <a:gd name="connsiteY143" fmla="*/ 509469 h 570063"/>
              <a:gd name="connsiteX144" fmla="*/ 1032510 w 2346504"/>
              <a:gd name="connsiteY144" fmla="*/ 474623 h 570063"/>
              <a:gd name="connsiteX145" fmla="*/ 1032510 w 2346504"/>
              <a:gd name="connsiteY145" fmla="*/ 468101 h 570063"/>
              <a:gd name="connsiteX146" fmla="*/ 1038214 w 2346504"/>
              <a:gd name="connsiteY146" fmla="*/ 432912 h 570063"/>
              <a:gd name="connsiteX147" fmla="*/ 1055326 w 2346504"/>
              <a:gd name="connsiteY147" fmla="*/ 402357 h 570063"/>
              <a:gd name="connsiteX148" fmla="*/ 1084192 w 2346504"/>
              <a:gd name="connsiteY148" fmla="*/ 380729 h 570063"/>
              <a:gd name="connsiteX149" fmla="*/ 1124811 w 2346504"/>
              <a:gd name="connsiteY149" fmla="*/ 372661 h 570063"/>
              <a:gd name="connsiteX150" fmla="*/ 1486410 w 2346504"/>
              <a:gd name="connsiteY150" fmla="*/ 324941 h 570063"/>
              <a:gd name="connsiteX151" fmla="*/ 1524782 w 2346504"/>
              <a:gd name="connsiteY151" fmla="*/ 324941 h 570063"/>
              <a:gd name="connsiteX152" fmla="*/ 1524782 w 2346504"/>
              <a:gd name="connsiteY152" fmla="*/ 378840 h 570063"/>
              <a:gd name="connsiteX153" fmla="*/ 1585625 w 2346504"/>
              <a:gd name="connsiteY153" fmla="*/ 378840 h 570063"/>
              <a:gd name="connsiteX154" fmla="*/ 1585625 w 2346504"/>
              <a:gd name="connsiteY154" fmla="*/ 408708 h 570063"/>
              <a:gd name="connsiteX155" fmla="*/ 1524782 w 2346504"/>
              <a:gd name="connsiteY155" fmla="*/ 408708 h 570063"/>
              <a:gd name="connsiteX156" fmla="*/ 1524782 w 2346504"/>
              <a:gd name="connsiteY156" fmla="*/ 501058 h 570063"/>
              <a:gd name="connsiteX157" fmla="*/ 1532561 w 2346504"/>
              <a:gd name="connsiteY157" fmla="*/ 523201 h 570063"/>
              <a:gd name="connsiteX158" fmla="*/ 1554512 w 2346504"/>
              <a:gd name="connsiteY158" fmla="*/ 530926 h 570063"/>
              <a:gd name="connsiteX159" fmla="*/ 1585625 w 2346504"/>
              <a:gd name="connsiteY159" fmla="*/ 530926 h 570063"/>
              <a:gd name="connsiteX160" fmla="*/ 1585625 w 2346504"/>
              <a:gd name="connsiteY160" fmla="*/ 565943 h 570063"/>
              <a:gd name="connsiteX161" fmla="*/ 1557624 w 2346504"/>
              <a:gd name="connsiteY161" fmla="*/ 565943 h 570063"/>
              <a:gd name="connsiteX162" fmla="*/ 1518560 w 2346504"/>
              <a:gd name="connsiteY162" fmla="*/ 559763 h 570063"/>
              <a:gd name="connsiteX163" fmla="*/ 1494534 w 2346504"/>
              <a:gd name="connsiteY163" fmla="*/ 538478 h 570063"/>
              <a:gd name="connsiteX164" fmla="*/ 1486410 w 2346504"/>
              <a:gd name="connsiteY164" fmla="*/ 497625 h 570063"/>
              <a:gd name="connsiteX165" fmla="*/ 1486410 w 2346504"/>
              <a:gd name="connsiteY165" fmla="*/ 408708 h 570063"/>
              <a:gd name="connsiteX166" fmla="*/ 1455643 w 2346504"/>
              <a:gd name="connsiteY166" fmla="*/ 408708 h 570063"/>
              <a:gd name="connsiteX167" fmla="*/ 1455643 w 2346504"/>
              <a:gd name="connsiteY167" fmla="*/ 378840 h 570063"/>
              <a:gd name="connsiteX168" fmla="*/ 1486410 w 2346504"/>
              <a:gd name="connsiteY168" fmla="*/ 378840 h 570063"/>
              <a:gd name="connsiteX169" fmla="*/ 789139 w 2346504"/>
              <a:gd name="connsiteY169" fmla="*/ 313269 h 570063"/>
              <a:gd name="connsiteX170" fmla="*/ 831660 w 2346504"/>
              <a:gd name="connsiteY170" fmla="*/ 313269 h 570063"/>
              <a:gd name="connsiteX171" fmla="*/ 901793 w 2346504"/>
              <a:gd name="connsiteY171" fmla="*/ 528523 h 570063"/>
              <a:gd name="connsiteX172" fmla="*/ 914152 w 2346504"/>
              <a:gd name="connsiteY172" fmla="*/ 528523 h 570063"/>
              <a:gd name="connsiteX173" fmla="*/ 978927 w 2346504"/>
              <a:gd name="connsiteY173" fmla="*/ 313269 h 570063"/>
              <a:gd name="connsiteX174" fmla="*/ 1020410 w 2346504"/>
              <a:gd name="connsiteY174" fmla="*/ 313269 h 570063"/>
              <a:gd name="connsiteX175" fmla="*/ 942283 w 2346504"/>
              <a:gd name="connsiteY175" fmla="*/ 563884 h 570063"/>
              <a:gd name="connsiteX176" fmla="*/ 872798 w 2346504"/>
              <a:gd name="connsiteY176" fmla="*/ 563884 h 570063"/>
              <a:gd name="connsiteX177" fmla="*/ 147008 w 2346504"/>
              <a:gd name="connsiteY177" fmla="*/ 208216 h 570063"/>
              <a:gd name="connsiteX178" fmla="*/ 519064 w 2346504"/>
              <a:gd name="connsiteY178" fmla="*/ 208216 h 570063"/>
              <a:gd name="connsiteX179" fmla="*/ 372056 w 2346504"/>
              <a:gd name="connsiteY179" fmla="*/ 354208 h 570063"/>
              <a:gd name="connsiteX180" fmla="*/ 0 w 2346504"/>
              <a:gd name="connsiteY180" fmla="*/ 354208 h 570063"/>
              <a:gd name="connsiteX181" fmla="*/ 147008 w 2346504"/>
              <a:gd name="connsiteY181" fmla="*/ 208216 h 570063"/>
              <a:gd name="connsiteX182" fmla="*/ 1349168 w 2346504"/>
              <a:gd name="connsiteY182" fmla="*/ 94410 h 570063"/>
              <a:gd name="connsiteX183" fmla="*/ 1317018 w 2346504"/>
              <a:gd name="connsiteY183" fmla="*/ 102821 h 570063"/>
              <a:gd name="connsiteX184" fmla="*/ 1296276 w 2346504"/>
              <a:gd name="connsiteY184" fmla="*/ 125651 h 570063"/>
              <a:gd name="connsiteX185" fmla="*/ 1289016 w 2346504"/>
              <a:gd name="connsiteY185" fmla="*/ 158266 h 570063"/>
              <a:gd name="connsiteX186" fmla="*/ 1296103 w 2346504"/>
              <a:gd name="connsiteY186" fmla="*/ 190537 h 570063"/>
              <a:gd name="connsiteX187" fmla="*/ 1316672 w 2346504"/>
              <a:gd name="connsiteY187" fmla="*/ 213367 h 570063"/>
              <a:gd name="connsiteX188" fmla="*/ 1349168 w 2346504"/>
              <a:gd name="connsiteY188" fmla="*/ 221778 h 570063"/>
              <a:gd name="connsiteX189" fmla="*/ 1381663 w 2346504"/>
              <a:gd name="connsiteY189" fmla="*/ 213367 h 570063"/>
              <a:gd name="connsiteX190" fmla="*/ 1402232 w 2346504"/>
              <a:gd name="connsiteY190" fmla="*/ 190537 h 570063"/>
              <a:gd name="connsiteX191" fmla="*/ 1409319 w 2346504"/>
              <a:gd name="connsiteY191" fmla="*/ 158266 h 570063"/>
              <a:gd name="connsiteX192" fmla="*/ 1402059 w 2346504"/>
              <a:gd name="connsiteY192" fmla="*/ 125651 h 570063"/>
              <a:gd name="connsiteX193" fmla="*/ 1381318 w 2346504"/>
              <a:gd name="connsiteY193" fmla="*/ 102821 h 570063"/>
              <a:gd name="connsiteX194" fmla="*/ 1349168 w 2346504"/>
              <a:gd name="connsiteY194" fmla="*/ 94410 h 570063"/>
              <a:gd name="connsiteX195" fmla="*/ 1220915 w 2346504"/>
              <a:gd name="connsiteY195" fmla="*/ 63512 h 570063"/>
              <a:gd name="connsiteX196" fmla="*/ 1227483 w 2346504"/>
              <a:gd name="connsiteY196" fmla="*/ 63512 h 570063"/>
              <a:gd name="connsiteX197" fmla="*/ 1227483 w 2346504"/>
              <a:gd name="connsiteY197" fmla="*/ 98873 h 570063"/>
              <a:gd name="connsiteX198" fmla="*/ 1215038 w 2346504"/>
              <a:gd name="connsiteY198" fmla="*/ 98873 h 570063"/>
              <a:gd name="connsiteX199" fmla="*/ 1174764 w 2346504"/>
              <a:gd name="connsiteY199" fmla="*/ 112777 h 570063"/>
              <a:gd name="connsiteX200" fmla="*/ 1160763 w 2346504"/>
              <a:gd name="connsiteY200" fmla="*/ 152429 h 570063"/>
              <a:gd name="connsiteX201" fmla="*/ 1160763 w 2346504"/>
              <a:gd name="connsiteY201" fmla="*/ 250615 h 570063"/>
              <a:gd name="connsiteX202" fmla="*/ 1120317 w 2346504"/>
              <a:gd name="connsiteY202" fmla="*/ 250615 h 570063"/>
              <a:gd name="connsiteX203" fmla="*/ 1120317 w 2346504"/>
              <a:gd name="connsiteY203" fmla="*/ 65572 h 570063"/>
              <a:gd name="connsiteX204" fmla="*/ 1152467 w 2346504"/>
              <a:gd name="connsiteY204" fmla="*/ 65572 h 570063"/>
              <a:gd name="connsiteX205" fmla="*/ 1152467 w 2346504"/>
              <a:gd name="connsiteY205" fmla="*/ 122432 h 570063"/>
              <a:gd name="connsiteX206" fmla="*/ 1168714 w 2346504"/>
              <a:gd name="connsiteY206" fmla="*/ 83252 h 570063"/>
              <a:gd name="connsiteX207" fmla="*/ 1220915 w 2346504"/>
              <a:gd name="connsiteY207" fmla="*/ 63512 h 570063"/>
              <a:gd name="connsiteX208" fmla="*/ 1592193 w 2346504"/>
              <a:gd name="connsiteY208" fmla="*/ 60079 h 570063"/>
              <a:gd name="connsiteX209" fmla="*/ 1593921 w 2346504"/>
              <a:gd name="connsiteY209" fmla="*/ 60079 h 570063"/>
              <a:gd name="connsiteX210" fmla="*/ 1645430 w 2346504"/>
              <a:gd name="connsiteY210" fmla="*/ 81707 h 570063"/>
              <a:gd name="connsiteX211" fmla="*/ 1662369 w 2346504"/>
              <a:gd name="connsiteY211" fmla="*/ 144876 h 570063"/>
              <a:gd name="connsiteX212" fmla="*/ 1662369 w 2346504"/>
              <a:gd name="connsiteY212" fmla="*/ 250572 h 570063"/>
              <a:gd name="connsiteX213" fmla="*/ 1621923 w 2346504"/>
              <a:gd name="connsiteY213" fmla="*/ 250572 h 570063"/>
              <a:gd name="connsiteX214" fmla="*/ 1621923 w 2346504"/>
              <a:gd name="connsiteY214" fmla="*/ 139340 h 570063"/>
              <a:gd name="connsiteX215" fmla="*/ 1610860 w 2346504"/>
              <a:gd name="connsiteY215" fmla="*/ 108271 h 570063"/>
              <a:gd name="connsiteX216" fmla="*/ 1580439 w 2346504"/>
              <a:gd name="connsiteY216" fmla="*/ 96427 h 570063"/>
              <a:gd name="connsiteX217" fmla="*/ 1548635 w 2346504"/>
              <a:gd name="connsiteY217" fmla="*/ 108614 h 570063"/>
              <a:gd name="connsiteX218" fmla="*/ 1536535 w 2346504"/>
              <a:gd name="connsiteY218" fmla="*/ 141057 h 570063"/>
              <a:gd name="connsiteX219" fmla="*/ 1536535 w 2346504"/>
              <a:gd name="connsiteY219" fmla="*/ 250572 h 570063"/>
              <a:gd name="connsiteX220" fmla="*/ 1496089 w 2346504"/>
              <a:gd name="connsiteY220" fmla="*/ 250572 h 570063"/>
              <a:gd name="connsiteX221" fmla="*/ 1496089 w 2346504"/>
              <a:gd name="connsiteY221" fmla="*/ 65529 h 570063"/>
              <a:gd name="connsiteX222" fmla="*/ 1528239 w 2346504"/>
              <a:gd name="connsiteY222" fmla="*/ 65529 h 570063"/>
              <a:gd name="connsiteX223" fmla="*/ 1528239 w 2346504"/>
              <a:gd name="connsiteY223" fmla="*/ 110073 h 570063"/>
              <a:gd name="connsiteX224" fmla="*/ 1531869 w 2346504"/>
              <a:gd name="connsiteY224" fmla="*/ 98529 h 570063"/>
              <a:gd name="connsiteX225" fmla="*/ 1554512 w 2346504"/>
              <a:gd name="connsiteY225" fmla="*/ 69863 h 570063"/>
              <a:gd name="connsiteX226" fmla="*/ 1592193 w 2346504"/>
              <a:gd name="connsiteY226" fmla="*/ 60079 h 570063"/>
              <a:gd name="connsiteX227" fmla="*/ 1349168 w 2346504"/>
              <a:gd name="connsiteY227" fmla="*/ 59393 h 570063"/>
              <a:gd name="connsiteX228" fmla="*/ 1391516 w 2346504"/>
              <a:gd name="connsiteY228" fmla="*/ 67289 h 570063"/>
              <a:gd name="connsiteX229" fmla="*/ 1423147 w 2346504"/>
              <a:gd name="connsiteY229" fmla="*/ 88746 h 570063"/>
              <a:gd name="connsiteX230" fmla="*/ 1443025 w 2346504"/>
              <a:gd name="connsiteY230" fmla="*/ 119472 h 570063"/>
              <a:gd name="connsiteX231" fmla="*/ 1449766 w 2346504"/>
              <a:gd name="connsiteY231" fmla="*/ 154833 h 570063"/>
              <a:gd name="connsiteX232" fmla="*/ 1449766 w 2346504"/>
              <a:gd name="connsiteY232" fmla="*/ 161699 h 570063"/>
              <a:gd name="connsiteX233" fmla="*/ 1443197 w 2346504"/>
              <a:gd name="connsiteY233" fmla="*/ 196888 h 570063"/>
              <a:gd name="connsiteX234" fmla="*/ 1423838 w 2346504"/>
              <a:gd name="connsiteY234" fmla="*/ 227270 h 570063"/>
              <a:gd name="connsiteX235" fmla="*/ 1392380 w 2346504"/>
              <a:gd name="connsiteY235" fmla="*/ 248727 h 570063"/>
              <a:gd name="connsiteX236" fmla="*/ 1349168 w 2346504"/>
              <a:gd name="connsiteY236" fmla="*/ 256795 h 570063"/>
              <a:gd name="connsiteX237" fmla="*/ 1305956 w 2346504"/>
              <a:gd name="connsiteY237" fmla="*/ 248727 h 570063"/>
              <a:gd name="connsiteX238" fmla="*/ 1274497 w 2346504"/>
              <a:gd name="connsiteY238" fmla="*/ 227270 h 570063"/>
              <a:gd name="connsiteX239" fmla="*/ 1255138 w 2346504"/>
              <a:gd name="connsiteY239" fmla="*/ 196888 h 570063"/>
              <a:gd name="connsiteX240" fmla="*/ 1248570 w 2346504"/>
              <a:gd name="connsiteY240" fmla="*/ 161699 h 570063"/>
              <a:gd name="connsiteX241" fmla="*/ 1248570 w 2346504"/>
              <a:gd name="connsiteY241" fmla="*/ 154833 h 570063"/>
              <a:gd name="connsiteX242" fmla="*/ 1255311 w 2346504"/>
              <a:gd name="connsiteY242" fmla="*/ 119472 h 570063"/>
              <a:gd name="connsiteX243" fmla="*/ 1275016 w 2346504"/>
              <a:gd name="connsiteY243" fmla="*/ 88746 h 570063"/>
              <a:gd name="connsiteX244" fmla="*/ 1306647 w 2346504"/>
              <a:gd name="connsiteY244" fmla="*/ 67289 h 570063"/>
              <a:gd name="connsiteX245" fmla="*/ 1349168 w 2346504"/>
              <a:gd name="connsiteY245" fmla="*/ 59393 h 570063"/>
              <a:gd name="connsiteX246" fmla="*/ 995520 w 2346504"/>
              <a:gd name="connsiteY246" fmla="*/ 1 h 570063"/>
              <a:gd name="connsiteX247" fmla="*/ 1020064 w 2346504"/>
              <a:gd name="connsiteY247" fmla="*/ 1 h 570063"/>
              <a:gd name="connsiteX248" fmla="*/ 1060857 w 2346504"/>
              <a:gd name="connsiteY248" fmla="*/ 1 h 570063"/>
              <a:gd name="connsiteX249" fmla="*/ 1060857 w 2346504"/>
              <a:gd name="connsiteY249" fmla="*/ 30899 h 570063"/>
              <a:gd name="connsiteX250" fmla="*/ 1060857 w 2346504"/>
              <a:gd name="connsiteY250" fmla="*/ 250616 h 570063"/>
              <a:gd name="connsiteX251" fmla="*/ 1020064 w 2346504"/>
              <a:gd name="connsiteY251" fmla="*/ 250616 h 570063"/>
              <a:gd name="connsiteX252" fmla="*/ 1020064 w 2346504"/>
              <a:gd name="connsiteY252" fmla="*/ 30899 h 570063"/>
              <a:gd name="connsiteX253" fmla="*/ 995520 w 2346504"/>
              <a:gd name="connsiteY253" fmla="*/ 30899 h 570063"/>
              <a:gd name="connsiteX254" fmla="*/ 815412 w 2346504"/>
              <a:gd name="connsiteY254" fmla="*/ 1 h 570063"/>
              <a:gd name="connsiteX255" fmla="*/ 849636 w 2346504"/>
              <a:gd name="connsiteY255" fmla="*/ 1 h 570063"/>
              <a:gd name="connsiteX256" fmla="*/ 856550 w 2346504"/>
              <a:gd name="connsiteY256" fmla="*/ 1 h 570063"/>
              <a:gd name="connsiteX257" fmla="*/ 964753 w 2346504"/>
              <a:gd name="connsiteY257" fmla="*/ 1 h 570063"/>
              <a:gd name="connsiteX258" fmla="*/ 964753 w 2346504"/>
              <a:gd name="connsiteY258" fmla="*/ 35705 h 570063"/>
              <a:gd name="connsiteX259" fmla="*/ 856550 w 2346504"/>
              <a:gd name="connsiteY259" fmla="*/ 35705 h 570063"/>
              <a:gd name="connsiteX260" fmla="*/ 856550 w 2346504"/>
              <a:gd name="connsiteY260" fmla="*/ 105396 h 570063"/>
              <a:gd name="connsiteX261" fmla="*/ 958185 w 2346504"/>
              <a:gd name="connsiteY261" fmla="*/ 105396 h 570063"/>
              <a:gd name="connsiteX262" fmla="*/ 958185 w 2346504"/>
              <a:gd name="connsiteY262" fmla="*/ 141100 h 570063"/>
              <a:gd name="connsiteX263" fmla="*/ 856550 w 2346504"/>
              <a:gd name="connsiteY263" fmla="*/ 141100 h 570063"/>
              <a:gd name="connsiteX264" fmla="*/ 856550 w 2346504"/>
              <a:gd name="connsiteY264" fmla="*/ 214912 h 570063"/>
              <a:gd name="connsiteX265" fmla="*/ 967864 w 2346504"/>
              <a:gd name="connsiteY265" fmla="*/ 214912 h 570063"/>
              <a:gd name="connsiteX266" fmla="*/ 967864 w 2346504"/>
              <a:gd name="connsiteY266" fmla="*/ 250616 h 570063"/>
              <a:gd name="connsiteX267" fmla="*/ 856550 w 2346504"/>
              <a:gd name="connsiteY267" fmla="*/ 250616 h 570063"/>
              <a:gd name="connsiteX268" fmla="*/ 849636 w 2346504"/>
              <a:gd name="connsiteY268" fmla="*/ 250616 h 570063"/>
              <a:gd name="connsiteX269" fmla="*/ 815412 w 2346504"/>
              <a:gd name="connsiteY269" fmla="*/ 250616 h 570063"/>
              <a:gd name="connsiteX270" fmla="*/ 147008 w 2346504"/>
              <a:gd name="connsiteY270" fmla="*/ 0 h 570063"/>
              <a:gd name="connsiteX271" fmla="*/ 708031 w 2346504"/>
              <a:gd name="connsiteY271" fmla="*/ 0 h 570063"/>
              <a:gd name="connsiteX272" fmla="*/ 561023 w 2346504"/>
              <a:gd name="connsiteY272" fmla="*/ 145992 h 570063"/>
              <a:gd name="connsiteX273" fmla="*/ 0 w 2346504"/>
              <a:gd name="connsiteY273" fmla="*/ 145992 h 570063"/>
              <a:gd name="connsiteX274" fmla="*/ 147008 w 2346504"/>
              <a:gd name="connsiteY274" fmla="*/ 0 h 57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2346504" h="570063">
                <a:moveTo>
                  <a:pt x="0" y="416432"/>
                </a:moveTo>
                <a:lnTo>
                  <a:pt x="556615" y="416432"/>
                </a:lnTo>
                <a:cubicBezTo>
                  <a:pt x="637811" y="416432"/>
                  <a:pt x="703623" y="481789"/>
                  <a:pt x="703623" y="562424"/>
                </a:cubicBezTo>
                <a:cubicBezTo>
                  <a:pt x="703623" y="562424"/>
                  <a:pt x="147008" y="562424"/>
                  <a:pt x="147008" y="562424"/>
                </a:cubicBezTo>
                <a:cubicBezTo>
                  <a:pt x="65812" y="562424"/>
                  <a:pt x="0" y="497066"/>
                  <a:pt x="0" y="416432"/>
                </a:cubicBezTo>
                <a:close/>
                <a:moveTo>
                  <a:pt x="2069255" y="406648"/>
                </a:moveTo>
                <a:cubicBezTo>
                  <a:pt x="2057285" y="406648"/>
                  <a:pt x="2047260" y="409395"/>
                  <a:pt x="2039179" y="414888"/>
                </a:cubicBezTo>
                <a:cubicBezTo>
                  <a:pt x="2031099" y="420381"/>
                  <a:pt x="2025135" y="427934"/>
                  <a:pt x="2021203" y="437546"/>
                </a:cubicBezTo>
                <a:cubicBezTo>
                  <a:pt x="2019259" y="442352"/>
                  <a:pt x="2017790" y="447631"/>
                  <a:pt x="2016796" y="453338"/>
                </a:cubicBezTo>
                <a:lnTo>
                  <a:pt x="2120116" y="453338"/>
                </a:lnTo>
                <a:cubicBezTo>
                  <a:pt x="2119165" y="446644"/>
                  <a:pt x="2117609" y="440464"/>
                  <a:pt x="2115233" y="434971"/>
                </a:cubicBezTo>
                <a:cubicBezTo>
                  <a:pt x="2111300" y="425917"/>
                  <a:pt x="2105553" y="418965"/>
                  <a:pt x="2097948" y="414030"/>
                </a:cubicBezTo>
                <a:cubicBezTo>
                  <a:pt x="2090343" y="409095"/>
                  <a:pt x="2081225" y="406648"/>
                  <a:pt x="2069255" y="406648"/>
                </a:cubicBezTo>
                <a:close/>
                <a:moveTo>
                  <a:pt x="1124811" y="406648"/>
                </a:moveTo>
                <a:cubicBezTo>
                  <a:pt x="1112841" y="406648"/>
                  <a:pt x="1102816" y="409395"/>
                  <a:pt x="1094735" y="414888"/>
                </a:cubicBezTo>
                <a:cubicBezTo>
                  <a:pt x="1086655" y="420381"/>
                  <a:pt x="1080691" y="427934"/>
                  <a:pt x="1076759" y="437546"/>
                </a:cubicBezTo>
                <a:cubicBezTo>
                  <a:pt x="1074815" y="442352"/>
                  <a:pt x="1073345" y="447631"/>
                  <a:pt x="1072352" y="453338"/>
                </a:cubicBezTo>
                <a:lnTo>
                  <a:pt x="1175672" y="453338"/>
                </a:lnTo>
                <a:cubicBezTo>
                  <a:pt x="1174721" y="446644"/>
                  <a:pt x="1173165" y="440464"/>
                  <a:pt x="1170789" y="434971"/>
                </a:cubicBezTo>
                <a:cubicBezTo>
                  <a:pt x="1166856" y="425917"/>
                  <a:pt x="1161109" y="418965"/>
                  <a:pt x="1153504" y="414030"/>
                </a:cubicBezTo>
                <a:cubicBezTo>
                  <a:pt x="1145899" y="409095"/>
                  <a:pt x="1136781" y="406648"/>
                  <a:pt x="1124811" y="406648"/>
                </a:cubicBezTo>
                <a:close/>
                <a:moveTo>
                  <a:pt x="1625380" y="378841"/>
                </a:moveTo>
                <a:lnTo>
                  <a:pt x="1665826" y="378841"/>
                </a:lnTo>
                <a:lnTo>
                  <a:pt x="1665826" y="491446"/>
                </a:lnTo>
                <a:cubicBezTo>
                  <a:pt x="1665826" y="504277"/>
                  <a:pt x="1669413" y="514405"/>
                  <a:pt x="1676543" y="521829"/>
                </a:cubicBezTo>
                <a:cubicBezTo>
                  <a:pt x="1683673" y="529253"/>
                  <a:pt x="1693137" y="532986"/>
                  <a:pt x="1705582" y="532986"/>
                </a:cubicBezTo>
                <a:cubicBezTo>
                  <a:pt x="1718027" y="532986"/>
                  <a:pt x="1728225" y="529038"/>
                  <a:pt x="1736176" y="521142"/>
                </a:cubicBezTo>
                <a:cubicBezTo>
                  <a:pt x="1744127" y="513246"/>
                  <a:pt x="1748102" y="502432"/>
                  <a:pt x="1748102" y="488699"/>
                </a:cubicBezTo>
                <a:lnTo>
                  <a:pt x="1748102" y="378841"/>
                </a:lnTo>
                <a:lnTo>
                  <a:pt x="1788549" y="378841"/>
                </a:lnTo>
                <a:lnTo>
                  <a:pt x="1788549" y="563884"/>
                </a:lnTo>
                <a:lnTo>
                  <a:pt x="1756399" y="563884"/>
                </a:lnTo>
                <a:lnTo>
                  <a:pt x="1756399" y="521357"/>
                </a:lnTo>
                <a:cubicBezTo>
                  <a:pt x="1755448" y="524918"/>
                  <a:pt x="1754368" y="528266"/>
                  <a:pt x="1753115" y="531441"/>
                </a:cubicBezTo>
                <a:cubicBezTo>
                  <a:pt x="1748146" y="543929"/>
                  <a:pt x="1740886" y="553370"/>
                  <a:pt x="1731336" y="559764"/>
                </a:cubicBezTo>
                <a:cubicBezTo>
                  <a:pt x="1721786" y="566158"/>
                  <a:pt x="1709730" y="569377"/>
                  <a:pt x="1695211" y="569377"/>
                </a:cubicBezTo>
                <a:lnTo>
                  <a:pt x="1693482" y="569377"/>
                </a:lnTo>
                <a:cubicBezTo>
                  <a:pt x="1671574" y="569377"/>
                  <a:pt x="1654764" y="562339"/>
                  <a:pt x="1643010" y="548263"/>
                </a:cubicBezTo>
                <a:cubicBezTo>
                  <a:pt x="1631257" y="534188"/>
                  <a:pt x="1625380" y="513418"/>
                  <a:pt x="1625380" y="485953"/>
                </a:cubicBezTo>
                <a:close/>
                <a:moveTo>
                  <a:pt x="1949298" y="376781"/>
                </a:moveTo>
                <a:lnTo>
                  <a:pt x="1955866" y="376781"/>
                </a:lnTo>
                <a:lnTo>
                  <a:pt x="1955866" y="412142"/>
                </a:lnTo>
                <a:lnTo>
                  <a:pt x="1943421" y="412142"/>
                </a:lnTo>
                <a:cubicBezTo>
                  <a:pt x="1925920" y="412142"/>
                  <a:pt x="1912481" y="416776"/>
                  <a:pt x="1903147" y="426046"/>
                </a:cubicBezTo>
                <a:cubicBezTo>
                  <a:pt x="1893813" y="435315"/>
                  <a:pt x="1889146" y="448532"/>
                  <a:pt x="1889146" y="465698"/>
                </a:cubicBezTo>
                <a:lnTo>
                  <a:pt x="1889146" y="563884"/>
                </a:lnTo>
                <a:lnTo>
                  <a:pt x="1848700" y="563884"/>
                </a:lnTo>
                <a:lnTo>
                  <a:pt x="1848700" y="378841"/>
                </a:lnTo>
                <a:lnTo>
                  <a:pt x="1880850" y="378841"/>
                </a:lnTo>
                <a:lnTo>
                  <a:pt x="1880850" y="435701"/>
                </a:lnTo>
                <a:cubicBezTo>
                  <a:pt x="1883183" y="419137"/>
                  <a:pt x="1888585" y="406048"/>
                  <a:pt x="1897097" y="396521"/>
                </a:cubicBezTo>
                <a:cubicBezTo>
                  <a:pt x="1908851" y="383347"/>
                  <a:pt x="1926266" y="376781"/>
                  <a:pt x="1949298" y="376781"/>
                </a:cubicBezTo>
                <a:close/>
                <a:moveTo>
                  <a:pt x="2265957" y="373348"/>
                </a:moveTo>
                <a:cubicBezTo>
                  <a:pt x="2288081" y="373348"/>
                  <a:pt x="2305928" y="378197"/>
                  <a:pt x="2319540" y="387939"/>
                </a:cubicBezTo>
                <a:cubicBezTo>
                  <a:pt x="2333151" y="397680"/>
                  <a:pt x="2340152" y="411927"/>
                  <a:pt x="2340627" y="430680"/>
                </a:cubicBezTo>
                <a:lnTo>
                  <a:pt x="2303637" y="430680"/>
                </a:lnTo>
                <a:cubicBezTo>
                  <a:pt x="2303162" y="423600"/>
                  <a:pt x="2299835" y="417635"/>
                  <a:pt x="2293612" y="412828"/>
                </a:cubicBezTo>
                <a:cubicBezTo>
                  <a:pt x="2287390" y="408022"/>
                  <a:pt x="2278186" y="405619"/>
                  <a:pt x="2265957" y="405619"/>
                </a:cubicBezTo>
                <a:cubicBezTo>
                  <a:pt x="2254419" y="405619"/>
                  <a:pt x="2245604" y="407893"/>
                  <a:pt x="2239511" y="412485"/>
                </a:cubicBezTo>
                <a:cubicBezTo>
                  <a:pt x="2233418" y="417077"/>
                  <a:pt x="2230350" y="422913"/>
                  <a:pt x="2230350" y="429994"/>
                </a:cubicBezTo>
                <a:cubicBezTo>
                  <a:pt x="2230350" y="436388"/>
                  <a:pt x="2232640" y="441452"/>
                  <a:pt x="2237264" y="445099"/>
                </a:cubicBezTo>
                <a:cubicBezTo>
                  <a:pt x="2241887" y="448747"/>
                  <a:pt x="2249363" y="451150"/>
                  <a:pt x="2259734" y="452309"/>
                </a:cubicBezTo>
                <a:lnTo>
                  <a:pt x="2278056" y="454025"/>
                </a:lnTo>
                <a:cubicBezTo>
                  <a:pt x="2299014" y="456300"/>
                  <a:pt x="2315694" y="462093"/>
                  <a:pt x="2328009" y="471362"/>
                </a:cubicBezTo>
                <a:cubicBezTo>
                  <a:pt x="2340325" y="480632"/>
                  <a:pt x="2346504" y="493506"/>
                  <a:pt x="2346504" y="509984"/>
                </a:cubicBezTo>
                <a:cubicBezTo>
                  <a:pt x="2346504" y="521871"/>
                  <a:pt x="2343177" y="532299"/>
                  <a:pt x="2336479" y="541225"/>
                </a:cubicBezTo>
                <a:cubicBezTo>
                  <a:pt x="2329781" y="550151"/>
                  <a:pt x="2320534" y="557061"/>
                  <a:pt x="2308650" y="561996"/>
                </a:cubicBezTo>
                <a:cubicBezTo>
                  <a:pt x="2296767" y="566931"/>
                  <a:pt x="2283025" y="569377"/>
                  <a:pt x="2267339" y="569377"/>
                </a:cubicBezTo>
                <a:cubicBezTo>
                  <a:pt x="2242233" y="569377"/>
                  <a:pt x="2222701" y="564098"/>
                  <a:pt x="2208744" y="553585"/>
                </a:cubicBezTo>
                <a:cubicBezTo>
                  <a:pt x="2194786" y="543071"/>
                  <a:pt x="2187483" y="528523"/>
                  <a:pt x="2186792" y="509984"/>
                </a:cubicBezTo>
                <a:lnTo>
                  <a:pt x="2224127" y="509984"/>
                </a:lnTo>
                <a:cubicBezTo>
                  <a:pt x="2224603" y="516851"/>
                  <a:pt x="2228146" y="523159"/>
                  <a:pt x="2234844" y="528866"/>
                </a:cubicBezTo>
                <a:cubicBezTo>
                  <a:pt x="2241542" y="534574"/>
                  <a:pt x="2252474" y="537449"/>
                  <a:pt x="2267685" y="537449"/>
                </a:cubicBezTo>
                <a:cubicBezTo>
                  <a:pt x="2280606" y="537449"/>
                  <a:pt x="2290717" y="534917"/>
                  <a:pt x="2298106" y="529896"/>
                </a:cubicBezTo>
                <a:cubicBezTo>
                  <a:pt x="2305496" y="524875"/>
                  <a:pt x="2309169" y="518567"/>
                  <a:pt x="2309169" y="511014"/>
                </a:cubicBezTo>
                <a:cubicBezTo>
                  <a:pt x="2309169" y="504148"/>
                  <a:pt x="2306446" y="498698"/>
                  <a:pt x="2301045" y="494707"/>
                </a:cubicBezTo>
                <a:cubicBezTo>
                  <a:pt x="2295643" y="490716"/>
                  <a:pt x="2286482" y="488013"/>
                  <a:pt x="2273562" y="486640"/>
                </a:cubicBezTo>
                <a:lnTo>
                  <a:pt x="2255240" y="484923"/>
                </a:lnTo>
                <a:cubicBezTo>
                  <a:pt x="2236097" y="482863"/>
                  <a:pt x="2220973" y="477241"/>
                  <a:pt x="2209781" y="468101"/>
                </a:cubicBezTo>
                <a:cubicBezTo>
                  <a:pt x="2198589" y="458960"/>
                  <a:pt x="2193015" y="446601"/>
                  <a:pt x="2193015" y="431024"/>
                </a:cubicBezTo>
                <a:cubicBezTo>
                  <a:pt x="2193015" y="418665"/>
                  <a:pt x="2196126" y="408237"/>
                  <a:pt x="2202348" y="399783"/>
                </a:cubicBezTo>
                <a:cubicBezTo>
                  <a:pt x="2208571" y="391329"/>
                  <a:pt x="2217170" y="384806"/>
                  <a:pt x="2228103" y="380214"/>
                </a:cubicBezTo>
                <a:cubicBezTo>
                  <a:pt x="2239036" y="375622"/>
                  <a:pt x="2251653" y="373348"/>
                  <a:pt x="2265957" y="373348"/>
                </a:cubicBezTo>
                <a:close/>
                <a:moveTo>
                  <a:pt x="1354700" y="373348"/>
                </a:moveTo>
                <a:lnTo>
                  <a:pt x="1356428" y="373348"/>
                </a:lnTo>
                <a:cubicBezTo>
                  <a:pt x="1379460" y="373348"/>
                  <a:pt x="1396659" y="380557"/>
                  <a:pt x="1407937" y="394976"/>
                </a:cubicBezTo>
                <a:cubicBezTo>
                  <a:pt x="1419215" y="409395"/>
                  <a:pt x="1424876" y="430466"/>
                  <a:pt x="1424876" y="458145"/>
                </a:cubicBezTo>
                <a:lnTo>
                  <a:pt x="1424876" y="563884"/>
                </a:lnTo>
                <a:lnTo>
                  <a:pt x="1384430" y="563884"/>
                </a:lnTo>
                <a:lnTo>
                  <a:pt x="1384430" y="452652"/>
                </a:lnTo>
                <a:cubicBezTo>
                  <a:pt x="1384430" y="439821"/>
                  <a:pt x="1380757" y="429479"/>
                  <a:pt x="1373367" y="421583"/>
                </a:cubicBezTo>
                <a:cubicBezTo>
                  <a:pt x="1365978" y="413687"/>
                  <a:pt x="1356083" y="409739"/>
                  <a:pt x="1342946" y="409739"/>
                </a:cubicBezTo>
                <a:cubicBezTo>
                  <a:pt x="1329809" y="409739"/>
                  <a:pt x="1319223" y="413815"/>
                  <a:pt x="1311142" y="421926"/>
                </a:cubicBezTo>
                <a:cubicBezTo>
                  <a:pt x="1303061" y="430037"/>
                  <a:pt x="1299042" y="440851"/>
                  <a:pt x="1299042" y="454369"/>
                </a:cubicBezTo>
                <a:lnTo>
                  <a:pt x="1299042" y="563884"/>
                </a:lnTo>
                <a:lnTo>
                  <a:pt x="1258596" y="563884"/>
                </a:lnTo>
                <a:lnTo>
                  <a:pt x="1258596" y="378841"/>
                </a:lnTo>
                <a:lnTo>
                  <a:pt x="1290746" y="378841"/>
                </a:lnTo>
                <a:lnTo>
                  <a:pt x="1290746" y="423385"/>
                </a:lnTo>
                <a:cubicBezTo>
                  <a:pt x="1291740" y="419265"/>
                  <a:pt x="1292950" y="415403"/>
                  <a:pt x="1294376" y="411798"/>
                </a:cubicBezTo>
                <a:cubicBezTo>
                  <a:pt x="1299345" y="399225"/>
                  <a:pt x="1306864" y="389655"/>
                  <a:pt x="1317019" y="383132"/>
                </a:cubicBezTo>
                <a:cubicBezTo>
                  <a:pt x="1327174" y="376609"/>
                  <a:pt x="1339705" y="373348"/>
                  <a:pt x="1354700" y="373348"/>
                </a:cubicBezTo>
                <a:close/>
                <a:moveTo>
                  <a:pt x="2069255" y="372661"/>
                </a:moveTo>
                <a:cubicBezTo>
                  <a:pt x="2089306" y="372661"/>
                  <a:pt x="2106029" y="376995"/>
                  <a:pt x="2119381" y="385707"/>
                </a:cubicBezTo>
                <a:cubicBezTo>
                  <a:pt x="2132734" y="394418"/>
                  <a:pt x="2142759" y="405661"/>
                  <a:pt x="2149457" y="419523"/>
                </a:cubicBezTo>
                <a:cubicBezTo>
                  <a:pt x="2156155" y="433384"/>
                  <a:pt x="2159482" y="448317"/>
                  <a:pt x="2159482" y="464324"/>
                </a:cubicBezTo>
                <a:lnTo>
                  <a:pt x="2159482" y="480460"/>
                </a:lnTo>
                <a:lnTo>
                  <a:pt x="2015672" y="480460"/>
                </a:lnTo>
                <a:cubicBezTo>
                  <a:pt x="2016407" y="489257"/>
                  <a:pt x="2018265" y="497325"/>
                  <a:pt x="2021203" y="504663"/>
                </a:cubicBezTo>
                <a:cubicBezTo>
                  <a:pt x="2025135" y="514404"/>
                  <a:pt x="2031228" y="522043"/>
                  <a:pt x="2039525" y="527664"/>
                </a:cubicBezTo>
                <a:cubicBezTo>
                  <a:pt x="2047822" y="533286"/>
                  <a:pt x="2058409" y="536075"/>
                  <a:pt x="2071329" y="536075"/>
                </a:cubicBezTo>
                <a:cubicBezTo>
                  <a:pt x="2084250" y="536075"/>
                  <a:pt x="2094837" y="533286"/>
                  <a:pt x="2103133" y="527664"/>
                </a:cubicBezTo>
                <a:cubicBezTo>
                  <a:pt x="2111430" y="522043"/>
                  <a:pt x="2116486" y="515477"/>
                  <a:pt x="2118344" y="507924"/>
                </a:cubicBezTo>
                <a:lnTo>
                  <a:pt x="2156025" y="507924"/>
                </a:lnTo>
                <a:cubicBezTo>
                  <a:pt x="2153476" y="520498"/>
                  <a:pt x="2148377" y="531484"/>
                  <a:pt x="2140642" y="540882"/>
                </a:cubicBezTo>
                <a:cubicBezTo>
                  <a:pt x="2132907" y="550280"/>
                  <a:pt x="2123184" y="557489"/>
                  <a:pt x="2111430" y="562510"/>
                </a:cubicBezTo>
                <a:cubicBezTo>
                  <a:pt x="2099676" y="567531"/>
                  <a:pt x="2086324" y="570063"/>
                  <a:pt x="2071329" y="570063"/>
                </a:cubicBezTo>
                <a:cubicBezTo>
                  <a:pt x="2055211" y="570063"/>
                  <a:pt x="2041124" y="567316"/>
                  <a:pt x="2029154" y="561824"/>
                </a:cubicBezTo>
                <a:cubicBezTo>
                  <a:pt x="2017184" y="556331"/>
                  <a:pt x="2007375" y="549078"/>
                  <a:pt x="1999770" y="540023"/>
                </a:cubicBezTo>
                <a:cubicBezTo>
                  <a:pt x="1992165" y="530969"/>
                  <a:pt x="1986461" y="520798"/>
                  <a:pt x="1982658" y="509469"/>
                </a:cubicBezTo>
                <a:cubicBezTo>
                  <a:pt x="1978855" y="498140"/>
                  <a:pt x="1976954" y="486510"/>
                  <a:pt x="1976954" y="474623"/>
                </a:cubicBezTo>
                <a:lnTo>
                  <a:pt x="1976954" y="468101"/>
                </a:lnTo>
                <a:cubicBezTo>
                  <a:pt x="1976954" y="455956"/>
                  <a:pt x="1978855" y="444241"/>
                  <a:pt x="1982658" y="432912"/>
                </a:cubicBezTo>
                <a:cubicBezTo>
                  <a:pt x="1986461" y="421582"/>
                  <a:pt x="1992165" y="411412"/>
                  <a:pt x="1999770" y="402357"/>
                </a:cubicBezTo>
                <a:cubicBezTo>
                  <a:pt x="2007375" y="393302"/>
                  <a:pt x="2017012" y="386093"/>
                  <a:pt x="2028636" y="380729"/>
                </a:cubicBezTo>
                <a:cubicBezTo>
                  <a:pt x="2040260" y="375365"/>
                  <a:pt x="2053828" y="372661"/>
                  <a:pt x="2069255" y="372661"/>
                </a:cubicBezTo>
                <a:close/>
                <a:moveTo>
                  <a:pt x="1124811" y="372661"/>
                </a:moveTo>
                <a:cubicBezTo>
                  <a:pt x="1144862" y="372661"/>
                  <a:pt x="1161585" y="376995"/>
                  <a:pt x="1174937" y="385707"/>
                </a:cubicBezTo>
                <a:cubicBezTo>
                  <a:pt x="1188290" y="394418"/>
                  <a:pt x="1198315" y="405661"/>
                  <a:pt x="1205013" y="419523"/>
                </a:cubicBezTo>
                <a:cubicBezTo>
                  <a:pt x="1211711" y="433384"/>
                  <a:pt x="1215038" y="448317"/>
                  <a:pt x="1215038" y="464324"/>
                </a:cubicBezTo>
                <a:lnTo>
                  <a:pt x="1215038" y="480460"/>
                </a:lnTo>
                <a:lnTo>
                  <a:pt x="1071228" y="480460"/>
                </a:lnTo>
                <a:cubicBezTo>
                  <a:pt x="1071963" y="489257"/>
                  <a:pt x="1073821" y="497325"/>
                  <a:pt x="1076759" y="504663"/>
                </a:cubicBezTo>
                <a:cubicBezTo>
                  <a:pt x="1080691" y="514404"/>
                  <a:pt x="1086784" y="522043"/>
                  <a:pt x="1095081" y="527664"/>
                </a:cubicBezTo>
                <a:cubicBezTo>
                  <a:pt x="1103378" y="533286"/>
                  <a:pt x="1113965" y="536075"/>
                  <a:pt x="1126885" y="536075"/>
                </a:cubicBezTo>
                <a:cubicBezTo>
                  <a:pt x="1139806" y="536075"/>
                  <a:pt x="1150393" y="533286"/>
                  <a:pt x="1158689" y="527664"/>
                </a:cubicBezTo>
                <a:cubicBezTo>
                  <a:pt x="1166986" y="522043"/>
                  <a:pt x="1172042" y="515477"/>
                  <a:pt x="1173900" y="507924"/>
                </a:cubicBezTo>
                <a:lnTo>
                  <a:pt x="1211581" y="507924"/>
                </a:lnTo>
                <a:cubicBezTo>
                  <a:pt x="1209032" y="520498"/>
                  <a:pt x="1203932" y="531484"/>
                  <a:pt x="1196198" y="540882"/>
                </a:cubicBezTo>
                <a:cubicBezTo>
                  <a:pt x="1188463" y="550280"/>
                  <a:pt x="1178740" y="557489"/>
                  <a:pt x="1166986" y="562510"/>
                </a:cubicBezTo>
                <a:cubicBezTo>
                  <a:pt x="1155232" y="567531"/>
                  <a:pt x="1141880" y="570063"/>
                  <a:pt x="1126885" y="570063"/>
                </a:cubicBezTo>
                <a:cubicBezTo>
                  <a:pt x="1110767" y="570063"/>
                  <a:pt x="1096680" y="567316"/>
                  <a:pt x="1084710" y="561824"/>
                </a:cubicBezTo>
                <a:cubicBezTo>
                  <a:pt x="1072740" y="556331"/>
                  <a:pt x="1062931" y="549078"/>
                  <a:pt x="1055326" y="540023"/>
                </a:cubicBezTo>
                <a:cubicBezTo>
                  <a:pt x="1047721" y="530969"/>
                  <a:pt x="1042017" y="520798"/>
                  <a:pt x="1038214" y="509469"/>
                </a:cubicBezTo>
                <a:cubicBezTo>
                  <a:pt x="1034411" y="498140"/>
                  <a:pt x="1032510" y="486510"/>
                  <a:pt x="1032510" y="474623"/>
                </a:cubicBezTo>
                <a:lnTo>
                  <a:pt x="1032510" y="468101"/>
                </a:lnTo>
                <a:cubicBezTo>
                  <a:pt x="1032510" y="455956"/>
                  <a:pt x="1034411" y="444241"/>
                  <a:pt x="1038214" y="432912"/>
                </a:cubicBezTo>
                <a:cubicBezTo>
                  <a:pt x="1042017" y="421582"/>
                  <a:pt x="1047721" y="411412"/>
                  <a:pt x="1055326" y="402357"/>
                </a:cubicBezTo>
                <a:cubicBezTo>
                  <a:pt x="1062931" y="393302"/>
                  <a:pt x="1072568" y="386093"/>
                  <a:pt x="1084192" y="380729"/>
                </a:cubicBezTo>
                <a:cubicBezTo>
                  <a:pt x="1095816" y="375365"/>
                  <a:pt x="1109384" y="372661"/>
                  <a:pt x="1124811" y="372661"/>
                </a:cubicBezTo>
                <a:close/>
                <a:moveTo>
                  <a:pt x="1486410" y="324941"/>
                </a:moveTo>
                <a:lnTo>
                  <a:pt x="1524782" y="324941"/>
                </a:lnTo>
                <a:lnTo>
                  <a:pt x="1524782" y="378840"/>
                </a:lnTo>
                <a:lnTo>
                  <a:pt x="1585625" y="378840"/>
                </a:lnTo>
                <a:lnTo>
                  <a:pt x="1585625" y="408708"/>
                </a:lnTo>
                <a:lnTo>
                  <a:pt x="1524782" y="408708"/>
                </a:lnTo>
                <a:lnTo>
                  <a:pt x="1524782" y="501058"/>
                </a:lnTo>
                <a:cubicBezTo>
                  <a:pt x="1524782" y="510670"/>
                  <a:pt x="1527375" y="518052"/>
                  <a:pt x="1532561" y="523201"/>
                </a:cubicBezTo>
                <a:cubicBezTo>
                  <a:pt x="1537746" y="528351"/>
                  <a:pt x="1545049" y="530926"/>
                  <a:pt x="1554512" y="530926"/>
                </a:cubicBezTo>
                <a:lnTo>
                  <a:pt x="1585625" y="530926"/>
                </a:lnTo>
                <a:lnTo>
                  <a:pt x="1585625" y="565943"/>
                </a:lnTo>
                <a:lnTo>
                  <a:pt x="1557624" y="565943"/>
                </a:lnTo>
                <a:cubicBezTo>
                  <a:pt x="1542197" y="565943"/>
                  <a:pt x="1529147" y="563883"/>
                  <a:pt x="1518560" y="559763"/>
                </a:cubicBezTo>
                <a:cubicBezTo>
                  <a:pt x="1507973" y="555644"/>
                  <a:pt x="1499935" y="548563"/>
                  <a:pt x="1494534" y="538478"/>
                </a:cubicBezTo>
                <a:cubicBezTo>
                  <a:pt x="1489132" y="528394"/>
                  <a:pt x="1486410" y="514790"/>
                  <a:pt x="1486410" y="497625"/>
                </a:cubicBezTo>
                <a:lnTo>
                  <a:pt x="1486410" y="408708"/>
                </a:lnTo>
                <a:lnTo>
                  <a:pt x="1455643" y="408708"/>
                </a:lnTo>
                <a:lnTo>
                  <a:pt x="1455643" y="378840"/>
                </a:lnTo>
                <a:lnTo>
                  <a:pt x="1486410" y="378840"/>
                </a:lnTo>
                <a:close/>
                <a:moveTo>
                  <a:pt x="789139" y="313269"/>
                </a:moveTo>
                <a:lnTo>
                  <a:pt x="831660" y="313269"/>
                </a:lnTo>
                <a:lnTo>
                  <a:pt x="901793" y="528523"/>
                </a:lnTo>
                <a:lnTo>
                  <a:pt x="914152" y="528523"/>
                </a:lnTo>
                <a:lnTo>
                  <a:pt x="978927" y="313269"/>
                </a:lnTo>
                <a:lnTo>
                  <a:pt x="1020410" y="313269"/>
                </a:lnTo>
                <a:lnTo>
                  <a:pt x="942283" y="563884"/>
                </a:lnTo>
                <a:lnTo>
                  <a:pt x="872798" y="563884"/>
                </a:lnTo>
                <a:close/>
                <a:moveTo>
                  <a:pt x="147008" y="208216"/>
                </a:moveTo>
                <a:lnTo>
                  <a:pt x="519064" y="208216"/>
                </a:lnTo>
                <a:cubicBezTo>
                  <a:pt x="519064" y="288850"/>
                  <a:pt x="453252" y="354208"/>
                  <a:pt x="372056" y="354208"/>
                </a:cubicBezTo>
                <a:lnTo>
                  <a:pt x="0" y="354208"/>
                </a:lnTo>
                <a:cubicBezTo>
                  <a:pt x="0" y="273573"/>
                  <a:pt x="65812" y="208216"/>
                  <a:pt x="147008" y="208216"/>
                </a:cubicBezTo>
                <a:close/>
                <a:moveTo>
                  <a:pt x="1349168" y="94410"/>
                </a:moveTo>
                <a:cubicBezTo>
                  <a:pt x="1336723" y="94410"/>
                  <a:pt x="1326006" y="97200"/>
                  <a:pt x="1317018" y="102821"/>
                </a:cubicBezTo>
                <a:cubicBezTo>
                  <a:pt x="1308030" y="108443"/>
                  <a:pt x="1301116" y="116039"/>
                  <a:pt x="1296276" y="125651"/>
                </a:cubicBezTo>
                <a:cubicBezTo>
                  <a:pt x="1291436" y="135264"/>
                  <a:pt x="1289016" y="146379"/>
                  <a:pt x="1289016" y="158266"/>
                </a:cubicBezTo>
                <a:cubicBezTo>
                  <a:pt x="1289016" y="170153"/>
                  <a:pt x="1291393" y="180924"/>
                  <a:pt x="1296103" y="190537"/>
                </a:cubicBezTo>
                <a:cubicBezTo>
                  <a:pt x="1300813" y="200149"/>
                  <a:pt x="1307684" y="207745"/>
                  <a:pt x="1316672" y="213367"/>
                </a:cubicBezTo>
                <a:cubicBezTo>
                  <a:pt x="1325660" y="218988"/>
                  <a:pt x="1336507" y="221778"/>
                  <a:pt x="1349168" y="221778"/>
                </a:cubicBezTo>
                <a:cubicBezTo>
                  <a:pt x="1361829" y="221778"/>
                  <a:pt x="1372675" y="218988"/>
                  <a:pt x="1381663" y="213367"/>
                </a:cubicBezTo>
                <a:cubicBezTo>
                  <a:pt x="1390651" y="207745"/>
                  <a:pt x="1397522" y="200149"/>
                  <a:pt x="1402232" y="190537"/>
                </a:cubicBezTo>
                <a:cubicBezTo>
                  <a:pt x="1406942" y="180924"/>
                  <a:pt x="1409319" y="170410"/>
                  <a:pt x="1409319" y="158266"/>
                </a:cubicBezTo>
                <a:cubicBezTo>
                  <a:pt x="1409319" y="146121"/>
                  <a:pt x="1406899" y="135264"/>
                  <a:pt x="1402059" y="125651"/>
                </a:cubicBezTo>
                <a:cubicBezTo>
                  <a:pt x="1397220" y="116039"/>
                  <a:pt x="1390306" y="108443"/>
                  <a:pt x="1381318" y="102821"/>
                </a:cubicBezTo>
                <a:cubicBezTo>
                  <a:pt x="1372329" y="97200"/>
                  <a:pt x="1361613" y="94410"/>
                  <a:pt x="1349168" y="94410"/>
                </a:cubicBezTo>
                <a:close/>
                <a:moveTo>
                  <a:pt x="1220915" y="63512"/>
                </a:moveTo>
                <a:lnTo>
                  <a:pt x="1227483" y="63512"/>
                </a:lnTo>
                <a:lnTo>
                  <a:pt x="1227483" y="98873"/>
                </a:lnTo>
                <a:lnTo>
                  <a:pt x="1215038" y="98873"/>
                </a:lnTo>
                <a:cubicBezTo>
                  <a:pt x="1197537" y="98873"/>
                  <a:pt x="1184098" y="103507"/>
                  <a:pt x="1174764" y="112777"/>
                </a:cubicBezTo>
                <a:cubicBezTo>
                  <a:pt x="1165430" y="122046"/>
                  <a:pt x="1160763" y="135263"/>
                  <a:pt x="1160763" y="152429"/>
                </a:cubicBezTo>
                <a:lnTo>
                  <a:pt x="1160763" y="250615"/>
                </a:lnTo>
                <a:lnTo>
                  <a:pt x="1120317" y="250615"/>
                </a:lnTo>
                <a:lnTo>
                  <a:pt x="1120317" y="65572"/>
                </a:lnTo>
                <a:lnTo>
                  <a:pt x="1152467" y="65572"/>
                </a:lnTo>
                <a:lnTo>
                  <a:pt x="1152467" y="122432"/>
                </a:lnTo>
                <a:cubicBezTo>
                  <a:pt x="1154800" y="105868"/>
                  <a:pt x="1160202" y="92779"/>
                  <a:pt x="1168714" y="83252"/>
                </a:cubicBezTo>
                <a:cubicBezTo>
                  <a:pt x="1180468" y="70078"/>
                  <a:pt x="1197883" y="63512"/>
                  <a:pt x="1220915" y="63512"/>
                </a:cubicBezTo>
                <a:close/>
                <a:moveTo>
                  <a:pt x="1592193" y="60079"/>
                </a:moveTo>
                <a:lnTo>
                  <a:pt x="1593921" y="60079"/>
                </a:lnTo>
                <a:cubicBezTo>
                  <a:pt x="1616953" y="60079"/>
                  <a:pt x="1634152" y="67288"/>
                  <a:pt x="1645430" y="81707"/>
                </a:cubicBezTo>
                <a:cubicBezTo>
                  <a:pt x="1656709" y="96126"/>
                  <a:pt x="1662369" y="117197"/>
                  <a:pt x="1662369" y="144876"/>
                </a:cubicBezTo>
                <a:lnTo>
                  <a:pt x="1662369" y="250572"/>
                </a:lnTo>
                <a:lnTo>
                  <a:pt x="1621923" y="250572"/>
                </a:lnTo>
                <a:lnTo>
                  <a:pt x="1621923" y="139340"/>
                </a:lnTo>
                <a:cubicBezTo>
                  <a:pt x="1621923" y="126509"/>
                  <a:pt x="1618250" y="116167"/>
                  <a:pt x="1610860" y="108271"/>
                </a:cubicBezTo>
                <a:cubicBezTo>
                  <a:pt x="1603471" y="100375"/>
                  <a:pt x="1593576" y="96427"/>
                  <a:pt x="1580439" y="96427"/>
                </a:cubicBezTo>
                <a:cubicBezTo>
                  <a:pt x="1567303" y="96427"/>
                  <a:pt x="1556716" y="100503"/>
                  <a:pt x="1548635" y="108614"/>
                </a:cubicBezTo>
                <a:cubicBezTo>
                  <a:pt x="1540554" y="116725"/>
                  <a:pt x="1536535" y="127539"/>
                  <a:pt x="1536535" y="141057"/>
                </a:cubicBezTo>
                <a:lnTo>
                  <a:pt x="1536535" y="250572"/>
                </a:lnTo>
                <a:lnTo>
                  <a:pt x="1496089" y="250572"/>
                </a:lnTo>
                <a:lnTo>
                  <a:pt x="1496089" y="65529"/>
                </a:lnTo>
                <a:lnTo>
                  <a:pt x="1528239" y="65529"/>
                </a:lnTo>
                <a:lnTo>
                  <a:pt x="1528239" y="110073"/>
                </a:lnTo>
                <a:cubicBezTo>
                  <a:pt x="1529233" y="105996"/>
                  <a:pt x="1530443" y="102134"/>
                  <a:pt x="1531869" y="98529"/>
                </a:cubicBezTo>
                <a:cubicBezTo>
                  <a:pt x="1536838" y="85956"/>
                  <a:pt x="1544357" y="76386"/>
                  <a:pt x="1554512" y="69863"/>
                </a:cubicBezTo>
                <a:cubicBezTo>
                  <a:pt x="1564667" y="63340"/>
                  <a:pt x="1577198" y="60079"/>
                  <a:pt x="1592193" y="60079"/>
                </a:cubicBezTo>
                <a:close/>
                <a:moveTo>
                  <a:pt x="1349168" y="59393"/>
                </a:moveTo>
                <a:cubicBezTo>
                  <a:pt x="1365070" y="59393"/>
                  <a:pt x="1379200" y="62011"/>
                  <a:pt x="1391516" y="67289"/>
                </a:cubicBezTo>
                <a:cubicBezTo>
                  <a:pt x="1403831" y="72567"/>
                  <a:pt x="1414375" y="79691"/>
                  <a:pt x="1423147" y="88746"/>
                </a:cubicBezTo>
                <a:cubicBezTo>
                  <a:pt x="1431919" y="97801"/>
                  <a:pt x="1438530" y="108014"/>
                  <a:pt x="1443025" y="119472"/>
                </a:cubicBezTo>
                <a:cubicBezTo>
                  <a:pt x="1447519" y="130930"/>
                  <a:pt x="1449766" y="142688"/>
                  <a:pt x="1449766" y="154833"/>
                </a:cubicBezTo>
                <a:lnTo>
                  <a:pt x="1449766" y="161699"/>
                </a:lnTo>
                <a:cubicBezTo>
                  <a:pt x="1449766" y="173843"/>
                  <a:pt x="1447562" y="185559"/>
                  <a:pt x="1443197" y="196888"/>
                </a:cubicBezTo>
                <a:cubicBezTo>
                  <a:pt x="1438833" y="208217"/>
                  <a:pt x="1432351" y="218344"/>
                  <a:pt x="1423838" y="227270"/>
                </a:cubicBezTo>
                <a:cubicBezTo>
                  <a:pt x="1415326" y="236196"/>
                  <a:pt x="1404825" y="243363"/>
                  <a:pt x="1392380" y="248727"/>
                </a:cubicBezTo>
                <a:cubicBezTo>
                  <a:pt x="1379935" y="254091"/>
                  <a:pt x="1365545" y="256795"/>
                  <a:pt x="1349168" y="256795"/>
                </a:cubicBezTo>
                <a:cubicBezTo>
                  <a:pt x="1332790" y="256795"/>
                  <a:pt x="1318401" y="254091"/>
                  <a:pt x="1305956" y="248727"/>
                </a:cubicBezTo>
                <a:cubicBezTo>
                  <a:pt x="1293511" y="243363"/>
                  <a:pt x="1283010" y="236196"/>
                  <a:pt x="1274497" y="227270"/>
                </a:cubicBezTo>
                <a:cubicBezTo>
                  <a:pt x="1265984" y="218344"/>
                  <a:pt x="1259503" y="208217"/>
                  <a:pt x="1255138" y="196888"/>
                </a:cubicBezTo>
                <a:cubicBezTo>
                  <a:pt x="1250774" y="185559"/>
                  <a:pt x="1248570" y="173843"/>
                  <a:pt x="1248570" y="161699"/>
                </a:cubicBezTo>
                <a:lnTo>
                  <a:pt x="1248570" y="154833"/>
                </a:lnTo>
                <a:cubicBezTo>
                  <a:pt x="1248570" y="142688"/>
                  <a:pt x="1250817" y="130930"/>
                  <a:pt x="1255311" y="119472"/>
                </a:cubicBezTo>
                <a:cubicBezTo>
                  <a:pt x="1259805" y="108014"/>
                  <a:pt x="1266373" y="97801"/>
                  <a:pt x="1275016" y="88746"/>
                </a:cubicBezTo>
                <a:cubicBezTo>
                  <a:pt x="1283658" y="79691"/>
                  <a:pt x="1294202" y="72567"/>
                  <a:pt x="1306647" y="67289"/>
                </a:cubicBezTo>
                <a:cubicBezTo>
                  <a:pt x="1319092" y="62011"/>
                  <a:pt x="1333266" y="59393"/>
                  <a:pt x="1349168" y="59393"/>
                </a:cubicBezTo>
                <a:close/>
                <a:moveTo>
                  <a:pt x="995520" y="1"/>
                </a:moveTo>
                <a:lnTo>
                  <a:pt x="1020064" y="1"/>
                </a:lnTo>
                <a:lnTo>
                  <a:pt x="1060857" y="1"/>
                </a:lnTo>
                <a:lnTo>
                  <a:pt x="1060857" y="30899"/>
                </a:lnTo>
                <a:lnTo>
                  <a:pt x="1060857" y="250616"/>
                </a:lnTo>
                <a:lnTo>
                  <a:pt x="1020064" y="250616"/>
                </a:lnTo>
                <a:lnTo>
                  <a:pt x="1020064" y="30899"/>
                </a:lnTo>
                <a:lnTo>
                  <a:pt x="995520" y="30899"/>
                </a:lnTo>
                <a:close/>
                <a:moveTo>
                  <a:pt x="815412" y="1"/>
                </a:moveTo>
                <a:lnTo>
                  <a:pt x="849636" y="1"/>
                </a:lnTo>
                <a:lnTo>
                  <a:pt x="856550" y="1"/>
                </a:lnTo>
                <a:lnTo>
                  <a:pt x="964753" y="1"/>
                </a:lnTo>
                <a:lnTo>
                  <a:pt x="964753" y="35705"/>
                </a:lnTo>
                <a:lnTo>
                  <a:pt x="856550" y="35705"/>
                </a:lnTo>
                <a:lnTo>
                  <a:pt x="856550" y="105396"/>
                </a:lnTo>
                <a:lnTo>
                  <a:pt x="958185" y="105396"/>
                </a:lnTo>
                <a:lnTo>
                  <a:pt x="958185" y="141100"/>
                </a:lnTo>
                <a:lnTo>
                  <a:pt x="856550" y="141100"/>
                </a:lnTo>
                <a:lnTo>
                  <a:pt x="856550" y="214912"/>
                </a:lnTo>
                <a:lnTo>
                  <a:pt x="967864" y="214912"/>
                </a:lnTo>
                <a:lnTo>
                  <a:pt x="967864" y="250616"/>
                </a:lnTo>
                <a:lnTo>
                  <a:pt x="856550" y="250616"/>
                </a:lnTo>
                <a:lnTo>
                  <a:pt x="849636" y="250616"/>
                </a:lnTo>
                <a:lnTo>
                  <a:pt x="815412" y="250616"/>
                </a:lnTo>
                <a:close/>
                <a:moveTo>
                  <a:pt x="147008" y="0"/>
                </a:moveTo>
                <a:lnTo>
                  <a:pt x="708031" y="0"/>
                </a:lnTo>
                <a:cubicBezTo>
                  <a:pt x="708031" y="80634"/>
                  <a:pt x="642219" y="145992"/>
                  <a:pt x="561023" y="145992"/>
                </a:cubicBezTo>
                <a:lnTo>
                  <a:pt x="0" y="145992"/>
                </a:lnTo>
                <a:cubicBezTo>
                  <a:pt x="0" y="65357"/>
                  <a:pt x="65812" y="0"/>
                  <a:pt x="147008" y="0"/>
                </a:cubicBezTo>
                <a:close/>
              </a:path>
            </a:pathLst>
          </a:custGeom>
          <a:solidFill>
            <a:srgbClr val="508ECA"/>
          </a:solidFill>
          <a:ln w="4315" cap="flat">
            <a:noFill/>
            <a:prstDash val="solid"/>
            <a:miter/>
          </a:ln>
        </p:spPr>
        <p:txBody>
          <a:bodyPr rtlCol="1" anchor="ctr"/>
          <a:lstStyle/>
          <a:p>
            <a:pPr marL="0" algn="r" defTabSz="914400" rtl="1" eaLnBrk="1" latinLnBrk="0" hangingPunct="1"/>
            <a:endParaRPr lang="he-IL" b="0" i="0" dirty="0"/>
          </a:p>
        </p:txBody>
      </p:sp>
    </p:spTree>
    <p:extLst>
      <p:ext uri="{BB962C8B-B14F-4D97-AF65-F5344CB8AC3E}">
        <p14:creationId xmlns:p14="http://schemas.microsoft.com/office/powerpoint/2010/main" val="332269391"/>
      </p:ext>
    </p:extLst>
  </p:cSld>
  <p:clrMap bg1="lt1" tx1="dk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6000" y="1581002"/>
            <a:ext cx="16776000" cy="807914"/>
          </a:xfrm>
          <a:prstGeom prst="rect">
            <a:avLst/>
          </a:prstGeom>
        </p:spPr>
        <p:txBody>
          <a:bodyPr vert="horz"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56000" y="2796495"/>
            <a:ext cx="16776000" cy="544761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600950" y="9648827"/>
            <a:ext cx="3086100" cy="215444"/>
          </a:xfrm>
          <a:prstGeom prst="rect">
            <a:avLst/>
          </a:prstGeom>
        </p:spPr>
        <p:txBody>
          <a:bodyPr vert="horz" wrap="square" lIns="0" tIns="0" rIns="0" bIns="0" rtlCol="0" anchor="ctr">
            <a:spAutoFit/>
          </a:bodyPr>
          <a:lstStyle>
            <a:lvl1pPr algn="l">
              <a:defRPr lang="en-IL" sz="1400" b="0" i="0" kern="1200">
                <a:solidFill>
                  <a:schemeClr val="tx1"/>
                </a:solidFill>
                <a:latin typeface="Figtree" pitchFamily="2" charset="0"/>
                <a:ea typeface="+mn-ea"/>
                <a:cs typeface="+mn-cs"/>
              </a:defRPr>
            </a:lvl1pPr>
          </a:lstStyle>
          <a:p>
            <a:r>
              <a:rPr lang="en-US" dirty="0"/>
              <a:t>Footer</a:t>
            </a:r>
            <a:endParaRPr lang="he-IL" dirty="0"/>
          </a:p>
        </p:txBody>
      </p:sp>
      <p:sp>
        <p:nvSpPr>
          <p:cNvPr id="6" name="Slide Number Placeholder 5"/>
          <p:cNvSpPr>
            <a:spLocks noGrp="1"/>
          </p:cNvSpPr>
          <p:nvPr>
            <p:ph type="sldNum" sz="quarter" idx="4"/>
          </p:nvPr>
        </p:nvSpPr>
        <p:spPr>
          <a:xfrm>
            <a:off x="17134530" y="9648827"/>
            <a:ext cx="396525" cy="215444"/>
          </a:xfrm>
          <a:prstGeom prst="rect">
            <a:avLst/>
          </a:prstGeom>
        </p:spPr>
        <p:txBody>
          <a:bodyPr vert="horz" wrap="square" lIns="0" tIns="0" rIns="0" bIns="0" rtlCol="0" anchor="ctr">
            <a:spAutoFit/>
          </a:bodyPr>
          <a:lstStyle>
            <a:lvl1pPr algn="r">
              <a:defRPr sz="1400" b="0" i="0">
                <a:solidFill>
                  <a:schemeClr val="tx1"/>
                </a:solidFill>
                <a:latin typeface="Figtree" pitchFamily="2" charset="0"/>
              </a:defRPr>
            </a:lvl1pPr>
          </a:lstStyle>
          <a:p>
            <a:fld id="{DA08498A-7CA8-B24D-A934-19781A1F027B}" type="slidenum">
              <a:rPr lang="en-IL" smtClean="0"/>
              <a:pPr/>
              <a:t>‹#›</a:t>
            </a:fld>
            <a:endParaRPr lang="en-IL" dirty="0"/>
          </a:p>
        </p:txBody>
      </p:sp>
      <p:sp>
        <p:nvSpPr>
          <p:cNvPr id="9" name="TextBox 5">
            <a:extLst>
              <a:ext uri="{FF2B5EF4-FFF2-40B4-BE49-F238E27FC236}">
                <a16:creationId xmlns:a16="http://schemas.microsoft.com/office/drawing/2014/main" id="{B2C36580-9A88-C1D4-88D3-F74D4FDB852D}"/>
              </a:ext>
            </a:extLst>
          </p:cNvPr>
          <p:cNvSpPr txBox="1"/>
          <p:nvPr userDrawn="1"/>
        </p:nvSpPr>
        <p:spPr>
          <a:xfrm>
            <a:off x="756946" y="9648827"/>
            <a:ext cx="2133272" cy="215444"/>
          </a:xfrm>
          <a:prstGeom prst="rect">
            <a:avLst/>
          </a:prstGeom>
        </p:spPr>
        <p:txBody>
          <a:bodyPr wrap="square" lIns="0" tIns="0" rIns="0" bIns="0" rtlCol="0" anchor="t">
            <a:spAutoFit/>
          </a:bodyPr>
          <a:lstStyle/>
          <a:p>
            <a:pPr defTabSz="457133"/>
            <a:r>
              <a:rPr lang="en-US" sz="1400" dirty="0">
                <a:solidFill>
                  <a:schemeClr val="tx1"/>
                </a:solidFill>
                <a:latin typeface="Figtree" pitchFamily="2" charset="0"/>
                <a:cs typeface="Sora" pitchFamily="2" charset="0"/>
                <a:sym typeface="Mukta Bold"/>
              </a:rPr>
              <a:t>ELRONVENTURES.COM</a:t>
            </a:r>
          </a:p>
        </p:txBody>
      </p:sp>
      <p:cxnSp>
        <p:nvCxnSpPr>
          <p:cNvPr id="10" name="Straight Connector 9">
            <a:extLst>
              <a:ext uri="{FF2B5EF4-FFF2-40B4-BE49-F238E27FC236}">
                <a16:creationId xmlns:a16="http://schemas.microsoft.com/office/drawing/2014/main" id="{7E681331-6DF3-D84F-DD49-1C7CD35DC8BD}"/>
              </a:ext>
            </a:extLst>
          </p:cNvPr>
          <p:cNvCxnSpPr>
            <a:cxnSpLocks/>
          </p:cNvCxnSpPr>
          <p:nvPr userDrawn="1"/>
        </p:nvCxnSpPr>
        <p:spPr>
          <a:xfrm>
            <a:off x="756945" y="9525236"/>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11" name="TextBox 5">
            <a:extLst>
              <a:ext uri="{FF2B5EF4-FFF2-40B4-BE49-F238E27FC236}">
                <a16:creationId xmlns:a16="http://schemas.microsoft.com/office/drawing/2014/main" id="{CC5585AE-92B9-19AF-E8AE-E5594688B7F5}"/>
              </a:ext>
            </a:extLst>
          </p:cNvPr>
          <p:cNvSpPr txBox="1"/>
          <p:nvPr userDrawn="1"/>
        </p:nvSpPr>
        <p:spPr>
          <a:xfrm>
            <a:off x="15921423" y="9648860"/>
            <a:ext cx="1319523" cy="215444"/>
          </a:xfrm>
          <a:prstGeom prst="rect">
            <a:avLst/>
          </a:prstGeom>
        </p:spPr>
        <p:txBody>
          <a:bodyPr wrap="square" lIns="0" tIns="0" rIns="0" bIns="0" rtlCol="0" anchor="t">
            <a:spAutoFit/>
          </a:bodyPr>
          <a:lstStyle/>
          <a:p>
            <a:pPr algn="l" defTabSz="457133"/>
            <a:r>
              <a:rPr lang="en-US" sz="1400" dirty="0">
                <a:solidFill>
                  <a:schemeClr val="tx1"/>
                </a:solidFill>
                <a:latin typeface="Figtree" pitchFamily="2" charset="0"/>
                <a:cs typeface="Sora" pitchFamily="2" charset="0"/>
                <a:sym typeface="Mukta"/>
              </a:rPr>
              <a:t>Investor Deck //</a:t>
            </a:r>
          </a:p>
        </p:txBody>
      </p:sp>
    </p:spTree>
    <p:extLst>
      <p:ext uri="{BB962C8B-B14F-4D97-AF65-F5344CB8AC3E}">
        <p14:creationId xmlns:p14="http://schemas.microsoft.com/office/powerpoint/2010/main" val="123763238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Lst>
  <p:hf hdr="0" dt="0"/>
  <p:txStyles>
    <p:titleStyle>
      <a:lvl1pPr algn="l" defTabSz="1371395" rtl="0" eaLnBrk="1" latinLnBrk="0" hangingPunct="1">
        <a:lnSpc>
          <a:spcPts val="6300"/>
        </a:lnSpc>
        <a:spcBef>
          <a:spcPct val="0"/>
        </a:spcBef>
        <a:buNone/>
        <a:defRPr sz="6000" kern="1200">
          <a:solidFill>
            <a:schemeClr val="tx1"/>
          </a:solidFill>
          <a:latin typeface="Figtree SemiBold" pitchFamily="2" charset="0"/>
          <a:ea typeface="+mj-ea"/>
          <a:cs typeface="+mj-cs"/>
        </a:defRPr>
      </a:lvl1pPr>
    </p:titleStyle>
    <p:bodyStyle>
      <a:lvl1pPr marL="0" indent="0" algn="l" defTabSz="1371395" rtl="0" eaLnBrk="1" latinLnBrk="0" hangingPunct="1">
        <a:lnSpc>
          <a:spcPct val="90000"/>
        </a:lnSpc>
        <a:spcBef>
          <a:spcPts val="1500"/>
        </a:spcBef>
        <a:buFont typeface="Arial" panose="020B0604020202020204" pitchFamily="34" charset="0"/>
        <a:buNone/>
        <a:defRPr sz="2400" b="0" i="0" kern="1200">
          <a:solidFill>
            <a:schemeClr val="tx2"/>
          </a:solidFill>
          <a:latin typeface="Figtree Light" pitchFamily="2" charset="0"/>
          <a:ea typeface="+mn-ea"/>
          <a:cs typeface="+mn-cs"/>
        </a:defRPr>
      </a:lvl1pPr>
      <a:lvl2pPr marL="504026" indent="-252012" algn="l" defTabSz="1371395" rtl="0" eaLnBrk="1" latinLnBrk="0" hangingPunct="1">
        <a:lnSpc>
          <a:spcPct val="90000"/>
        </a:lnSpc>
        <a:spcBef>
          <a:spcPts val="750"/>
        </a:spcBef>
        <a:buFont typeface="Arial" panose="020B0604020202020204" pitchFamily="34" charset="0"/>
        <a:buChar char="•"/>
        <a:defRPr sz="1800" b="0" i="0" kern="1200">
          <a:solidFill>
            <a:schemeClr val="tx2"/>
          </a:solidFill>
          <a:latin typeface="Figtree Light" pitchFamily="2" charset="0"/>
          <a:ea typeface="+mn-ea"/>
          <a:cs typeface="+mn-cs"/>
        </a:defRPr>
      </a:lvl2pPr>
      <a:lvl3pPr marL="756038" indent="-252012" algn="l" defTabSz="1371395" rtl="0" eaLnBrk="1" latinLnBrk="0" hangingPunct="1">
        <a:lnSpc>
          <a:spcPct val="90000"/>
        </a:lnSpc>
        <a:spcBef>
          <a:spcPts val="750"/>
        </a:spcBef>
        <a:buFont typeface="Arial" panose="020B0604020202020204" pitchFamily="34" charset="0"/>
        <a:buChar char="•"/>
        <a:defRPr sz="1601" b="0" i="0" kern="1200">
          <a:solidFill>
            <a:schemeClr val="tx2"/>
          </a:solidFill>
          <a:latin typeface="Figtree Light" pitchFamily="2" charset="0"/>
          <a:ea typeface="+mn-ea"/>
          <a:cs typeface="+mn-cs"/>
        </a:defRPr>
      </a:lvl3pPr>
      <a:lvl4pPr marL="1008051" indent="-252012" algn="l" defTabSz="1371395" rtl="0" eaLnBrk="1" latinLnBrk="0" hangingPunct="1">
        <a:lnSpc>
          <a:spcPct val="90000"/>
        </a:lnSpc>
        <a:spcBef>
          <a:spcPts val="750"/>
        </a:spcBef>
        <a:buFont typeface="Arial" panose="020B0604020202020204" pitchFamily="34" charset="0"/>
        <a:buChar char="•"/>
        <a:defRPr sz="1400" b="0" i="0" kern="1200">
          <a:solidFill>
            <a:schemeClr val="tx2"/>
          </a:solidFill>
          <a:latin typeface="Figtree Light" pitchFamily="2" charset="0"/>
          <a:ea typeface="+mn-ea"/>
          <a:cs typeface="+mn-cs"/>
        </a:defRPr>
      </a:lvl4pPr>
      <a:lvl5pPr marL="1260063" indent="-252012" algn="l" defTabSz="1371395" rtl="0" eaLnBrk="1" latinLnBrk="0" hangingPunct="1">
        <a:lnSpc>
          <a:spcPct val="90000"/>
        </a:lnSpc>
        <a:spcBef>
          <a:spcPts val="750"/>
        </a:spcBef>
        <a:buFont typeface="Arial" panose="020B0604020202020204" pitchFamily="34" charset="0"/>
        <a:buChar char="•"/>
        <a:defRPr sz="1400" b="0" i="0" kern="1200">
          <a:solidFill>
            <a:schemeClr val="tx2"/>
          </a:solidFill>
          <a:latin typeface="Figtree Light" pitchFamily="2" charset="0"/>
          <a:ea typeface="+mn-ea"/>
          <a:cs typeface="+mn-cs"/>
        </a:defRPr>
      </a:lvl5pPr>
      <a:lvl6pPr marL="3771335" indent="-342848" algn="l" defTabSz="1371395"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6pPr>
      <a:lvl7pPr marL="4457031" indent="-342848" algn="l" defTabSz="1371395"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7pPr>
      <a:lvl8pPr marL="5142728" indent="-342848" algn="l" defTabSz="1371395"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8pPr>
      <a:lvl9pPr marL="5828426" indent="-342848" algn="l" defTabSz="1371395"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9pPr>
    </p:bodyStyle>
    <p:otherStyle>
      <a:defPPr>
        <a:defRPr lang="en-US"/>
      </a:defPPr>
      <a:lvl1pPr marL="0" algn="l" defTabSz="1371395" rtl="0" eaLnBrk="1" latinLnBrk="0" hangingPunct="1">
        <a:defRPr sz="2699" kern="1200">
          <a:solidFill>
            <a:schemeClr val="tx1"/>
          </a:solidFill>
          <a:latin typeface="+mn-lt"/>
          <a:ea typeface="+mn-ea"/>
          <a:cs typeface="+mn-cs"/>
        </a:defRPr>
      </a:lvl1pPr>
      <a:lvl2pPr marL="685698" algn="l" defTabSz="1371395" rtl="0" eaLnBrk="1" latinLnBrk="0" hangingPunct="1">
        <a:defRPr sz="2699" kern="1200">
          <a:solidFill>
            <a:schemeClr val="tx1"/>
          </a:solidFill>
          <a:latin typeface="+mn-lt"/>
          <a:ea typeface="+mn-ea"/>
          <a:cs typeface="+mn-cs"/>
        </a:defRPr>
      </a:lvl2pPr>
      <a:lvl3pPr marL="1371395" algn="l" defTabSz="1371395" rtl="0" eaLnBrk="1" latinLnBrk="0" hangingPunct="1">
        <a:defRPr sz="2699" kern="1200">
          <a:solidFill>
            <a:schemeClr val="tx1"/>
          </a:solidFill>
          <a:latin typeface="+mn-lt"/>
          <a:ea typeface="+mn-ea"/>
          <a:cs typeface="+mn-cs"/>
        </a:defRPr>
      </a:lvl3pPr>
      <a:lvl4pPr marL="2057093" algn="l" defTabSz="1371395" rtl="0" eaLnBrk="1" latinLnBrk="0" hangingPunct="1">
        <a:defRPr sz="2699" kern="1200">
          <a:solidFill>
            <a:schemeClr val="tx1"/>
          </a:solidFill>
          <a:latin typeface="+mn-lt"/>
          <a:ea typeface="+mn-ea"/>
          <a:cs typeface="+mn-cs"/>
        </a:defRPr>
      </a:lvl4pPr>
      <a:lvl5pPr marL="2742788" algn="l" defTabSz="1371395" rtl="0" eaLnBrk="1" latinLnBrk="0" hangingPunct="1">
        <a:defRPr sz="2699" kern="1200">
          <a:solidFill>
            <a:schemeClr val="tx1"/>
          </a:solidFill>
          <a:latin typeface="+mn-lt"/>
          <a:ea typeface="+mn-ea"/>
          <a:cs typeface="+mn-cs"/>
        </a:defRPr>
      </a:lvl5pPr>
      <a:lvl6pPr marL="3428486" algn="l" defTabSz="1371395" rtl="0" eaLnBrk="1" latinLnBrk="0" hangingPunct="1">
        <a:defRPr sz="2699" kern="1200">
          <a:solidFill>
            <a:schemeClr val="tx1"/>
          </a:solidFill>
          <a:latin typeface="+mn-lt"/>
          <a:ea typeface="+mn-ea"/>
          <a:cs typeface="+mn-cs"/>
        </a:defRPr>
      </a:lvl6pPr>
      <a:lvl7pPr marL="4114182" algn="l" defTabSz="1371395" rtl="0" eaLnBrk="1" latinLnBrk="0" hangingPunct="1">
        <a:defRPr sz="2699" kern="1200">
          <a:solidFill>
            <a:schemeClr val="tx1"/>
          </a:solidFill>
          <a:latin typeface="+mn-lt"/>
          <a:ea typeface="+mn-ea"/>
          <a:cs typeface="+mn-cs"/>
        </a:defRPr>
      </a:lvl7pPr>
      <a:lvl8pPr marL="4799880" algn="l" defTabSz="1371395" rtl="0" eaLnBrk="1" latinLnBrk="0" hangingPunct="1">
        <a:defRPr sz="2699" kern="1200">
          <a:solidFill>
            <a:schemeClr val="tx1"/>
          </a:solidFill>
          <a:latin typeface="+mn-lt"/>
          <a:ea typeface="+mn-ea"/>
          <a:cs typeface="+mn-cs"/>
        </a:defRPr>
      </a:lvl8pPr>
      <a:lvl9pPr marL="5485578" algn="l" defTabSz="1371395" rtl="0" eaLnBrk="1" latinLnBrk="0" hangingPunct="1">
        <a:defRPr sz="26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4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jpeg"/><Relationship Id="rId18" Type="http://schemas.openxmlformats.org/officeDocument/2006/relationships/image" Target="../media/image34.jpeg"/><Relationship Id="rId26" Type="http://schemas.openxmlformats.org/officeDocument/2006/relationships/image" Target="../media/image42.jpe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jpeg"/><Relationship Id="rId17" Type="http://schemas.openxmlformats.org/officeDocument/2006/relationships/image" Target="../media/image33.jpeg"/><Relationship Id="rId25" Type="http://schemas.openxmlformats.org/officeDocument/2006/relationships/image" Target="../media/image41.png"/><Relationship Id="rId2" Type="http://schemas.openxmlformats.org/officeDocument/2006/relationships/notesSlide" Target="../notesSlides/notesSlide9.xml"/><Relationship Id="rId16" Type="http://schemas.openxmlformats.org/officeDocument/2006/relationships/image" Target="../media/image32.jpeg"/><Relationship Id="rId20" Type="http://schemas.openxmlformats.org/officeDocument/2006/relationships/image" Target="../media/image36.jpeg"/><Relationship Id="rId29" Type="http://schemas.openxmlformats.org/officeDocument/2006/relationships/image" Target="../media/image45.jpeg"/><Relationship Id="rId1" Type="http://schemas.openxmlformats.org/officeDocument/2006/relationships/slideLayout" Target="../slideLayouts/slideLayout4.xml"/><Relationship Id="rId6" Type="http://schemas.openxmlformats.org/officeDocument/2006/relationships/image" Target="../media/image22.png"/><Relationship Id="rId11" Type="http://schemas.openxmlformats.org/officeDocument/2006/relationships/image" Target="../media/image27.jpeg"/><Relationship Id="rId24" Type="http://schemas.openxmlformats.org/officeDocument/2006/relationships/image" Target="../media/image40.png"/><Relationship Id="rId5" Type="http://schemas.openxmlformats.org/officeDocument/2006/relationships/image" Target="../media/image21.png"/><Relationship Id="rId15" Type="http://schemas.openxmlformats.org/officeDocument/2006/relationships/image" Target="../media/image31.jpeg"/><Relationship Id="rId23" Type="http://schemas.openxmlformats.org/officeDocument/2006/relationships/image" Target="../media/image39.jpeg"/><Relationship Id="rId28" Type="http://schemas.openxmlformats.org/officeDocument/2006/relationships/image" Target="../media/image44.jpeg"/><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0.svg"/><Relationship Id="rId9" Type="http://schemas.openxmlformats.org/officeDocument/2006/relationships/image" Target="../media/image25.png"/><Relationship Id="rId14" Type="http://schemas.openxmlformats.org/officeDocument/2006/relationships/image" Target="../media/image30.jpeg"/><Relationship Id="rId22" Type="http://schemas.openxmlformats.org/officeDocument/2006/relationships/image" Target="../media/image38.jpeg"/><Relationship Id="rId27" Type="http://schemas.openxmlformats.org/officeDocument/2006/relationships/image" Target="../media/image43.jpeg"/><Relationship Id="rId30" Type="http://schemas.openxmlformats.org/officeDocument/2006/relationships/image" Target="../media/image46.jpeg"/></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48.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55.png"/><Relationship Id="rId18" Type="http://schemas.microsoft.com/office/2007/relationships/hdphoto" Target="../media/hdphoto11.wdp"/><Relationship Id="rId26" Type="http://schemas.microsoft.com/office/2007/relationships/hdphoto" Target="../media/hdphoto1.wdp"/><Relationship Id="rId3" Type="http://schemas.openxmlformats.org/officeDocument/2006/relationships/image" Target="../media/image50.png"/><Relationship Id="rId21" Type="http://schemas.openxmlformats.org/officeDocument/2006/relationships/image" Target="../media/image49.png"/><Relationship Id="rId7" Type="http://schemas.openxmlformats.org/officeDocument/2006/relationships/image" Target="../media/image52.png"/><Relationship Id="rId12" Type="http://schemas.microsoft.com/office/2007/relationships/hdphoto" Target="../media/hdphoto8.wdp"/><Relationship Id="rId17" Type="http://schemas.openxmlformats.org/officeDocument/2006/relationships/image" Target="../media/image57.png"/><Relationship Id="rId25" Type="http://schemas.openxmlformats.org/officeDocument/2006/relationships/image" Target="../media/image47.png"/><Relationship Id="rId2" Type="http://schemas.openxmlformats.org/officeDocument/2006/relationships/notesSlide" Target="../notesSlides/notesSlide11.xml"/><Relationship Id="rId16" Type="http://schemas.microsoft.com/office/2007/relationships/hdphoto" Target="../media/hdphoto10.wdp"/><Relationship Id="rId20" Type="http://schemas.microsoft.com/office/2007/relationships/hdphoto" Target="../media/hdphoto12.wdp"/><Relationship Id="rId29" Type="http://schemas.openxmlformats.org/officeDocument/2006/relationships/image" Target="../media/image60.png"/><Relationship Id="rId1" Type="http://schemas.openxmlformats.org/officeDocument/2006/relationships/slideLayout" Target="../slideLayouts/slideLayout3.xml"/><Relationship Id="rId6" Type="http://schemas.microsoft.com/office/2007/relationships/hdphoto" Target="../media/hdphoto5.wdp"/><Relationship Id="rId11" Type="http://schemas.openxmlformats.org/officeDocument/2006/relationships/image" Target="../media/image54.png"/><Relationship Id="rId24" Type="http://schemas.microsoft.com/office/2007/relationships/hdphoto" Target="../media/hdphoto2.wdp"/><Relationship Id="rId32" Type="http://schemas.microsoft.com/office/2007/relationships/hdphoto" Target="../media/hdphoto15.wdp"/><Relationship Id="rId5" Type="http://schemas.openxmlformats.org/officeDocument/2006/relationships/image" Target="../media/image51.png"/><Relationship Id="rId15" Type="http://schemas.openxmlformats.org/officeDocument/2006/relationships/image" Target="../media/image56.png"/><Relationship Id="rId23" Type="http://schemas.openxmlformats.org/officeDocument/2006/relationships/image" Target="../media/image48.png"/><Relationship Id="rId28" Type="http://schemas.microsoft.com/office/2007/relationships/hdphoto" Target="../media/hdphoto13.wdp"/><Relationship Id="rId10" Type="http://schemas.microsoft.com/office/2007/relationships/hdphoto" Target="../media/hdphoto7.wdp"/><Relationship Id="rId19" Type="http://schemas.openxmlformats.org/officeDocument/2006/relationships/image" Target="../media/image58.png"/><Relationship Id="rId31" Type="http://schemas.openxmlformats.org/officeDocument/2006/relationships/image" Target="../media/image61.png"/><Relationship Id="rId4" Type="http://schemas.microsoft.com/office/2007/relationships/hdphoto" Target="../media/hdphoto4.wdp"/><Relationship Id="rId9" Type="http://schemas.openxmlformats.org/officeDocument/2006/relationships/image" Target="../media/image53.png"/><Relationship Id="rId14" Type="http://schemas.microsoft.com/office/2007/relationships/hdphoto" Target="../media/hdphoto9.wdp"/><Relationship Id="rId22" Type="http://schemas.microsoft.com/office/2007/relationships/hdphoto" Target="../media/hdphoto3.wdp"/><Relationship Id="rId27" Type="http://schemas.openxmlformats.org/officeDocument/2006/relationships/image" Target="../media/image59.png"/><Relationship Id="rId30" Type="http://schemas.microsoft.com/office/2007/relationships/hdphoto" Target="../media/hdphoto14.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8.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image" Target="../media/image62.png"/><Relationship Id="rId16"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16.xml.rels><?xml version="1.0" encoding="UTF-8" standalone="yes"?>
<Relationships xmlns="http://schemas.openxmlformats.org/package/2006/relationships"><Relationship Id="rId8" Type="http://schemas.openxmlformats.org/officeDocument/2006/relationships/image" Target="../media/image82.png"/><Relationship Id="rId3" Type="http://schemas.microsoft.com/office/2018/10/relationships/comments" Target="../comments/modernComment_7FFFDAEF_25B3DBC8.xml"/><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6.png"/><Relationship Id="rId10" Type="http://schemas.openxmlformats.org/officeDocument/2006/relationships/image" Target="../media/image84.png"/><Relationship Id="rId4" Type="http://schemas.openxmlformats.org/officeDocument/2006/relationships/image" Target="../media/image79.png"/><Relationship Id="rId9" Type="http://schemas.openxmlformats.org/officeDocument/2006/relationships/image" Target="../media/image83.png"/></Relationships>
</file>

<file path=ppt/slides/_rels/slide17.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 Id="rId9" Type="http://schemas.openxmlformats.org/officeDocument/2006/relationships/image" Target="../media/image93.png"/></Relationships>
</file>

<file path=ppt/slides/_rels/slide1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96.png"/></Relationships>
</file>

<file path=ppt/slides/_rels/slide2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mailto:lisya@elron.com" TargetMode="External"/><Relationship Id="rId2" Type="http://schemas.openxmlformats.org/officeDocument/2006/relationships/image" Target="../media/image98.jpeg"/><Relationship Id="rId1" Type="http://schemas.openxmlformats.org/officeDocument/2006/relationships/slideLayout" Target="../slideLayouts/slideLayout11.xml"/><Relationship Id="rId4" Type="http://schemas.openxmlformats.org/officeDocument/2006/relationships/hyperlink" Target="mailto:Yaniv@elr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5FA15-EB6B-8CDB-0F23-981074A590F3}"/>
            </a:ext>
          </a:extLst>
        </p:cNvPr>
        <p:cNvGrpSpPr/>
        <p:nvPr/>
      </p:nvGrpSpPr>
      <p:grpSpPr>
        <a:xfrm>
          <a:off x="0" y="0"/>
          <a:ext cx="0" cy="0"/>
          <a:chOff x="0" y="0"/>
          <a:chExt cx="0" cy="0"/>
        </a:xfrm>
      </p:grpSpPr>
      <p:sp>
        <p:nvSpPr>
          <p:cNvPr id="28" name="Title 27">
            <a:extLst>
              <a:ext uri="{FF2B5EF4-FFF2-40B4-BE49-F238E27FC236}">
                <a16:creationId xmlns:a16="http://schemas.microsoft.com/office/drawing/2014/main" id="{7E53C07B-1B1B-1D34-9BD1-46D299270F82}"/>
              </a:ext>
            </a:extLst>
          </p:cNvPr>
          <p:cNvSpPr>
            <a:spLocks noGrp="1"/>
          </p:cNvSpPr>
          <p:nvPr>
            <p:ph type="title"/>
          </p:nvPr>
        </p:nvSpPr>
        <p:spPr>
          <a:xfrm>
            <a:off x="4436533" y="3268030"/>
            <a:ext cx="8053852" cy="3185487"/>
          </a:xfrm>
        </p:spPr>
        <p:txBody>
          <a:bodyPr/>
          <a:lstStyle/>
          <a:p>
            <a:r>
              <a:rPr lang="en-US" dirty="0"/>
              <a:t>Investor Presentation</a:t>
            </a:r>
            <a:endParaRPr lang="he-IL" dirty="0"/>
          </a:p>
        </p:txBody>
      </p:sp>
      <p:sp>
        <p:nvSpPr>
          <p:cNvPr id="5" name="Text Placeholder 4">
            <a:extLst>
              <a:ext uri="{FF2B5EF4-FFF2-40B4-BE49-F238E27FC236}">
                <a16:creationId xmlns:a16="http://schemas.microsoft.com/office/drawing/2014/main" id="{1A1339EA-D0FF-5245-FAD7-28CE300297AF}"/>
              </a:ext>
            </a:extLst>
          </p:cNvPr>
          <p:cNvSpPr>
            <a:spLocks noGrp="1"/>
          </p:cNvSpPr>
          <p:nvPr>
            <p:ph type="body" sz="quarter" idx="14"/>
          </p:nvPr>
        </p:nvSpPr>
        <p:spPr>
          <a:xfrm>
            <a:off x="4551681" y="6958013"/>
            <a:ext cx="8053388" cy="332399"/>
          </a:xfrm>
        </p:spPr>
        <p:txBody>
          <a:bodyPr/>
          <a:lstStyle/>
          <a:p>
            <a:r>
              <a:rPr lang="en-US" dirty="0"/>
              <a:t>SEPTEMBER 2026</a:t>
            </a:r>
          </a:p>
        </p:txBody>
      </p:sp>
      <p:cxnSp>
        <p:nvCxnSpPr>
          <p:cNvPr id="2" name="Straight Connector 1">
            <a:extLst>
              <a:ext uri="{FF2B5EF4-FFF2-40B4-BE49-F238E27FC236}">
                <a16:creationId xmlns:a16="http://schemas.microsoft.com/office/drawing/2014/main" id="{5FB062E5-7D0C-3287-12D0-B2ADBD2D9793}"/>
              </a:ext>
            </a:extLst>
          </p:cNvPr>
          <p:cNvCxnSpPr>
            <a:cxnSpLocks/>
          </p:cNvCxnSpPr>
          <p:nvPr/>
        </p:nvCxnSpPr>
        <p:spPr>
          <a:xfrm>
            <a:off x="4577361" y="6640180"/>
            <a:ext cx="1337765" cy="0"/>
          </a:xfrm>
          <a:prstGeom prst="line">
            <a:avLst/>
          </a:prstGeom>
          <a:ln w="88900">
            <a:solidFill>
              <a:srgbClr val="FA64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932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4">
          <a:extLst>
            <a:ext uri="{FF2B5EF4-FFF2-40B4-BE49-F238E27FC236}">
              <a16:creationId xmlns:a16="http://schemas.microsoft.com/office/drawing/2014/main" id="{89CBF47C-051D-9B6A-F2BF-C6B5B067A6E6}"/>
            </a:ext>
          </a:extLst>
        </p:cNvPr>
        <p:cNvGrpSpPr/>
        <p:nvPr/>
      </p:nvGrpSpPr>
      <p:grpSpPr>
        <a:xfrm>
          <a:off x="0" y="0"/>
          <a:ext cx="0" cy="0"/>
          <a:chOff x="0" y="0"/>
          <a:chExt cx="0" cy="0"/>
        </a:xfrm>
      </p:grpSpPr>
      <p:sp>
        <p:nvSpPr>
          <p:cNvPr id="217" name="Google Shape;217;p30">
            <a:extLst>
              <a:ext uri="{FF2B5EF4-FFF2-40B4-BE49-F238E27FC236}">
                <a16:creationId xmlns:a16="http://schemas.microsoft.com/office/drawing/2014/main" id="{C870C1E7-E48D-2A60-417E-3A1BC0303E64}"/>
              </a:ext>
            </a:extLst>
          </p:cNvPr>
          <p:cNvSpPr txBox="1">
            <a:spLocks noGrp="1"/>
          </p:cNvSpPr>
          <p:nvPr>
            <p:ph type="title"/>
          </p:nvPr>
        </p:nvSpPr>
        <p:spPr>
          <a:xfrm>
            <a:off x="385846" y="369380"/>
            <a:ext cx="17516312" cy="1317689"/>
          </a:xfrm>
          <a:noFill/>
          <a:ln>
            <a:noFill/>
          </a:ln>
        </p:spPr>
        <p:txBody>
          <a:bodyPr spcFirstLastPara="1" vert="horz" wrap="square" lIns="137138" tIns="68550" rIns="137138" bIns="68550" rtlCol="0" anchor="t" anchorCtr="0">
            <a:noAutofit/>
          </a:bodyPr>
          <a:lstStyle/>
          <a:p>
            <a:pPr lvl="0"/>
            <a:r>
              <a:rPr lang="en-US" dirty="0"/>
              <a:t>Disclaimer</a:t>
            </a:r>
          </a:p>
        </p:txBody>
      </p:sp>
      <p:sp>
        <p:nvSpPr>
          <p:cNvPr id="3" name="Slide Number Placeholder 3">
            <a:extLst>
              <a:ext uri="{FF2B5EF4-FFF2-40B4-BE49-F238E27FC236}">
                <a16:creationId xmlns:a16="http://schemas.microsoft.com/office/drawing/2014/main" id="{1025AD94-4C37-D4B5-9954-FF27E7D20A10}"/>
              </a:ext>
            </a:extLst>
          </p:cNvPr>
          <p:cNvSpPr>
            <a:spLocks noGrp="1"/>
          </p:cNvSpPr>
          <p:nvPr>
            <p:ph type="sldNum" sz="quarter" idx="12"/>
          </p:nvPr>
        </p:nvSpPr>
        <p:spPr>
          <a:xfrm>
            <a:off x="17134530" y="9648826"/>
            <a:ext cx="396525" cy="215444"/>
          </a:xfrm>
        </p:spPr>
        <p:txBody>
          <a:bodyPr/>
          <a:lstStyle/>
          <a:p>
            <a:fld id="{DA08498A-7CA8-B24D-A934-19781A1F027B}" type="slidenum">
              <a:rPr lang="he-IL" smtClean="0"/>
              <a:pPr/>
              <a:t>2</a:t>
            </a:fld>
            <a:endParaRPr lang="he-IL" dirty="0"/>
          </a:p>
        </p:txBody>
      </p:sp>
      <p:sp>
        <p:nvSpPr>
          <p:cNvPr id="4" name="Google Shape;216;p30">
            <a:extLst>
              <a:ext uri="{FF2B5EF4-FFF2-40B4-BE49-F238E27FC236}">
                <a16:creationId xmlns:a16="http://schemas.microsoft.com/office/drawing/2014/main" id="{B66F8877-9386-05E8-8691-851B0FD98DD7}"/>
              </a:ext>
            </a:extLst>
          </p:cNvPr>
          <p:cNvSpPr txBox="1"/>
          <p:nvPr/>
        </p:nvSpPr>
        <p:spPr>
          <a:xfrm>
            <a:off x="211688" y="1326497"/>
            <a:ext cx="17856719" cy="7925186"/>
          </a:xfrm>
          <a:prstGeom prst="rect">
            <a:avLst/>
          </a:prstGeom>
          <a:noFill/>
          <a:ln>
            <a:noFill/>
          </a:ln>
        </p:spPr>
        <p:txBody>
          <a:bodyPr spcFirstLastPara="1" wrap="square" lIns="137138" tIns="68550" rIns="137138" bIns="68550" numCol="3" spcCol="360000" anchor="t" anchorCtr="0">
            <a:spAutoFit/>
          </a:bodyPr>
          <a:lstStyle/>
          <a:p>
            <a:pPr algn="just">
              <a:lnSpc>
                <a:spcPct val="107000"/>
              </a:lnSpc>
              <a:spcAft>
                <a:spcPts val="800"/>
              </a:spcAft>
            </a:pPr>
            <a:r>
              <a:rPr lang="en-US" sz="1400" dirty="0">
                <a:ea typeface="Times New Roman" panose="02020603050405020304" pitchFamily="18" charset="0"/>
                <a:cs typeface="Arial" panose="020B0604020202020204" pitchFamily="34" charset="0"/>
              </a:rPr>
              <a:t>This presentation is for information purposes only. By this presentation, Elron does not intend to solicit offers to purchase its securities and the presentation does not constitute an invitation to receive such offers, and nothing said therein constitutes a “public offering”, as defined in the Israel Securities Law, 5728-1968. The presentation was prepared for the purpose of a general overview of Elron, and as such, the information contained within it is only concise and does not fully encompass all the data about the company and its activities. </a:t>
            </a:r>
          </a:p>
          <a:p>
            <a:pPr algn="just">
              <a:lnSpc>
                <a:spcPct val="107000"/>
              </a:lnSpc>
              <a:spcAft>
                <a:spcPts val="800"/>
              </a:spcAft>
            </a:pPr>
            <a:r>
              <a:rPr lang="en-US" sz="1400" dirty="0">
                <a:ea typeface="Times New Roman" panose="02020603050405020304" pitchFamily="18" charset="0"/>
                <a:cs typeface="Arial" panose="020B0604020202020204" pitchFamily="34" charset="0"/>
              </a:rPr>
              <a:t>Elron may at any time edit and/or change and/or update the features and/or content presented below. In this context, it is clarified that Elron does not undertake to update or change the information included in the presentation to reflect events or circumstances that will occur after the date of preparation of the presentation. The information included in this presentation is concise and partial only and does not claim to provide a comprehensive description of Elron's operations, or to contain all the information that may be relevant for making any decision regarding an investment in Elron's securities. Furthermore, the data in this presentation are not audited or reviewed. Therefore, Elron urges investors to consider the information presented in this presentation in </a:t>
            </a:r>
            <a:r>
              <a:rPr lang="en-US" sz="1400" dirty="0" err="1">
                <a:ea typeface="Times New Roman" panose="02020603050405020304" pitchFamily="18" charset="0"/>
                <a:cs typeface="Arial" panose="020B0604020202020204" pitchFamily="34" charset="0"/>
              </a:rPr>
              <a:t>conjuction</a:t>
            </a:r>
            <a:r>
              <a:rPr lang="en-US" sz="1400" dirty="0">
                <a:ea typeface="Times New Roman" panose="02020603050405020304" pitchFamily="18" charset="0"/>
                <a:cs typeface="Arial" panose="020B0604020202020204" pitchFamily="34" charset="0"/>
              </a:rPr>
              <a:t> with the Company's immediate reports, including the periodic reports including the financial statements, which contain all the information about the Company, before making any decision to invest in the Company's securities.</a:t>
            </a:r>
          </a:p>
          <a:p>
            <a:pPr algn="just">
              <a:lnSpc>
                <a:spcPct val="107000"/>
              </a:lnSpc>
              <a:spcAft>
                <a:spcPts val="800"/>
              </a:spcAft>
            </a:pPr>
            <a:r>
              <a:rPr lang="en-US" sz="1400" dirty="0">
                <a:ea typeface="Times New Roman" panose="02020603050405020304" pitchFamily="18" charset="0"/>
                <a:cs typeface="Arial" panose="020B0604020202020204" pitchFamily="34" charset="0"/>
              </a:rPr>
              <a:t>This presentation may include information presented differently from the manner in which it was presented in the Company's periodic and immediate reports. This is because some of the information may be presented and/or classified and/or compiled differently from the Company's previous official periodic and immediate reports.</a:t>
            </a:r>
          </a:p>
          <a:p>
            <a:pPr algn="just">
              <a:lnSpc>
                <a:spcPct val="107000"/>
              </a:lnSpc>
              <a:spcAft>
                <a:spcPts val="800"/>
              </a:spcAft>
            </a:pPr>
            <a:r>
              <a:rPr lang="en-US" sz="1400" dirty="0">
                <a:ea typeface="Times New Roman" panose="02020603050405020304" pitchFamily="18" charset="0"/>
                <a:cs typeface="Arial" panose="020B0604020202020204" pitchFamily="34" charset="0"/>
              </a:rPr>
              <a:t>Nothing in this presentation should be considered "investment advice", as defined in the Israel Regulation of Investment Advice, Investment Marketing and Portfolio Management Law, 5755-1995. </a:t>
            </a:r>
          </a:p>
          <a:p>
            <a:pPr algn="just">
              <a:lnSpc>
                <a:spcPct val="107000"/>
              </a:lnSpc>
              <a:spcAft>
                <a:spcPts val="800"/>
              </a:spcAft>
            </a:pPr>
            <a:r>
              <a:rPr lang="en-US" sz="1400" dirty="0">
                <a:ea typeface="Times New Roman" panose="02020603050405020304" pitchFamily="18" charset="0"/>
                <a:cs typeface="Arial" panose="020B0604020202020204" pitchFamily="34" charset="0"/>
              </a:rPr>
              <a:t>This presentation may be accompanied information of a number of companies held by Elron, either directly or indirectly, and which are in various stages of business development (hereinafter: the "Portfolio</a:t>
            </a:r>
            <a:br>
              <a:rPr lang="en-US" sz="1400" dirty="0">
                <a:ea typeface="Times New Roman" panose="02020603050405020304" pitchFamily="18" charset="0"/>
                <a:cs typeface="Arial" panose="020B0604020202020204" pitchFamily="34" charset="0"/>
              </a:rPr>
            </a:br>
            <a:r>
              <a:rPr lang="en-US" sz="1400" dirty="0">
                <a:ea typeface="Times New Roman" panose="02020603050405020304" pitchFamily="18" charset="0"/>
                <a:cs typeface="Arial" panose="020B0604020202020204" pitchFamily="34" charset="0"/>
              </a:rPr>
              <a:t>Companies"). It is hereby clarified that: (a) the mere inclusion of a company in the presentation and/or its presentation at the conference does not constitute a recommendation, advice, opinion, solicitation or offer to carry out any transaction in connection with that company and/or Elron, and does not indicate its relative importance to Elron and/or to understanding its business; (b) such information include information from the portfolio companies that was prepared by them and Elron has not performed an independent review or exhaustive verification of its correctness, completeness or timeliness; (c) unless otherwise stated, the data regarding the portfolio companies may be presented, classified or compiled in a manner different from the manner in which data is presented in Elron's public reports.</a:t>
            </a:r>
          </a:p>
          <a:p>
            <a:pPr algn="just">
              <a:lnSpc>
                <a:spcPct val="107000"/>
              </a:lnSpc>
              <a:spcAft>
                <a:spcPts val="800"/>
              </a:spcAft>
            </a:pPr>
            <a:r>
              <a:rPr lang="en-US" sz="1400" dirty="0">
                <a:ea typeface="Times New Roman" panose="02020603050405020304" pitchFamily="18" charset="0"/>
                <a:cs typeface="Arial" panose="020B0604020202020204" pitchFamily="34" charset="0"/>
              </a:rPr>
              <a:t>Certain statements made over the course of this presentation may be forward-looking in nature, as defined in Section 32A of the Israel Securities Law, 5728-1968. Such forward-looking statements involve known and unknown risks, uncertainties, forecasts, assessments, estimates or other information, which relates to a future event or matter whose occurrence is not certain and which is not within the sole control of Elron, and other factors which may cause the actual results, performance and achievements of Elron to be materially different from any future results, performance and achievements implied by such forward-looking statements. These forward looking statements are not proved facts and are based on Elron's subjective assessments which rely on analysis of general information, public publications, researches and reviews, which do not include any liability as to the accurateness or completeness of the information contained there and their accurateness hasn't been examined by Elron. The realization of these forward looking statements will be affected by factors that cannot be assessed in advance and which are not within the control of Elron. Elron assumes no obligation to update the information in this presentation and disclaims any obligation to publicly update or revise any such forward-looking statements to reflect any change in its expectations or in events, conditions, or circumstances on which any such statements may be based, or that may affect the likelihood that actual results will differ from those set forth in the forward-looking statements.</a:t>
            </a:r>
          </a:p>
          <a:p>
            <a:pPr algn="just">
              <a:lnSpc>
                <a:spcPct val="107000"/>
              </a:lnSpc>
              <a:spcAft>
                <a:spcPts val="800"/>
              </a:spcAft>
            </a:pPr>
            <a:r>
              <a:rPr lang="en-US" sz="1400" dirty="0">
                <a:ea typeface="Times New Roman" panose="02020603050405020304" pitchFamily="18" charset="0"/>
                <a:cs typeface="Arial" panose="020B0604020202020204" pitchFamily="34" charset="0"/>
              </a:rPr>
              <a:t>These estimates, in whole or in part, may not materialize, or may materialize in a manner materially different than expected. The principal factors that may affect this are: failure to meet goals, modifications in work plan, goals and/or strategy, unexpected needs of the group companies for additional financing, investment in new companies, any other unexpected expenses, information collected by the group companies in connection with the state of the market, market potential and products, the state of competition and the identity of competitors and their methods of operation, as well as long-term plans and forecasts, errors in data and estimates collected, changes in the state of the market, problems concerning personnel, technological and engineering difficulties, deviation from development schedules, unexpected regulatory problems or regulatory changes, the worsening </a:t>
            </a:r>
            <a:br>
              <a:rPr lang="en-US" sz="1400" dirty="0">
                <a:ea typeface="Times New Roman" panose="02020603050405020304" pitchFamily="18" charset="0"/>
                <a:cs typeface="Arial" panose="020B0604020202020204" pitchFamily="34" charset="0"/>
              </a:rPr>
            </a:br>
            <a:r>
              <a:rPr lang="en-US" sz="1400" dirty="0">
                <a:ea typeface="Times New Roman" panose="02020603050405020304" pitchFamily="18" charset="0"/>
                <a:cs typeface="Arial" panose="020B0604020202020204" pitchFamily="34" charset="0"/>
              </a:rPr>
              <a:t>of competition, including the development of competing technologies and products, and the like.</a:t>
            </a:r>
          </a:p>
          <a:p>
            <a:pPr algn="just">
              <a:lnSpc>
                <a:spcPct val="107000"/>
              </a:lnSpc>
              <a:spcAft>
                <a:spcPts val="800"/>
              </a:spcAft>
            </a:pPr>
            <a:r>
              <a:rPr lang="en-US" sz="1400" dirty="0">
                <a:ea typeface="Times New Roman" panose="02020603050405020304" pitchFamily="18" charset="0"/>
                <a:cs typeface="Arial" panose="020B0604020202020204" pitchFamily="34" charset="0"/>
              </a:rPr>
              <a:t>Elron urges investors to consider the information presented in slides 3,5,6,9,10 in conjunction with this comment. All amounts are fully attributed to Elron and RDC unless specified otherwise.</a:t>
            </a:r>
          </a:p>
          <a:p>
            <a:pPr algn="just">
              <a:lnSpc>
                <a:spcPct val="107000"/>
              </a:lnSpc>
              <a:spcAft>
                <a:spcPts val="800"/>
              </a:spcAft>
            </a:pPr>
            <a:endParaRPr lang="en-US" sz="1400" dirty="0">
              <a:ea typeface="Times New Roman" panose="02020603050405020304" pitchFamily="18" charset="0"/>
              <a:cs typeface="Arial" panose="020B0604020202020204" pitchFamily="34" charset="0"/>
            </a:endParaRPr>
          </a:p>
          <a:p>
            <a:pPr algn="just">
              <a:lnSpc>
                <a:spcPct val="107000"/>
              </a:lnSpc>
              <a:spcAft>
                <a:spcPts val="800"/>
              </a:spcAft>
            </a:pPr>
            <a:endParaRPr lang="en-US" sz="1400" dirty="0">
              <a:ea typeface="Times New Roman" panose="02020603050405020304" pitchFamily="18" charset="0"/>
              <a:cs typeface="Arial" panose="020B0604020202020204" pitchFamily="34" charset="0"/>
            </a:endParaRPr>
          </a:p>
          <a:p>
            <a:pPr algn="just">
              <a:lnSpc>
                <a:spcPct val="107000"/>
              </a:lnSpc>
              <a:spcAft>
                <a:spcPts val="800"/>
              </a:spcAft>
            </a:pPr>
            <a:endParaRPr lang="en-US" sz="1400" dirty="0">
              <a:ea typeface="Times New Roman" panose="02020603050405020304" pitchFamily="18" charset="0"/>
              <a:cs typeface="Arial" panose="020B0604020202020204" pitchFamily="34" charset="0"/>
            </a:endParaRPr>
          </a:p>
          <a:p>
            <a:pPr algn="just">
              <a:lnSpc>
                <a:spcPct val="107000"/>
              </a:lnSpc>
              <a:spcAft>
                <a:spcPts val="800"/>
              </a:spcAft>
            </a:pPr>
            <a:endParaRPr lang="en-US" sz="14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457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20" name="Google Shape;320;p3"/>
          <p:cNvSpPr txBox="1">
            <a:spLocks noGrp="1"/>
          </p:cNvSpPr>
          <p:nvPr>
            <p:ph type="title"/>
          </p:nvPr>
        </p:nvSpPr>
        <p:spPr>
          <a:xfrm>
            <a:off x="385846" y="369380"/>
            <a:ext cx="17516312" cy="808790"/>
          </a:xfrm>
          <a:prstGeom prst="rect">
            <a:avLst/>
          </a:prstGeom>
          <a:noFill/>
          <a:ln>
            <a:noFill/>
          </a:ln>
        </p:spPr>
        <p:txBody>
          <a:bodyPr spcFirstLastPara="1" wrap="square" lIns="137138" tIns="68550" rIns="137138" bIns="68550" anchor="t" anchorCtr="0">
            <a:noAutofit/>
          </a:bodyPr>
          <a:lstStyle/>
          <a:p>
            <a:pPr>
              <a:buSzPts val="3600"/>
            </a:pPr>
            <a:r>
              <a:rPr lang="en-US" sz="6000" kern="1200" spc="-75" dirty="0">
                <a:solidFill>
                  <a:schemeClr val="tx1"/>
                </a:solidFill>
                <a:latin typeface="Figtree" pitchFamily="2" charset="0"/>
                <a:ea typeface="+mj-ea"/>
                <a:cs typeface="+mj-cs"/>
              </a:rPr>
              <a:t>Elron Ventures Corporate Overview</a:t>
            </a:r>
            <a:endParaRPr sz="6000" kern="1200" spc="-75" dirty="0">
              <a:solidFill>
                <a:schemeClr val="tx1"/>
              </a:solidFill>
              <a:latin typeface="Figtree" pitchFamily="2" charset="0"/>
              <a:ea typeface="+mj-ea"/>
              <a:cs typeface="+mj-cs"/>
            </a:endParaRPr>
          </a:p>
        </p:txBody>
      </p:sp>
      <p:sp>
        <p:nvSpPr>
          <p:cNvPr id="321" name="Google Shape;321;p3"/>
          <p:cNvSpPr txBox="1">
            <a:spLocks noGrp="1"/>
          </p:cNvSpPr>
          <p:nvPr>
            <p:ph type="body" idx="1"/>
          </p:nvPr>
        </p:nvSpPr>
        <p:spPr>
          <a:xfrm>
            <a:off x="385848" y="1275349"/>
            <a:ext cx="17516310" cy="526237"/>
          </a:xfrm>
          <a:prstGeom prst="rect">
            <a:avLst/>
          </a:prstGeom>
          <a:noFill/>
          <a:ln>
            <a:noFill/>
          </a:ln>
        </p:spPr>
        <p:txBody>
          <a:bodyPr spcFirstLastPara="1" wrap="square" lIns="135000" tIns="68550" rIns="135000" bIns="68550" anchor="t" anchorCtr="0">
            <a:spAutoFit/>
          </a:bodyPr>
          <a:lstStyle/>
          <a:p>
            <a:pPr marL="0" indent="0" defTabSz="1371600"/>
            <a:r>
              <a:rPr lang="en-US" sz="2800" b="0" kern="1200" dirty="0">
                <a:solidFill>
                  <a:schemeClr val="accent3"/>
                </a:solidFill>
                <a:latin typeface="Figtree Light" pitchFamily="2" charset="0"/>
                <a:ea typeface="+mn-ea"/>
                <a:cs typeface="+mn-cs"/>
              </a:rPr>
              <a:t>Established in 1961, Israel’s first evergreen fund; partnership with Rafael for over three decades</a:t>
            </a:r>
            <a:endParaRPr sz="2800" b="0" kern="1200" dirty="0">
              <a:solidFill>
                <a:schemeClr val="accent3"/>
              </a:solidFill>
              <a:latin typeface="Figtree Light" pitchFamily="2" charset="0"/>
              <a:ea typeface="+mn-ea"/>
              <a:cs typeface="+mn-cs"/>
            </a:endParaRPr>
          </a:p>
        </p:txBody>
      </p:sp>
      <p:sp>
        <p:nvSpPr>
          <p:cNvPr id="330" name="Google Shape;330;p3"/>
          <p:cNvSpPr/>
          <p:nvPr/>
        </p:nvSpPr>
        <p:spPr>
          <a:xfrm>
            <a:off x="2895386" y="9608325"/>
            <a:ext cx="15135531" cy="706287"/>
          </a:xfrm>
          <a:prstGeom prst="rect">
            <a:avLst/>
          </a:prstGeom>
          <a:noFill/>
          <a:ln>
            <a:noFill/>
          </a:ln>
        </p:spPr>
        <p:txBody>
          <a:bodyPr spcFirstLastPara="1" wrap="square" lIns="137138" tIns="68550" rIns="137138" bIns="68550" anchor="t" anchorCtr="0">
            <a:spAutoFit/>
          </a:bodyPr>
          <a:lstStyle/>
          <a:p>
            <a:pPr defTabSz="1371600">
              <a:lnSpc>
                <a:spcPct val="90000"/>
              </a:lnSpc>
              <a:buClr>
                <a:srgbClr val="000000"/>
              </a:buClr>
              <a:buSzPts val="900"/>
              <a:defRPr/>
            </a:pPr>
            <a:r>
              <a:rPr lang="en-US" sz="1400" dirty="0"/>
              <a:t>This slide contains forward-looking information as defined in Section 32A of the Israel Securities Law, 5728-1968. See slide 2 of this presentation.</a:t>
            </a:r>
            <a:endParaRPr kumimoji="0" lang="en-US" sz="1350" b="0" i="0" u="none" strike="noStrike" kern="0" cap="none" spc="0" normalizeH="0" baseline="0" noProof="0" dirty="0">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endParaRPr>
          </a:p>
          <a:p>
            <a:pPr marL="0" marR="0" lvl="0" indent="0" algn="l" defTabSz="1371600" rtl="0" eaLnBrk="1" fontAlgn="auto" latinLnBrk="0" hangingPunct="1">
              <a:lnSpc>
                <a:spcPct val="90000"/>
              </a:lnSpc>
              <a:spcBef>
                <a:spcPts val="0"/>
              </a:spcBef>
              <a:spcAft>
                <a:spcPts val="0"/>
              </a:spcAft>
              <a:buClr>
                <a:srgbClr val="000000"/>
              </a:buClr>
              <a:buSzPts val="900"/>
              <a:buFontTx/>
              <a:buNone/>
              <a:tabLst/>
              <a:defRPr/>
            </a:pPr>
            <a:r>
              <a:rPr kumimoji="0" lang="en-US" sz="1350" b="0" i="0" u="none" strike="noStrike" kern="0" cap="none" spc="0" normalizeH="0" baseline="0" noProof="0" dirty="0">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rPr>
              <a:t>* Including companies held by </a:t>
            </a:r>
            <a:r>
              <a:rPr kumimoji="0" lang="en-US" sz="1350" b="0" i="0" u="none" strike="noStrike" kern="0" cap="none" spc="0" normalizeH="0" baseline="0" noProof="0" dirty="0" err="1">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rPr>
              <a:t>CyberFuture</a:t>
            </a:r>
            <a:r>
              <a:rPr kumimoji="0" lang="en-US" sz="1350" b="0" i="0" u="none" strike="noStrike" kern="0" cap="none" spc="0" normalizeH="0" baseline="0" noProof="0" dirty="0">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rPr>
              <a:t>.</a:t>
            </a:r>
            <a:endParaRPr kumimoji="0" sz="1350" b="0" i="0" u="none" strike="noStrike" kern="0" cap="none" spc="0" normalizeH="0" baseline="0" noProof="0" dirty="0">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endParaRPr>
          </a:p>
          <a:p>
            <a:pPr marL="0" marR="0" lvl="0" indent="0" algn="l" defTabSz="1371600" rtl="0" eaLnBrk="1" fontAlgn="auto" latinLnBrk="0" hangingPunct="1">
              <a:lnSpc>
                <a:spcPct val="90000"/>
              </a:lnSpc>
              <a:spcBef>
                <a:spcPts val="0"/>
              </a:spcBef>
              <a:spcAft>
                <a:spcPts val="0"/>
              </a:spcAft>
              <a:buClr>
                <a:srgbClr val="000000"/>
              </a:buClr>
              <a:buSzPts val="900"/>
              <a:buFontTx/>
              <a:buNone/>
              <a:tabLst/>
              <a:defRPr/>
            </a:pPr>
            <a:r>
              <a:rPr kumimoji="0" lang="en-US" sz="1350" b="0" i="0" u="none" strike="noStrike" kern="0" cap="none" spc="0" normalizeH="0" baseline="0" noProof="0" dirty="0">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rPr>
              <a:t>** Including </a:t>
            </a:r>
            <a:r>
              <a:rPr kumimoji="0" lang="en-US" sz="1350" b="0" i="0" u="none" strike="noStrike" kern="0" cap="none" spc="0" normalizeH="0" baseline="0" noProof="0" dirty="0" err="1">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rPr>
              <a:t>CyberFuture’s</a:t>
            </a:r>
            <a:r>
              <a:rPr kumimoji="0" lang="en-US" sz="1350" b="0" i="0" u="none" strike="noStrike" kern="0" cap="none" spc="0" normalizeH="0" baseline="0" noProof="0" dirty="0">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rPr>
              <a:t> exits. </a:t>
            </a:r>
            <a:endParaRPr kumimoji="0" sz="1350" b="0" i="0" u="none" strike="noStrike" kern="0" cap="none" spc="0" normalizeH="0" baseline="0" noProof="0" dirty="0">
              <a:ln>
                <a:noFill/>
              </a:ln>
              <a:solidFill>
                <a:srgbClr val="000000"/>
              </a:solidFill>
              <a:effectLst/>
              <a:uLnTx/>
              <a:uFillTx/>
              <a:latin typeface="Figtree" pitchFamily="2" charset="0"/>
              <a:ea typeface="Calibri" panose="020F0502020204030204" pitchFamily="34" charset="0"/>
              <a:cs typeface="Calibri" panose="020F0502020204030204" pitchFamily="34" charset="0"/>
              <a:sym typeface="Open Sans"/>
            </a:endParaRPr>
          </a:p>
        </p:txBody>
      </p:sp>
      <p:sp>
        <p:nvSpPr>
          <p:cNvPr id="331" name="Rounded Rectangle 330"/>
          <p:cNvSpPr/>
          <p:nvPr/>
        </p:nvSpPr>
        <p:spPr>
          <a:xfrm>
            <a:off x="582701" y="2772969"/>
            <a:ext cx="5700000" cy="1463040"/>
          </a:xfrm>
          <a:prstGeom prst="roundRect">
            <a:avLst>
              <a:gd name="adj" fmla="val 3500"/>
            </a:avLst>
          </a:prstGeom>
          <a:solidFill>
            <a:srgbClr val="F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32" name="Rectangle 331"/>
          <p:cNvSpPr/>
          <p:nvPr/>
        </p:nvSpPr>
        <p:spPr>
          <a:xfrm>
            <a:off x="582701" y="2772969"/>
            <a:ext cx="5700000" cy="82296"/>
          </a:xfrm>
          <a:prstGeom prst="rect">
            <a:avLst/>
          </a:prstGeom>
          <a:solidFill>
            <a:srgbClr val="E8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33" name="TextBox 332"/>
          <p:cNvSpPr txBox="1"/>
          <p:nvPr/>
        </p:nvSpPr>
        <p:spPr>
          <a:xfrm>
            <a:off x="820445" y="3157237"/>
            <a:ext cx="5224512" cy="292388"/>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a:ea typeface="+mn-ea"/>
                <a:cs typeface="+mn-cs"/>
              </a:rPr>
              <a:t>CONTROLLING SHAREHOLDER</a:t>
            </a:r>
          </a:p>
        </p:txBody>
      </p:sp>
      <p:cxnSp>
        <p:nvCxnSpPr>
          <p:cNvPr id="334" name="Connector 333"/>
          <p:cNvCxnSpPr/>
          <p:nvPr/>
        </p:nvCxnSpPr>
        <p:spPr>
          <a:xfrm>
            <a:off x="820445" y="3504489"/>
            <a:ext cx="5224512"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35" name="TextBox 334"/>
          <p:cNvSpPr txBox="1"/>
          <p:nvPr/>
        </p:nvSpPr>
        <p:spPr>
          <a:xfrm>
            <a:off x="820445" y="3595929"/>
            <a:ext cx="5224512" cy="2462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95959"/>
                </a:solidFill>
                <a:effectLst/>
                <a:uLnTx/>
                <a:uFillTx/>
                <a:latin typeface="Figtree"/>
                <a:ea typeface="+mn-ea"/>
                <a:cs typeface="+mn-cs"/>
              </a:rPr>
              <a:t>Arieli Group, since Sept. 2024</a:t>
            </a:r>
          </a:p>
        </p:txBody>
      </p:sp>
      <p:sp>
        <p:nvSpPr>
          <p:cNvPr id="336" name="Rounded Rectangle 335"/>
          <p:cNvSpPr/>
          <p:nvPr/>
        </p:nvSpPr>
        <p:spPr>
          <a:xfrm>
            <a:off x="582701" y="4404517"/>
            <a:ext cx="5700000" cy="1463040"/>
          </a:xfrm>
          <a:prstGeom prst="roundRect">
            <a:avLst>
              <a:gd name="adj" fmla="val 3500"/>
            </a:avLst>
          </a:prstGeom>
          <a:solidFill>
            <a:srgbClr val="F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37" name="Rectangle 336"/>
          <p:cNvSpPr/>
          <p:nvPr/>
        </p:nvSpPr>
        <p:spPr>
          <a:xfrm>
            <a:off x="582701" y="4404517"/>
            <a:ext cx="5700000" cy="82296"/>
          </a:xfrm>
          <a:prstGeom prst="rect">
            <a:avLst/>
          </a:prstGeom>
          <a:solidFill>
            <a:srgbClr val="E8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38" name="TextBox 337"/>
          <p:cNvSpPr txBox="1"/>
          <p:nvPr/>
        </p:nvSpPr>
        <p:spPr>
          <a:xfrm>
            <a:off x="820445" y="4788785"/>
            <a:ext cx="5224512" cy="292388"/>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a:ea typeface="+mn-ea"/>
                <a:cs typeface="+mn-cs"/>
              </a:rPr>
              <a:t>60+ YEARS INVESTMENT EXPERIENCE</a:t>
            </a:r>
          </a:p>
        </p:txBody>
      </p:sp>
      <p:cxnSp>
        <p:nvCxnSpPr>
          <p:cNvPr id="339" name="Connector 338"/>
          <p:cNvCxnSpPr/>
          <p:nvPr/>
        </p:nvCxnSpPr>
        <p:spPr>
          <a:xfrm>
            <a:off x="820445" y="5136037"/>
            <a:ext cx="5224512"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40" name="TextBox 339"/>
          <p:cNvSpPr txBox="1"/>
          <p:nvPr/>
        </p:nvSpPr>
        <p:spPr>
          <a:xfrm>
            <a:off x="820445" y="5227477"/>
            <a:ext cx="5224512" cy="2462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95959"/>
                </a:solidFill>
                <a:effectLst/>
                <a:uLnTx/>
                <a:uFillTx/>
                <a:latin typeface="Figtree"/>
                <a:ea typeface="+mn-ea"/>
                <a:cs typeface="+mn-cs"/>
              </a:rPr>
              <a:t>Investing since 1961</a:t>
            </a:r>
          </a:p>
        </p:txBody>
      </p:sp>
      <p:sp>
        <p:nvSpPr>
          <p:cNvPr id="341" name="Rounded Rectangle 340"/>
          <p:cNvSpPr/>
          <p:nvPr/>
        </p:nvSpPr>
        <p:spPr>
          <a:xfrm>
            <a:off x="582701" y="6023002"/>
            <a:ext cx="5700000" cy="1463040"/>
          </a:xfrm>
          <a:prstGeom prst="roundRect">
            <a:avLst>
              <a:gd name="adj" fmla="val 3500"/>
            </a:avLst>
          </a:prstGeom>
          <a:solidFill>
            <a:srgbClr val="F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42" name="Rectangle 341"/>
          <p:cNvSpPr/>
          <p:nvPr/>
        </p:nvSpPr>
        <p:spPr>
          <a:xfrm>
            <a:off x="582701" y="6023002"/>
            <a:ext cx="5700000" cy="82296"/>
          </a:xfrm>
          <a:prstGeom prst="rect">
            <a:avLst/>
          </a:prstGeom>
          <a:solidFill>
            <a:srgbClr val="E8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43" name="TextBox 342"/>
          <p:cNvSpPr txBox="1"/>
          <p:nvPr/>
        </p:nvSpPr>
        <p:spPr>
          <a:xfrm>
            <a:off x="820445" y="6407270"/>
            <a:ext cx="5224512" cy="292388"/>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a:ea typeface="+mn-ea"/>
                <a:cs typeface="+mn-cs"/>
              </a:rPr>
              <a:t>INVESTMENT VERTICALS</a:t>
            </a:r>
          </a:p>
        </p:txBody>
      </p:sp>
      <p:cxnSp>
        <p:nvCxnSpPr>
          <p:cNvPr id="344" name="Connector 343"/>
          <p:cNvCxnSpPr/>
          <p:nvPr/>
        </p:nvCxnSpPr>
        <p:spPr>
          <a:xfrm>
            <a:off x="820445" y="6754522"/>
            <a:ext cx="5224512"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45" name="TextBox 344"/>
          <p:cNvSpPr txBox="1"/>
          <p:nvPr/>
        </p:nvSpPr>
        <p:spPr>
          <a:xfrm>
            <a:off x="820445" y="6845962"/>
            <a:ext cx="5224512" cy="50013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95959"/>
                </a:solidFill>
                <a:effectLst/>
                <a:uLnTx/>
                <a:uFillTx/>
                <a:latin typeface="Figtree"/>
                <a:ea typeface="+mn-ea"/>
                <a:cs typeface="+mn-cs"/>
              </a:rPr>
              <a:t>Deep Tech, Defense Tech / Dual Use, Cybersecurity, AI</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sz="1400" b="0" i="0" u="none" strike="noStrike" kern="1200" cap="none" spc="0" normalizeH="0" baseline="0" noProof="0" dirty="0">
                <a:ln>
                  <a:noFill/>
                </a:ln>
                <a:solidFill>
                  <a:srgbClr val="595959"/>
                </a:solidFill>
                <a:effectLst/>
                <a:uLnTx/>
                <a:uFillTx/>
                <a:latin typeface="Figtree"/>
                <a:ea typeface="+mn-ea"/>
                <a:cs typeface="+mn-cs"/>
              </a:rPr>
              <a:t>+ Legacy </a:t>
            </a:r>
            <a:r>
              <a:rPr kumimoji="0" sz="1400" b="0" i="0" u="none" strike="noStrike" kern="1200" cap="none" spc="0" normalizeH="0" baseline="0" noProof="0" dirty="0" err="1">
                <a:ln>
                  <a:noFill/>
                </a:ln>
                <a:solidFill>
                  <a:srgbClr val="595959"/>
                </a:solidFill>
                <a:effectLst/>
                <a:uLnTx/>
                <a:uFillTx/>
                <a:latin typeface="Figtree"/>
                <a:ea typeface="+mn-ea"/>
                <a:cs typeface="+mn-cs"/>
              </a:rPr>
              <a:t>Healthtech</a:t>
            </a:r>
            <a:r>
              <a:rPr kumimoji="0" sz="1400" b="0" i="0" u="none" strike="noStrike" kern="1200" cap="none" spc="0" normalizeH="0" baseline="0" noProof="0" dirty="0">
                <a:ln>
                  <a:noFill/>
                </a:ln>
                <a:solidFill>
                  <a:srgbClr val="595959"/>
                </a:solidFill>
                <a:effectLst/>
                <a:uLnTx/>
                <a:uFillTx/>
                <a:latin typeface="Figtree"/>
                <a:ea typeface="+mn-ea"/>
                <a:cs typeface="+mn-cs"/>
              </a:rPr>
              <a:t> portfolio</a:t>
            </a:r>
          </a:p>
        </p:txBody>
      </p:sp>
      <p:sp>
        <p:nvSpPr>
          <p:cNvPr id="346" name="Rounded Rectangle 345"/>
          <p:cNvSpPr/>
          <p:nvPr/>
        </p:nvSpPr>
        <p:spPr>
          <a:xfrm>
            <a:off x="582701" y="7628424"/>
            <a:ext cx="5700000" cy="1463040"/>
          </a:xfrm>
          <a:prstGeom prst="roundRect">
            <a:avLst>
              <a:gd name="adj" fmla="val 3500"/>
            </a:avLst>
          </a:prstGeom>
          <a:solidFill>
            <a:srgbClr val="F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47" name="Rectangle 346"/>
          <p:cNvSpPr/>
          <p:nvPr/>
        </p:nvSpPr>
        <p:spPr>
          <a:xfrm>
            <a:off x="582701" y="7628424"/>
            <a:ext cx="5700000" cy="82296"/>
          </a:xfrm>
          <a:prstGeom prst="rect">
            <a:avLst/>
          </a:prstGeom>
          <a:solidFill>
            <a:srgbClr val="E8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48" name="TextBox 347"/>
          <p:cNvSpPr txBox="1"/>
          <p:nvPr/>
        </p:nvSpPr>
        <p:spPr>
          <a:xfrm>
            <a:off x="820445" y="8012692"/>
            <a:ext cx="5224512" cy="292388"/>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a:ea typeface="+mn-ea"/>
                <a:cs typeface="+mn-cs"/>
              </a:rPr>
              <a:t>CYBERFUTURE MICROFUND</a:t>
            </a:r>
          </a:p>
        </p:txBody>
      </p:sp>
      <p:cxnSp>
        <p:nvCxnSpPr>
          <p:cNvPr id="349" name="Connector 348"/>
          <p:cNvCxnSpPr/>
          <p:nvPr/>
        </p:nvCxnSpPr>
        <p:spPr>
          <a:xfrm>
            <a:off x="820445" y="8359944"/>
            <a:ext cx="5224512"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50" name="TextBox 349"/>
          <p:cNvSpPr txBox="1"/>
          <p:nvPr/>
        </p:nvSpPr>
        <p:spPr>
          <a:xfrm>
            <a:off x="820445" y="8451384"/>
            <a:ext cx="5224512" cy="49244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95959"/>
                </a:solidFill>
                <a:effectLst/>
                <a:uLnTx/>
                <a:uFillTx/>
                <a:latin typeface="Figtree"/>
                <a:ea typeface="+mn-ea"/>
                <a:cs typeface="+mn-cs"/>
              </a:rPr>
              <a:t>Cybersecurity </a:t>
            </a:r>
            <a:r>
              <a:rPr kumimoji="0" sz="1600" b="0" i="0" u="none" strike="noStrike" kern="1200" cap="none" spc="0" normalizeH="0" baseline="0" noProof="0" dirty="0" err="1">
                <a:ln>
                  <a:noFill/>
                </a:ln>
                <a:solidFill>
                  <a:srgbClr val="595959"/>
                </a:solidFill>
                <a:effectLst/>
                <a:uLnTx/>
                <a:uFillTx/>
                <a:latin typeface="Figtree"/>
                <a:ea typeface="+mn-ea"/>
                <a:cs typeface="+mn-cs"/>
              </a:rPr>
              <a:t>microfund</a:t>
            </a:r>
            <a:r>
              <a:rPr kumimoji="0" sz="1600" b="0" i="0" u="none" strike="noStrike" kern="1200" cap="none" spc="0" normalizeH="0" baseline="0" noProof="0" dirty="0">
                <a:ln>
                  <a:noFill/>
                </a:ln>
                <a:solidFill>
                  <a:srgbClr val="595959"/>
                </a:solidFill>
                <a:effectLst/>
                <a:uLnTx/>
                <a:uFillTx/>
                <a:latin typeface="Figtree"/>
                <a:ea typeface="+mn-ea"/>
                <a:cs typeface="+mn-cs"/>
              </a:rPr>
              <a:t> of leading CISO’s, VAR’s, and AI architects; 2nd fund under construction</a:t>
            </a:r>
          </a:p>
        </p:txBody>
      </p:sp>
      <p:sp>
        <p:nvSpPr>
          <p:cNvPr id="351" name="Rounded Rectangle 350"/>
          <p:cNvSpPr/>
          <p:nvPr/>
        </p:nvSpPr>
        <p:spPr>
          <a:xfrm>
            <a:off x="13172701" y="2772969"/>
            <a:ext cx="4532598" cy="1463040"/>
          </a:xfrm>
          <a:prstGeom prst="roundRect">
            <a:avLst>
              <a:gd name="adj" fmla="val 3500"/>
            </a:avLst>
          </a:prstGeom>
          <a:solidFill>
            <a:srgbClr val="F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52" name="Rectangle 351"/>
          <p:cNvSpPr/>
          <p:nvPr/>
        </p:nvSpPr>
        <p:spPr>
          <a:xfrm>
            <a:off x="13172701" y="2772969"/>
            <a:ext cx="4532598" cy="82296"/>
          </a:xfrm>
          <a:prstGeom prst="rect">
            <a:avLst/>
          </a:prstGeom>
          <a:solidFill>
            <a:srgbClr val="E8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53" name="TextBox 352"/>
          <p:cNvSpPr txBox="1"/>
          <p:nvPr/>
        </p:nvSpPr>
        <p:spPr>
          <a:xfrm>
            <a:off x="13410445" y="2957182"/>
            <a:ext cx="4057110" cy="492443"/>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dirty="0">
                <a:ln>
                  <a:noFill/>
                </a:ln>
                <a:solidFill>
                  <a:srgbClr val="E86A1E"/>
                </a:solidFill>
                <a:effectLst/>
                <a:uLnTx/>
                <a:uFillTx/>
                <a:latin typeface="Figtree"/>
                <a:ea typeface="+mn-ea"/>
                <a:cs typeface="+mn-cs"/>
              </a:rPr>
              <a:t>2</a:t>
            </a:r>
            <a:r>
              <a:rPr kumimoji="0" lang="en-US" sz="3200" b="1" i="0" u="none" strike="noStrike" kern="1200" cap="none" spc="0" normalizeH="0" baseline="0" noProof="0" dirty="0">
                <a:ln>
                  <a:noFill/>
                </a:ln>
                <a:solidFill>
                  <a:srgbClr val="E86A1E"/>
                </a:solidFill>
                <a:effectLst/>
                <a:uLnTx/>
                <a:uFillTx/>
                <a:latin typeface="Figtree"/>
                <a:ea typeface="+mn-ea"/>
                <a:cs typeface="+mn-cs"/>
              </a:rPr>
              <a:t>3</a:t>
            </a:r>
            <a:r>
              <a:rPr kumimoji="0" sz="1900" b="1" i="0" u="none" strike="noStrike" kern="1200" cap="all" spc="0" normalizeH="0" baseline="0" noProof="0" dirty="0">
                <a:ln>
                  <a:noFill/>
                </a:ln>
                <a:solidFill>
                  <a:srgbClr val="222222"/>
                </a:solidFill>
                <a:effectLst/>
                <a:uLnTx/>
                <a:uFillTx/>
                <a:latin typeface="Figtree"/>
                <a:ea typeface="+mn-ea"/>
                <a:cs typeface="+mn-cs"/>
              </a:rPr>
              <a:t> Portfolio Companies</a:t>
            </a:r>
            <a:r>
              <a:rPr kumimoji="0" sz="1900" b="1" i="0" u="none" strike="noStrike" kern="1200" cap="none" spc="0" normalizeH="0" baseline="30000" noProof="0" dirty="0">
                <a:ln>
                  <a:noFill/>
                </a:ln>
                <a:solidFill>
                  <a:srgbClr val="222222"/>
                </a:solidFill>
                <a:effectLst/>
                <a:uLnTx/>
                <a:uFillTx/>
                <a:latin typeface="Figtree"/>
                <a:ea typeface="+mn-ea"/>
                <a:cs typeface="+mn-cs"/>
              </a:rPr>
              <a:t>*</a:t>
            </a:r>
          </a:p>
        </p:txBody>
      </p:sp>
      <p:cxnSp>
        <p:nvCxnSpPr>
          <p:cNvPr id="354" name="Connector 353"/>
          <p:cNvCxnSpPr/>
          <p:nvPr/>
        </p:nvCxnSpPr>
        <p:spPr>
          <a:xfrm>
            <a:off x="13410445" y="3504489"/>
            <a:ext cx="4057110"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55" name="TextBox 354"/>
          <p:cNvSpPr txBox="1"/>
          <p:nvPr/>
        </p:nvSpPr>
        <p:spPr>
          <a:xfrm>
            <a:off x="13410445" y="3595929"/>
            <a:ext cx="4057110" cy="2462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95959"/>
                </a:solidFill>
                <a:effectLst/>
                <a:uLnTx/>
                <a:uFillTx/>
                <a:latin typeface="Figtree"/>
                <a:ea typeface="+mn-ea"/>
                <a:cs typeface="+mn-cs"/>
              </a:rPr>
              <a:t>From Seed to Series E</a:t>
            </a:r>
          </a:p>
        </p:txBody>
      </p:sp>
      <p:sp>
        <p:nvSpPr>
          <p:cNvPr id="356" name="Rounded Rectangle 355"/>
          <p:cNvSpPr/>
          <p:nvPr/>
        </p:nvSpPr>
        <p:spPr>
          <a:xfrm>
            <a:off x="13172701" y="4404517"/>
            <a:ext cx="4532598" cy="1463040"/>
          </a:xfrm>
          <a:prstGeom prst="roundRect">
            <a:avLst>
              <a:gd name="adj" fmla="val 3500"/>
            </a:avLst>
          </a:prstGeom>
          <a:solidFill>
            <a:srgbClr val="F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57" name="Rectangle 356"/>
          <p:cNvSpPr/>
          <p:nvPr/>
        </p:nvSpPr>
        <p:spPr>
          <a:xfrm>
            <a:off x="13172701" y="4404517"/>
            <a:ext cx="4532598" cy="82296"/>
          </a:xfrm>
          <a:prstGeom prst="rect">
            <a:avLst/>
          </a:prstGeom>
          <a:solidFill>
            <a:srgbClr val="E8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58" name="TextBox 357"/>
          <p:cNvSpPr txBox="1"/>
          <p:nvPr/>
        </p:nvSpPr>
        <p:spPr>
          <a:xfrm>
            <a:off x="13410445" y="4588730"/>
            <a:ext cx="4057110" cy="492443"/>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dirty="0">
                <a:ln>
                  <a:noFill/>
                </a:ln>
                <a:solidFill>
                  <a:srgbClr val="E86A1E"/>
                </a:solidFill>
                <a:effectLst/>
                <a:uLnTx/>
                <a:uFillTx/>
                <a:latin typeface="Figtree"/>
                <a:ea typeface="+mn-ea"/>
                <a:cs typeface="+mn-cs"/>
              </a:rPr>
              <a:t>2</a:t>
            </a:r>
            <a:r>
              <a:rPr kumimoji="0" lang="en-US" sz="3200" b="1" i="0" u="none" strike="noStrike" kern="1200" cap="none" spc="0" normalizeH="0" baseline="0" noProof="0" dirty="0">
                <a:ln>
                  <a:noFill/>
                </a:ln>
                <a:solidFill>
                  <a:srgbClr val="E86A1E"/>
                </a:solidFill>
                <a:effectLst/>
                <a:uLnTx/>
                <a:uFillTx/>
                <a:latin typeface="Figtree"/>
                <a:ea typeface="+mn-ea"/>
                <a:cs typeface="+mn-cs"/>
              </a:rPr>
              <a:t>2</a:t>
            </a:r>
            <a:r>
              <a:rPr kumimoji="0" sz="1900" b="1" i="0" u="none" strike="noStrike" kern="1200" cap="all" spc="0" normalizeH="0" baseline="0" noProof="0" dirty="0">
                <a:ln>
                  <a:noFill/>
                </a:ln>
                <a:solidFill>
                  <a:srgbClr val="222222"/>
                </a:solidFill>
                <a:effectLst/>
                <a:uLnTx/>
                <a:uFillTx/>
                <a:latin typeface="Figtree"/>
                <a:ea typeface="+mn-ea"/>
                <a:cs typeface="+mn-cs"/>
              </a:rPr>
              <a:t> Exits</a:t>
            </a:r>
            <a:r>
              <a:rPr kumimoji="0" sz="1900" b="1" i="0" u="none" strike="noStrike" kern="1200" cap="none" spc="0" normalizeH="0" baseline="30000" noProof="0" dirty="0">
                <a:ln>
                  <a:noFill/>
                </a:ln>
                <a:solidFill>
                  <a:srgbClr val="222222"/>
                </a:solidFill>
                <a:effectLst/>
                <a:uLnTx/>
                <a:uFillTx/>
                <a:latin typeface="Figtree"/>
                <a:ea typeface="+mn-ea"/>
                <a:cs typeface="+mn-cs"/>
              </a:rPr>
              <a:t>**</a:t>
            </a:r>
          </a:p>
        </p:txBody>
      </p:sp>
      <p:cxnSp>
        <p:nvCxnSpPr>
          <p:cNvPr id="359" name="Connector 358"/>
          <p:cNvCxnSpPr/>
          <p:nvPr/>
        </p:nvCxnSpPr>
        <p:spPr>
          <a:xfrm>
            <a:off x="13410445" y="5136037"/>
            <a:ext cx="4057110"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60" name="TextBox 359"/>
          <p:cNvSpPr txBox="1"/>
          <p:nvPr/>
        </p:nvSpPr>
        <p:spPr>
          <a:xfrm>
            <a:off x="13410445" y="5227477"/>
            <a:ext cx="4057110" cy="2462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95959"/>
                </a:solidFill>
                <a:effectLst/>
                <a:uLnTx/>
                <a:uFillTx/>
                <a:latin typeface="Figtree"/>
                <a:ea typeface="+mn-ea"/>
                <a:cs typeface="+mn-cs"/>
              </a:rPr>
              <a:t>Valued at approximately $3</a:t>
            </a:r>
            <a:r>
              <a:rPr kumimoji="0" lang="en-US" sz="1600" b="0" i="0" u="none" strike="noStrike" kern="1200" cap="none" spc="0" normalizeH="0" baseline="0" noProof="0" dirty="0">
                <a:ln>
                  <a:noFill/>
                </a:ln>
                <a:solidFill>
                  <a:srgbClr val="595959"/>
                </a:solidFill>
                <a:effectLst/>
                <a:uLnTx/>
                <a:uFillTx/>
                <a:latin typeface="Figtree"/>
                <a:ea typeface="+mn-ea"/>
                <a:cs typeface="+mn-cs"/>
              </a:rPr>
              <a:t>.3</a:t>
            </a:r>
            <a:r>
              <a:rPr kumimoji="0" sz="1600" b="0" i="0" u="none" strike="noStrike" kern="1200" cap="none" spc="0" normalizeH="0" baseline="0" noProof="0" dirty="0">
                <a:ln>
                  <a:noFill/>
                </a:ln>
                <a:solidFill>
                  <a:srgbClr val="595959"/>
                </a:solidFill>
                <a:effectLst/>
                <a:uLnTx/>
                <a:uFillTx/>
                <a:latin typeface="Figtree"/>
                <a:ea typeface="+mn-ea"/>
                <a:cs typeface="+mn-cs"/>
              </a:rPr>
              <a:t>B since 2010</a:t>
            </a:r>
          </a:p>
        </p:txBody>
      </p:sp>
      <p:sp>
        <p:nvSpPr>
          <p:cNvPr id="361" name="Rounded Rectangle 360"/>
          <p:cNvSpPr/>
          <p:nvPr/>
        </p:nvSpPr>
        <p:spPr>
          <a:xfrm>
            <a:off x="13172701" y="6023002"/>
            <a:ext cx="4532598" cy="1463040"/>
          </a:xfrm>
          <a:prstGeom prst="roundRect">
            <a:avLst>
              <a:gd name="adj" fmla="val 3500"/>
            </a:avLst>
          </a:prstGeom>
          <a:solidFill>
            <a:srgbClr val="F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62" name="Rectangle 361"/>
          <p:cNvSpPr/>
          <p:nvPr/>
        </p:nvSpPr>
        <p:spPr>
          <a:xfrm>
            <a:off x="13172701" y="6023002"/>
            <a:ext cx="4532598" cy="82296"/>
          </a:xfrm>
          <a:prstGeom prst="rect">
            <a:avLst/>
          </a:prstGeom>
          <a:solidFill>
            <a:srgbClr val="E8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363" name="TextBox 362"/>
          <p:cNvSpPr txBox="1"/>
          <p:nvPr/>
        </p:nvSpPr>
        <p:spPr>
          <a:xfrm>
            <a:off x="13410445" y="6407270"/>
            <a:ext cx="4057110" cy="292388"/>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a:ea typeface="+mn-ea"/>
                <a:cs typeface="+mn-cs"/>
              </a:rPr>
              <a:t>NOTABLE EXITS</a:t>
            </a:r>
          </a:p>
        </p:txBody>
      </p:sp>
      <p:cxnSp>
        <p:nvCxnSpPr>
          <p:cNvPr id="364" name="Connector 363"/>
          <p:cNvCxnSpPr/>
          <p:nvPr/>
        </p:nvCxnSpPr>
        <p:spPr>
          <a:xfrm>
            <a:off x="13410445" y="6754522"/>
            <a:ext cx="4057110"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65" name="TextBox 364"/>
          <p:cNvSpPr txBox="1"/>
          <p:nvPr/>
        </p:nvSpPr>
        <p:spPr>
          <a:xfrm>
            <a:off x="13410445" y="6845962"/>
            <a:ext cx="4057110" cy="492443"/>
          </a:xfrm>
          <a:prstGeom prst="rect">
            <a:avLst/>
          </a:prstGeom>
          <a:noFill/>
        </p:spPr>
        <p:txBody>
          <a:bodyPr wrap="square" lIns="0" tIns="0" rIns="0" bIns="0" anchor="t">
            <a:spAutoFit/>
          </a:bodyPr>
          <a:lstStyle/>
          <a:p>
            <a:pPr lvl="0">
              <a:defRPr/>
            </a:pPr>
            <a:r>
              <a:rPr kumimoji="0" sz="1600" b="0" i="0" u="none" strike="noStrike" kern="1200" cap="none" spc="0" normalizeH="0" baseline="0" noProof="0" dirty="0">
                <a:ln>
                  <a:noFill/>
                </a:ln>
                <a:solidFill>
                  <a:srgbClr val="595959"/>
                </a:solidFill>
                <a:effectLst/>
                <a:uLnTx/>
                <a:uFillTx/>
                <a:latin typeface="Figtree"/>
                <a:ea typeface="+mn-ea"/>
                <a:cs typeface="+mn-cs"/>
              </a:rPr>
              <a:t>CartiHeal, Ironscales, </a:t>
            </a:r>
            <a:r>
              <a:rPr kumimoji="0" sz="1600" b="0" i="0" u="none" strike="noStrike" kern="1200" cap="none" spc="0" normalizeH="0" baseline="0" noProof="0" dirty="0" err="1">
                <a:ln>
                  <a:noFill/>
                </a:ln>
                <a:solidFill>
                  <a:srgbClr val="595959"/>
                </a:solidFill>
                <a:effectLst/>
                <a:uLnTx/>
                <a:uFillTx/>
                <a:latin typeface="Figtree"/>
                <a:ea typeface="+mn-ea"/>
                <a:cs typeface="+mn-cs"/>
              </a:rPr>
              <a:t>Cybersixgill</a:t>
            </a:r>
            <a:r>
              <a:rPr kumimoji="0" sz="1600" b="0" i="0" u="none" strike="noStrike" kern="1200" cap="none" spc="0" normalizeH="0" baseline="0" noProof="0" dirty="0">
                <a:ln>
                  <a:noFill/>
                </a:ln>
                <a:solidFill>
                  <a:srgbClr val="595959"/>
                </a:solidFill>
                <a:effectLst/>
                <a:uLnTx/>
                <a:uFillTx/>
                <a:latin typeface="Figtree"/>
                <a:ea typeface="+mn-ea"/>
                <a:cs typeface="+mn-cs"/>
              </a:rPr>
              <a:t>, </a:t>
            </a:r>
            <a:r>
              <a:rPr kumimoji="0" sz="1600" b="0" i="0" u="none" strike="noStrike" kern="1200" cap="none" spc="0" normalizeH="0" baseline="0" noProof="0" dirty="0" err="1">
                <a:ln>
                  <a:noFill/>
                </a:ln>
                <a:solidFill>
                  <a:srgbClr val="595959"/>
                </a:solidFill>
                <a:effectLst/>
                <a:uLnTx/>
                <a:uFillTx/>
                <a:latin typeface="Figtree"/>
                <a:ea typeface="+mn-ea"/>
                <a:cs typeface="+mn-cs"/>
              </a:rPr>
              <a:t>Secdo</a:t>
            </a:r>
            <a:r>
              <a:rPr kumimoji="0" sz="1600" b="0" i="0" u="none" strike="noStrike" kern="1200" cap="none" spc="0" normalizeH="0" baseline="0" noProof="0" dirty="0">
                <a:ln>
                  <a:noFill/>
                </a:ln>
                <a:solidFill>
                  <a:srgbClr val="595959"/>
                </a:solidFill>
                <a:effectLst/>
                <a:uLnTx/>
                <a:uFillTx/>
                <a:latin typeface="Figtree"/>
                <a:ea typeface="+mn-ea"/>
                <a:cs typeface="+mn-cs"/>
              </a:rPr>
              <a:t>, Cynerio, </a:t>
            </a:r>
            <a:r>
              <a:rPr kumimoji="0" lang="en-US" sz="1600" b="0" i="0" u="none" strike="noStrike" kern="1200" cap="none" spc="0" normalizeH="0" baseline="0" noProof="0" dirty="0">
                <a:ln>
                  <a:noFill/>
                </a:ln>
                <a:solidFill>
                  <a:srgbClr val="595959"/>
                </a:solidFill>
                <a:effectLst/>
                <a:uLnTx/>
                <a:uFillTx/>
                <a:latin typeface="Figtree"/>
                <a:ea typeface="+mn-ea"/>
                <a:cs typeface="+mn-cs"/>
              </a:rPr>
              <a:t>Astrix</a:t>
            </a:r>
            <a:r>
              <a:rPr lang="en-US" sz="1600" dirty="0">
                <a:solidFill>
                  <a:srgbClr val="595959"/>
                </a:solidFill>
                <a:latin typeface="Figtree"/>
              </a:rPr>
              <a:t> </a:t>
            </a:r>
            <a:endParaRPr kumimoji="0" sz="1600" b="0" i="0" u="none" strike="noStrike" kern="1200" cap="none" spc="0" normalizeH="0" baseline="0" noProof="0" dirty="0">
              <a:ln>
                <a:noFill/>
              </a:ln>
              <a:solidFill>
                <a:srgbClr val="595959"/>
              </a:solidFill>
              <a:effectLst/>
              <a:uLnTx/>
              <a:uFillTx/>
              <a:latin typeface="Figtree"/>
              <a:ea typeface="+mn-ea"/>
              <a:cs typeface="+mn-cs"/>
            </a:endParaRPr>
          </a:p>
        </p:txBody>
      </p:sp>
      <p:sp>
        <p:nvSpPr>
          <p:cNvPr id="366" name="TextBox 365"/>
          <p:cNvSpPr txBox="1"/>
          <p:nvPr/>
        </p:nvSpPr>
        <p:spPr>
          <a:xfrm>
            <a:off x="6612395" y="2981857"/>
            <a:ext cx="6250000" cy="76944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A2A5A"/>
                </a:solidFill>
                <a:effectLst/>
                <a:uLnTx/>
                <a:uFillTx/>
                <a:latin typeface="Figtree"/>
                <a:ea typeface="+mn-ea"/>
                <a:cs typeface="+mn-cs"/>
              </a:rPr>
              <a:t>PARTNERSHIP WITH RAFAEL, DEFENSE INDUSTRY LEADER</a:t>
            </a:r>
          </a:p>
        </p:txBody>
      </p:sp>
      <p:sp>
        <p:nvSpPr>
          <p:cNvPr id="367" name="TextBox 366"/>
          <p:cNvSpPr txBox="1"/>
          <p:nvPr/>
        </p:nvSpPr>
        <p:spPr>
          <a:xfrm>
            <a:off x="6602701" y="4022124"/>
            <a:ext cx="6250000" cy="369332"/>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dirty="0">
                <a:ln>
                  <a:noFill/>
                </a:ln>
                <a:solidFill>
                  <a:srgbClr val="222222"/>
                </a:solidFill>
                <a:effectLst/>
                <a:uLnTx/>
                <a:uFillTx/>
                <a:latin typeface="Figtree"/>
                <a:ea typeface="+mn-ea"/>
                <a:cs typeface="+mn-cs"/>
              </a:rPr>
              <a:t>Joint Investment Vehicle</a:t>
            </a:r>
          </a:p>
        </p:txBody>
      </p:sp>
      <p:cxnSp>
        <p:nvCxnSpPr>
          <p:cNvPr id="368" name="Connector 367"/>
          <p:cNvCxnSpPr/>
          <p:nvPr/>
        </p:nvCxnSpPr>
        <p:spPr>
          <a:xfrm>
            <a:off x="6602701" y="4446320"/>
            <a:ext cx="6250000"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69" name="TextBox 368"/>
          <p:cNvSpPr txBox="1"/>
          <p:nvPr/>
        </p:nvSpPr>
        <p:spPr>
          <a:xfrm>
            <a:off x="6602701" y="4537760"/>
            <a:ext cx="6250000" cy="83099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595959"/>
                </a:solidFill>
                <a:effectLst/>
                <a:uLnTx/>
                <a:uFillTx/>
                <a:latin typeface="Figtree"/>
                <a:ea typeface="+mn-ea"/>
                <a:cs typeface="+mn-cs"/>
              </a:rPr>
              <a:t>Boosting deep-tech and cybersecurity ventures, alongside exclusive rights to create civilian spinoffs based on Rafael’s tech</a:t>
            </a:r>
          </a:p>
        </p:txBody>
      </p:sp>
      <p:sp>
        <p:nvSpPr>
          <p:cNvPr id="370" name="TextBox 369"/>
          <p:cNvSpPr txBox="1"/>
          <p:nvPr/>
        </p:nvSpPr>
        <p:spPr>
          <a:xfrm>
            <a:off x="6602701" y="5643226"/>
            <a:ext cx="6250000" cy="369332"/>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dirty="0">
                <a:ln>
                  <a:noFill/>
                </a:ln>
                <a:solidFill>
                  <a:srgbClr val="222222"/>
                </a:solidFill>
                <a:effectLst/>
                <a:uLnTx/>
                <a:uFillTx/>
                <a:latin typeface="Figtree"/>
                <a:ea typeface="+mn-ea"/>
                <a:cs typeface="+mn-cs"/>
              </a:rPr>
              <a:t>New M&amp;A Growth Engine</a:t>
            </a:r>
          </a:p>
        </p:txBody>
      </p:sp>
      <p:cxnSp>
        <p:nvCxnSpPr>
          <p:cNvPr id="371" name="Connector 370"/>
          <p:cNvCxnSpPr/>
          <p:nvPr/>
        </p:nvCxnSpPr>
        <p:spPr>
          <a:xfrm>
            <a:off x="6602701" y="6067422"/>
            <a:ext cx="6250000" cy="0"/>
          </a:xfrm>
          <a:prstGeom prst="line">
            <a:avLst/>
          </a:prstGeom>
          <a:ln w="22225">
            <a:solidFill>
              <a:srgbClr val="508ECA"/>
            </a:solidFill>
          </a:ln>
          <a:effectLst/>
        </p:spPr>
        <p:style>
          <a:lnRef idx="2">
            <a:schemeClr val="accent1"/>
          </a:lnRef>
          <a:fillRef idx="0">
            <a:schemeClr val="accent1"/>
          </a:fillRef>
          <a:effectRef idx="1">
            <a:schemeClr val="accent1"/>
          </a:effectRef>
          <a:fontRef idx="minor">
            <a:schemeClr val="tx1"/>
          </a:fontRef>
        </p:style>
      </p:cxnSp>
      <p:sp>
        <p:nvSpPr>
          <p:cNvPr id="372" name="TextBox 371"/>
          <p:cNvSpPr txBox="1"/>
          <p:nvPr/>
        </p:nvSpPr>
        <p:spPr>
          <a:xfrm>
            <a:off x="6602701" y="6158862"/>
            <a:ext cx="6250000" cy="55399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595959"/>
                </a:solidFill>
                <a:effectLst/>
                <a:uLnTx/>
                <a:uFillTx/>
                <a:latin typeface="Figtree"/>
                <a:ea typeface="+mn-ea"/>
                <a:cs typeface="+mn-cs"/>
              </a:rPr>
              <a:t>Acquiring controlling stakes in early-stage dual-use defense ventures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AFAFE2-D1B0-161F-0385-56635747596A}"/>
              </a:ext>
            </a:extLst>
          </p:cNvPr>
          <p:cNvSpPr>
            <a:spLocks noGrp="1"/>
          </p:cNvSpPr>
          <p:nvPr>
            <p:ph type="sldNum" sz="quarter" idx="12"/>
          </p:nvPr>
        </p:nvSpPr>
        <p:spPr/>
        <p:txBody>
          <a:bodyPr/>
          <a:lstStyle/>
          <a:p>
            <a:pPr defTabSz="914445"/>
            <a:fld id="{BF09BB13-DAEF-44B3-80F5-CE4B4D07F889}" type="slidenum">
              <a:rPr lang="en-IL">
                <a:solidFill>
                  <a:srgbClr val="000000"/>
                </a:solidFill>
                <a:cs typeface="Arial"/>
              </a:rPr>
              <a:pPr defTabSz="914445"/>
              <a:t>4</a:t>
            </a:fld>
            <a:endParaRPr lang="en-IL" dirty="0">
              <a:solidFill>
                <a:srgbClr val="000000"/>
              </a:solidFill>
              <a:cs typeface="Arial"/>
            </a:endParaRPr>
          </a:p>
        </p:txBody>
      </p:sp>
      <p:sp>
        <p:nvSpPr>
          <p:cNvPr id="6" name="Google Shape;288;p34">
            <a:extLst>
              <a:ext uri="{FF2B5EF4-FFF2-40B4-BE49-F238E27FC236}">
                <a16:creationId xmlns:a16="http://schemas.microsoft.com/office/drawing/2014/main" id="{CADC036E-8B33-342C-E935-1292FB6F5D7C}"/>
              </a:ext>
            </a:extLst>
          </p:cNvPr>
          <p:cNvSpPr txBox="1">
            <a:spLocks/>
          </p:cNvSpPr>
          <p:nvPr/>
        </p:nvSpPr>
        <p:spPr>
          <a:xfrm>
            <a:off x="382273" y="543619"/>
            <a:ext cx="17516312" cy="808790"/>
          </a:xfrm>
          <a:prstGeom prst="rect">
            <a:avLst/>
          </a:prstGeom>
          <a:noFill/>
          <a:ln>
            <a:noFill/>
          </a:ln>
        </p:spPr>
        <p:txBody>
          <a:bodyPr spcFirstLastPara="1" vert="horz" wrap="square" lIns="137138" tIns="68550" rIns="137138" bIns="68550" rtlCol="0" anchor="t" anchorCtr="0">
            <a:noAutofit/>
          </a:bodyPr>
          <a:lstStyle>
            <a:lvl1pPr algn="r" defTabSz="1371326" rtl="0" eaLnBrk="1" latinLnBrk="0" hangingPunct="1">
              <a:lnSpc>
                <a:spcPts val="6300"/>
              </a:lnSpc>
              <a:spcBef>
                <a:spcPct val="0"/>
              </a:spcBef>
              <a:buNone/>
              <a:defRPr sz="6000" kern="1200">
                <a:solidFill>
                  <a:schemeClr val="tx1"/>
                </a:solidFill>
                <a:latin typeface="Figtree SemiBold" pitchFamily="2" charset="0"/>
                <a:ea typeface="+mj-ea"/>
                <a:cs typeface="+mj-cs"/>
              </a:defRPr>
            </a:lvl1pPr>
          </a:lstStyle>
          <a:p>
            <a:pPr algn="l" defTabSz="1371395"/>
            <a:r>
              <a:rPr lang="en-US" sz="4800" spc="-150" dirty="0">
                <a:solidFill>
                  <a:srgbClr val="000000"/>
                </a:solidFill>
                <a:latin typeface="Calibri"/>
                <a:cs typeface="Calibri"/>
              </a:rPr>
              <a:t>6 exits in the last 24 months – with a total value of approximately $1B*</a:t>
            </a:r>
          </a:p>
          <a:p>
            <a:pPr algn="l" defTabSz="1371395"/>
            <a:r>
              <a:rPr lang="en-US" sz="3600" spc="-150" dirty="0">
                <a:solidFill>
                  <a:srgbClr val="000000"/>
                </a:solidFill>
                <a:latin typeface="Calibri"/>
                <a:cs typeface="Calibri"/>
                <a:sym typeface="Open Sans"/>
              </a:rPr>
              <a:t>Since September 2024 Elron has distributed ~$30M</a:t>
            </a:r>
            <a:endParaRPr lang="he-IL" sz="3600" spc="-150" dirty="0">
              <a:solidFill>
                <a:srgbClr val="000000"/>
              </a:solidFill>
              <a:latin typeface="Calibri"/>
              <a:cs typeface="Calibri"/>
              <a:sym typeface="Open Sans"/>
            </a:endParaRPr>
          </a:p>
        </p:txBody>
      </p:sp>
      <p:sp>
        <p:nvSpPr>
          <p:cNvPr id="4" name="TextBox 3">
            <a:extLst>
              <a:ext uri="{FF2B5EF4-FFF2-40B4-BE49-F238E27FC236}">
                <a16:creationId xmlns:a16="http://schemas.microsoft.com/office/drawing/2014/main" id="{B30FB04D-11A2-D0C4-3C3E-0618E4884B62}"/>
              </a:ext>
            </a:extLst>
          </p:cNvPr>
          <p:cNvSpPr txBox="1"/>
          <p:nvPr/>
        </p:nvSpPr>
        <p:spPr>
          <a:xfrm>
            <a:off x="3013614" y="9594362"/>
            <a:ext cx="9188244" cy="307777"/>
          </a:xfrm>
          <a:prstGeom prst="rect">
            <a:avLst/>
          </a:prstGeom>
          <a:noFill/>
        </p:spPr>
        <p:txBody>
          <a:bodyPr wrap="square">
            <a:spAutoFit/>
          </a:bodyPr>
          <a:lstStyle/>
          <a:p>
            <a:pPr defTabSz="1371669">
              <a:buClr>
                <a:srgbClr val="000000"/>
              </a:buClr>
            </a:pPr>
            <a:r>
              <a:rPr lang="en-GB" sz="1400" dirty="0">
                <a:sym typeface="Arial"/>
              </a:rPr>
              <a:t>* Including </a:t>
            </a:r>
            <a:r>
              <a:rPr lang="en-GB" sz="1400" dirty="0" err="1">
                <a:sym typeface="Arial"/>
              </a:rPr>
              <a:t>CyberFuture’s</a:t>
            </a:r>
            <a:r>
              <a:rPr lang="en-GB" sz="1400" dirty="0">
                <a:sym typeface="Arial"/>
              </a:rPr>
              <a:t> exits. </a:t>
            </a:r>
            <a:endParaRPr lang="iw-IL" sz="1400" dirty="0">
              <a:sym typeface="Arial"/>
            </a:endParaRPr>
          </a:p>
        </p:txBody>
      </p:sp>
      <p:grpSp>
        <p:nvGrpSpPr>
          <p:cNvPr id="2" name="Group 1">
            <a:extLst>
              <a:ext uri="{FF2B5EF4-FFF2-40B4-BE49-F238E27FC236}">
                <a16:creationId xmlns:a16="http://schemas.microsoft.com/office/drawing/2014/main" id="{3EAB745F-5E0A-36C7-BA5C-B2E384EF2760}"/>
              </a:ext>
            </a:extLst>
          </p:cNvPr>
          <p:cNvGrpSpPr/>
          <p:nvPr/>
        </p:nvGrpSpPr>
        <p:grpSpPr>
          <a:xfrm>
            <a:off x="6737549" y="2466098"/>
            <a:ext cx="4406589" cy="3148220"/>
            <a:chOff x="756000" y="5015998"/>
            <a:chExt cx="3240000" cy="2052000"/>
          </a:xfrm>
        </p:grpSpPr>
        <p:sp>
          <p:nvSpPr>
            <p:cNvPr id="5" name="Round Diagonal Corner Rectangle 49">
              <a:extLst>
                <a:ext uri="{FF2B5EF4-FFF2-40B4-BE49-F238E27FC236}">
                  <a16:creationId xmlns:a16="http://schemas.microsoft.com/office/drawing/2014/main" id="{003D2DBA-93B1-DC1E-62FF-37E2D8AAB4C6}"/>
                </a:ext>
              </a:extLst>
            </p:cNvPr>
            <p:cNvSpPr/>
            <p:nvPr/>
          </p:nvSpPr>
          <p:spPr>
            <a:xfrm>
              <a:off x="756000" y="5015998"/>
              <a:ext cx="3240000" cy="2052000"/>
            </a:xfrm>
            <a:prstGeom prst="round2DiagRect">
              <a:avLst>
                <a:gd name="adj1" fmla="val 5767"/>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33">
                <a:defRPr/>
              </a:pPr>
              <a:endParaRPr lang="en-IL" dirty="0">
                <a:solidFill>
                  <a:prstClr val="white"/>
                </a:solidFill>
                <a:latin typeface="Figtree" pitchFamily="2" charset="0"/>
                <a:cs typeface="Arial"/>
              </a:endParaRPr>
            </a:p>
          </p:txBody>
        </p:sp>
        <p:cxnSp>
          <p:nvCxnSpPr>
            <p:cNvPr id="7" name="Straight Connector 6">
              <a:extLst>
                <a:ext uri="{FF2B5EF4-FFF2-40B4-BE49-F238E27FC236}">
                  <a16:creationId xmlns:a16="http://schemas.microsoft.com/office/drawing/2014/main" id="{1E48750E-1F13-D8C5-54D3-8C666AF27531}"/>
                </a:ext>
              </a:extLst>
            </p:cNvPr>
            <p:cNvCxnSpPr>
              <a:cxnSpLocks/>
            </p:cNvCxnSpPr>
            <p:nvPr/>
          </p:nvCxnSpPr>
          <p:spPr>
            <a:xfrm>
              <a:off x="1285388" y="5414949"/>
              <a:ext cx="2181225" cy="0"/>
            </a:xfrm>
            <a:prstGeom prst="line">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21" name="Round Diagonal Corner Rectangle 49">
              <a:extLst>
                <a:ext uri="{FF2B5EF4-FFF2-40B4-BE49-F238E27FC236}">
                  <a16:creationId xmlns:a16="http://schemas.microsoft.com/office/drawing/2014/main" id="{EDD9928B-A314-D087-2A4B-A589167BAC57}"/>
                </a:ext>
              </a:extLst>
            </p:cNvPr>
            <p:cNvSpPr/>
            <p:nvPr/>
          </p:nvSpPr>
          <p:spPr>
            <a:xfrm>
              <a:off x="1285388" y="5035923"/>
              <a:ext cx="2181225" cy="215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algn="ctr" defTabSz="457133">
                <a:lnSpc>
                  <a:spcPts val="2940"/>
                </a:lnSpc>
                <a:defRPr/>
              </a:pPr>
              <a:r>
                <a:rPr lang="en-US" sz="1601" b="1" dirty="0">
                  <a:solidFill>
                    <a:srgbClr val="000000">
                      <a:lumMod val="65000"/>
                      <a:lumOff val="35000"/>
                    </a:srgbClr>
                  </a:solidFill>
                  <a:latin typeface="Figtree" pitchFamily="2" charset="0"/>
                  <a:cs typeface="Sora Light" pitchFamily="2" charset="0"/>
                  <a:sym typeface="Canva Sans"/>
                </a:rPr>
                <a:t>CYBER</a:t>
              </a:r>
            </a:p>
          </p:txBody>
        </p:sp>
        <p:sp>
          <p:nvSpPr>
            <p:cNvPr id="27" name="TextBox 26">
              <a:extLst>
                <a:ext uri="{FF2B5EF4-FFF2-40B4-BE49-F238E27FC236}">
                  <a16:creationId xmlns:a16="http://schemas.microsoft.com/office/drawing/2014/main" id="{A916AC22-0799-C732-D026-A0D11CE302C7}"/>
                </a:ext>
              </a:extLst>
            </p:cNvPr>
            <p:cNvSpPr txBox="1"/>
            <p:nvPr/>
          </p:nvSpPr>
          <p:spPr>
            <a:xfrm>
              <a:off x="983566" y="6104534"/>
              <a:ext cx="2784868" cy="327074"/>
            </a:xfrm>
            <a:prstGeom prst="rect">
              <a:avLst/>
            </a:prstGeom>
            <a:noFill/>
          </p:spPr>
          <p:txBody>
            <a:bodyPr wrap="square">
              <a:spAutoFit/>
            </a:bodyPr>
            <a:lstStyle/>
            <a:p>
              <a:pPr algn="ctr" defTabSz="1371395">
                <a:lnSpc>
                  <a:spcPct val="95000"/>
                </a:lnSpc>
                <a:defRPr/>
              </a:pPr>
              <a:r>
                <a:rPr lang="en-US" sz="2801" dirty="0">
                  <a:solidFill>
                    <a:prstClr val="white">
                      <a:lumMod val="65000"/>
                    </a:prstClr>
                  </a:solidFill>
                  <a:latin typeface="Figtree" pitchFamily="2" charset="0"/>
                  <a:cs typeface="Arial"/>
                  <a:sym typeface="Canva Sans"/>
                </a:rPr>
                <a:t>Acquired by:</a:t>
              </a:r>
            </a:p>
          </p:txBody>
        </p:sp>
        <p:sp>
          <p:nvSpPr>
            <p:cNvPr id="37" name="Freeform 90">
              <a:extLst>
                <a:ext uri="{FF2B5EF4-FFF2-40B4-BE49-F238E27FC236}">
                  <a16:creationId xmlns:a16="http://schemas.microsoft.com/office/drawing/2014/main" id="{761FDE55-B3A0-6F6C-71D1-0BE204BC6A49}"/>
                </a:ext>
              </a:extLst>
            </p:cNvPr>
            <p:cNvSpPr/>
            <p:nvPr/>
          </p:nvSpPr>
          <p:spPr>
            <a:xfrm>
              <a:off x="1706399" y="6575343"/>
              <a:ext cx="1596514" cy="275399"/>
            </a:xfrm>
            <a:custGeom>
              <a:avLst/>
              <a:gdLst/>
              <a:ahLst/>
              <a:cxnLst/>
              <a:rect l="l" t="t" r="r" b="b"/>
              <a:pathLst>
                <a:path w="1849783" h="319088">
                  <a:moveTo>
                    <a:pt x="0" y="0"/>
                  </a:moveTo>
                  <a:lnTo>
                    <a:pt x="1849783" y="0"/>
                  </a:lnTo>
                  <a:lnTo>
                    <a:pt x="1849783" y="319088"/>
                  </a:lnTo>
                  <a:lnTo>
                    <a:pt x="0" y="319088"/>
                  </a:lnTo>
                  <a:lnTo>
                    <a:pt x="0" y="0"/>
                  </a:lnTo>
                  <a:close/>
                </a:path>
              </a:pathLst>
            </a:custGeom>
            <a:blipFill>
              <a:blip r:embed="rId2"/>
              <a:stretch>
                <a:fillRect/>
              </a:stretch>
            </a:blipFill>
          </p:spPr>
          <p:txBody>
            <a:bodyPr/>
            <a:lstStyle/>
            <a:p>
              <a:pPr algn="r" defTabSz="914445" rtl="1">
                <a:defRPr/>
              </a:pPr>
              <a:endParaRPr lang="en-IL" dirty="0">
                <a:solidFill>
                  <a:srgbClr val="000000"/>
                </a:solidFill>
                <a:latin typeface="Figtree" pitchFamily="2" charset="0"/>
                <a:cs typeface="Arial"/>
              </a:endParaRPr>
            </a:p>
          </p:txBody>
        </p:sp>
        <p:sp>
          <p:nvSpPr>
            <p:cNvPr id="38" name="Freeform 68">
              <a:extLst>
                <a:ext uri="{FF2B5EF4-FFF2-40B4-BE49-F238E27FC236}">
                  <a16:creationId xmlns:a16="http://schemas.microsoft.com/office/drawing/2014/main" id="{B82D75AD-9FDA-5BD9-2ECD-129C61E35E96}"/>
                </a:ext>
              </a:extLst>
            </p:cNvPr>
            <p:cNvSpPr/>
            <p:nvPr/>
          </p:nvSpPr>
          <p:spPr>
            <a:xfrm>
              <a:off x="1497901" y="5499691"/>
              <a:ext cx="1560090" cy="668973"/>
            </a:xfrm>
            <a:custGeom>
              <a:avLst/>
              <a:gdLst/>
              <a:ahLst/>
              <a:cxnLst/>
              <a:rect l="l" t="t" r="r" b="b"/>
              <a:pathLst>
                <a:path w="1593635" h="676650">
                  <a:moveTo>
                    <a:pt x="0" y="0"/>
                  </a:moveTo>
                  <a:lnTo>
                    <a:pt x="1593635" y="0"/>
                  </a:lnTo>
                  <a:lnTo>
                    <a:pt x="1593635" y="676650"/>
                  </a:lnTo>
                  <a:lnTo>
                    <a:pt x="0" y="676650"/>
                  </a:lnTo>
                  <a:lnTo>
                    <a:pt x="0" y="0"/>
                  </a:lnTo>
                  <a:close/>
                </a:path>
              </a:pathLst>
            </a:custGeom>
            <a:blipFill>
              <a:blip r:embed="rId3"/>
              <a:stretch>
                <a:fillRect t="-10419" b="-916"/>
              </a:stretch>
            </a:blipFill>
          </p:spPr>
          <p:txBody>
            <a:bodyPr/>
            <a:lstStyle/>
            <a:p>
              <a:pPr algn="r" defTabSz="914445" rtl="1">
                <a:defRPr/>
              </a:pPr>
              <a:endParaRPr lang="en-IL" dirty="0">
                <a:solidFill>
                  <a:srgbClr val="000000"/>
                </a:solidFill>
                <a:latin typeface="Figtree" pitchFamily="2" charset="0"/>
                <a:cs typeface="Arial"/>
              </a:endParaRPr>
            </a:p>
          </p:txBody>
        </p:sp>
      </p:grpSp>
      <p:grpSp>
        <p:nvGrpSpPr>
          <p:cNvPr id="39" name="Group 38">
            <a:extLst>
              <a:ext uri="{FF2B5EF4-FFF2-40B4-BE49-F238E27FC236}">
                <a16:creationId xmlns:a16="http://schemas.microsoft.com/office/drawing/2014/main" id="{F5E0FF0E-6462-D30E-A2A9-69D658550EEF}"/>
              </a:ext>
            </a:extLst>
          </p:cNvPr>
          <p:cNvGrpSpPr/>
          <p:nvPr/>
        </p:nvGrpSpPr>
        <p:grpSpPr>
          <a:xfrm>
            <a:off x="2127801" y="2476993"/>
            <a:ext cx="4406589" cy="3148220"/>
            <a:chOff x="756000" y="2801436"/>
            <a:chExt cx="3240000" cy="2052000"/>
          </a:xfrm>
        </p:grpSpPr>
        <p:sp>
          <p:nvSpPr>
            <p:cNvPr id="40" name="Round Diagonal Corner Rectangle 49">
              <a:extLst>
                <a:ext uri="{FF2B5EF4-FFF2-40B4-BE49-F238E27FC236}">
                  <a16:creationId xmlns:a16="http://schemas.microsoft.com/office/drawing/2014/main" id="{64DA0239-3EA5-3A3B-5D10-DB36926E439D}"/>
                </a:ext>
              </a:extLst>
            </p:cNvPr>
            <p:cNvSpPr/>
            <p:nvPr/>
          </p:nvSpPr>
          <p:spPr>
            <a:xfrm>
              <a:off x="756000" y="2801436"/>
              <a:ext cx="3240000" cy="2052000"/>
            </a:xfrm>
            <a:prstGeom prst="round2DiagRect">
              <a:avLst>
                <a:gd name="adj1" fmla="val 5767"/>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33">
                <a:defRPr/>
              </a:pPr>
              <a:endParaRPr lang="en-IL" dirty="0">
                <a:solidFill>
                  <a:prstClr val="white"/>
                </a:solidFill>
                <a:latin typeface="Figtree" pitchFamily="2" charset="0"/>
                <a:cs typeface="Arial"/>
              </a:endParaRPr>
            </a:p>
          </p:txBody>
        </p:sp>
        <p:cxnSp>
          <p:nvCxnSpPr>
            <p:cNvPr id="45" name="Straight Connector 44">
              <a:extLst>
                <a:ext uri="{FF2B5EF4-FFF2-40B4-BE49-F238E27FC236}">
                  <a16:creationId xmlns:a16="http://schemas.microsoft.com/office/drawing/2014/main" id="{8BB7AE0D-EB80-1DF2-131F-EDD8606E8E12}"/>
                </a:ext>
              </a:extLst>
            </p:cNvPr>
            <p:cNvCxnSpPr>
              <a:cxnSpLocks/>
            </p:cNvCxnSpPr>
            <p:nvPr/>
          </p:nvCxnSpPr>
          <p:spPr>
            <a:xfrm>
              <a:off x="1285388" y="3192011"/>
              <a:ext cx="2181225" cy="0"/>
            </a:xfrm>
            <a:prstGeom prst="line">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46" name="Round Diagonal Corner Rectangle 49">
              <a:extLst>
                <a:ext uri="{FF2B5EF4-FFF2-40B4-BE49-F238E27FC236}">
                  <a16:creationId xmlns:a16="http://schemas.microsoft.com/office/drawing/2014/main" id="{859A8067-9490-6DC7-965F-9CDCACCC8708}"/>
                </a:ext>
              </a:extLst>
            </p:cNvPr>
            <p:cNvSpPr/>
            <p:nvPr/>
          </p:nvSpPr>
          <p:spPr>
            <a:xfrm>
              <a:off x="1285388" y="2812985"/>
              <a:ext cx="2181225" cy="215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algn="ctr" defTabSz="457133">
                <a:lnSpc>
                  <a:spcPts val="2940"/>
                </a:lnSpc>
                <a:defRPr/>
              </a:pPr>
              <a:r>
                <a:rPr lang="en-US" sz="1601" b="1" dirty="0">
                  <a:solidFill>
                    <a:srgbClr val="000000">
                      <a:lumMod val="65000"/>
                      <a:lumOff val="35000"/>
                    </a:srgbClr>
                  </a:solidFill>
                  <a:latin typeface="Figtree" pitchFamily="2" charset="0"/>
                  <a:cs typeface="Sora Light" pitchFamily="2" charset="0"/>
                  <a:sym typeface="Canva Sans"/>
                </a:rPr>
                <a:t>CYBER</a:t>
              </a:r>
            </a:p>
          </p:txBody>
        </p:sp>
        <p:sp>
          <p:nvSpPr>
            <p:cNvPr id="47" name="Freeform 52">
              <a:extLst>
                <a:ext uri="{FF2B5EF4-FFF2-40B4-BE49-F238E27FC236}">
                  <a16:creationId xmlns:a16="http://schemas.microsoft.com/office/drawing/2014/main" id="{5E44359A-808B-C127-070A-40F02DE1EFB1}"/>
                </a:ext>
              </a:extLst>
            </p:cNvPr>
            <p:cNvSpPr/>
            <p:nvPr/>
          </p:nvSpPr>
          <p:spPr>
            <a:xfrm>
              <a:off x="1647274" y="3354574"/>
              <a:ext cx="1457452" cy="436175"/>
            </a:xfrm>
            <a:custGeom>
              <a:avLst/>
              <a:gdLst/>
              <a:ahLst/>
              <a:cxnLst/>
              <a:rect l="l" t="t" r="r" b="b"/>
              <a:pathLst>
                <a:path w="1688661" h="505369">
                  <a:moveTo>
                    <a:pt x="0" y="0"/>
                  </a:moveTo>
                  <a:lnTo>
                    <a:pt x="1688661" y="0"/>
                  </a:lnTo>
                  <a:lnTo>
                    <a:pt x="1688661" y="505369"/>
                  </a:lnTo>
                  <a:lnTo>
                    <a:pt x="0" y="505369"/>
                  </a:lnTo>
                  <a:lnTo>
                    <a:pt x="0" y="0"/>
                  </a:lnTo>
                  <a:close/>
                </a:path>
              </a:pathLst>
            </a:custGeom>
            <a:blipFill>
              <a:blip r:embed="rId4"/>
              <a:stretch>
                <a:fillRect r="-140"/>
              </a:stretch>
            </a:blipFill>
          </p:spPr>
          <p:txBody>
            <a:bodyPr/>
            <a:lstStyle/>
            <a:p>
              <a:pPr defTabSz="914445">
                <a:defRPr/>
              </a:pPr>
              <a:endParaRPr lang="en-IL" dirty="0">
                <a:solidFill>
                  <a:srgbClr val="000000"/>
                </a:solidFill>
                <a:latin typeface="Figtree" pitchFamily="2" charset="0"/>
                <a:cs typeface="Arial"/>
              </a:endParaRPr>
            </a:p>
          </p:txBody>
        </p:sp>
        <p:sp>
          <p:nvSpPr>
            <p:cNvPr id="52" name="Freeform 57">
              <a:extLst>
                <a:ext uri="{FF2B5EF4-FFF2-40B4-BE49-F238E27FC236}">
                  <a16:creationId xmlns:a16="http://schemas.microsoft.com/office/drawing/2014/main" id="{EC75C904-D136-2B6A-1451-9F995695AA5A}"/>
                </a:ext>
              </a:extLst>
            </p:cNvPr>
            <p:cNvSpPr/>
            <p:nvPr/>
          </p:nvSpPr>
          <p:spPr>
            <a:xfrm>
              <a:off x="1994115" y="4300095"/>
              <a:ext cx="763770" cy="410767"/>
            </a:xfrm>
            <a:custGeom>
              <a:avLst/>
              <a:gdLst/>
              <a:ahLst/>
              <a:cxnLst/>
              <a:rect l="l" t="t" r="r" b="b"/>
              <a:pathLst>
                <a:path w="884934" h="475931">
                  <a:moveTo>
                    <a:pt x="0" y="0"/>
                  </a:moveTo>
                  <a:lnTo>
                    <a:pt x="884934" y="0"/>
                  </a:lnTo>
                  <a:lnTo>
                    <a:pt x="884934" y="475931"/>
                  </a:lnTo>
                  <a:lnTo>
                    <a:pt x="0" y="475931"/>
                  </a:lnTo>
                  <a:lnTo>
                    <a:pt x="0" y="0"/>
                  </a:lnTo>
                  <a:close/>
                </a:path>
              </a:pathLst>
            </a:custGeom>
            <a:blipFill>
              <a:blip r:embed="rId5"/>
              <a:stretch>
                <a:fillRect/>
              </a:stretch>
            </a:blipFill>
          </p:spPr>
          <p:txBody>
            <a:bodyPr/>
            <a:lstStyle/>
            <a:p>
              <a:pPr defTabSz="914445">
                <a:defRPr/>
              </a:pPr>
              <a:endParaRPr lang="en-IL" dirty="0">
                <a:solidFill>
                  <a:srgbClr val="000000"/>
                </a:solidFill>
                <a:latin typeface="Figtree" pitchFamily="2" charset="0"/>
                <a:cs typeface="Arial"/>
              </a:endParaRPr>
            </a:p>
          </p:txBody>
        </p:sp>
      </p:grpSp>
      <p:grpSp>
        <p:nvGrpSpPr>
          <p:cNvPr id="53" name="Group 52">
            <a:extLst>
              <a:ext uri="{FF2B5EF4-FFF2-40B4-BE49-F238E27FC236}">
                <a16:creationId xmlns:a16="http://schemas.microsoft.com/office/drawing/2014/main" id="{FAA8D921-A7A1-633D-A89D-A0A2AEB9B9DE}"/>
              </a:ext>
            </a:extLst>
          </p:cNvPr>
          <p:cNvGrpSpPr/>
          <p:nvPr/>
        </p:nvGrpSpPr>
        <p:grpSpPr>
          <a:xfrm>
            <a:off x="11343723" y="2466098"/>
            <a:ext cx="4406589" cy="3148220"/>
            <a:chOff x="7989036" y="2801436"/>
            <a:chExt cx="3240000" cy="2052000"/>
          </a:xfrm>
        </p:grpSpPr>
        <p:sp>
          <p:nvSpPr>
            <p:cNvPr id="54" name="Round Diagonal Corner Rectangle 49">
              <a:extLst>
                <a:ext uri="{FF2B5EF4-FFF2-40B4-BE49-F238E27FC236}">
                  <a16:creationId xmlns:a16="http://schemas.microsoft.com/office/drawing/2014/main" id="{B3B3F5A0-563C-6230-93EB-357F0FE16FF7}"/>
                </a:ext>
              </a:extLst>
            </p:cNvPr>
            <p:cNvSpPr/>
            <p:nvPr/>
          </p:nvSpPr>
          <p:spPr>
            <a:xfrm>
              <a:off x="7989036" y="2801436"/>
              <a:ext cx="3240000" cy="2052000"/>
            </a:xfrm>
            <a:prstGeom prst="round2DiagRect">
              <a:avLst>
                <a:gd name="adj1" fmla="val 5767"/>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33" rtl="1">
                <a:defRPr/>
              </a:pPr>
              <a:endParaRPr lang="en-IL" dirty="0">
                <a:solidFill>
                  <a:prstClr val="white"/>
                </a:solidFill>
                <a:latin typeface="Figtree" pitchFamily="2" charset="0"/>
                <a:cs typeface="Arial"/>
              </a:endParaRPr>
            </a:p>
          </p:txBody>
        </p:sp>
        <p:pic>
          <p:nvPicPr>
            <p:cNvPr id="55" name="Picture 4" descr="Axonius Logo and symbol, meaning, history, PNG, brand">
              <a:extLst>
                <a:ext uri="{FF2B5EF4-FFF2-40B4-BE49-F238E27FC236}">
                  <a16:creationId xmlns:a16="http://schemas.microsoft.com/office/drawing/2014/main" id="{F6287329-EDB8-F9BB-B820-95135157654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57603" y="4100434"/>
              <a:ext cx="1302866" cy="733053"/>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Straight Connector 55">
              <a:extLst>
                <a:ext uri="{FF2B5EF4-FFF2-40B4-BE49-F238E27FC236}">
                  <a16:creationId xmlns:a16="http://schemas.microsoft.com/office/drawing/2014/main" id="{F854CE90-4517-4B73-18C8-B7E12AC564B4}"/>
                </a:ext>
              </a:extLst>
            </p:cNvPr>
            <p:cNvCxnSpPr>
              <a:cxnSpLocks/>
            </p:cNvCxnSpPr>
            <p:nvPr/>
          </p:nvCxnSpPr>
          <p:spPr>
            <a:xfrm>
              <a:off x="8518424" y="3205323"/>
              <a:ext cx="2181225" cy="0"/>
            </a:xfrm>
            <a:prstGeom prst="line">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57" name="Round Diagonal Corner Rectangle 49">
              <a:extLst>
                <a:ext uri="{FF2B5EF4-FFF2-40B4-BE49-F238E27FC236}">
                  <a16:creationId xmlns:a16="http://schemas.microsoft.com/office/drawing/2014/main" id="{9A0D8B24-1101-58D8-E82C-B71BD6C46AAB}"/>
                </a:ext>
              </a:extLst>
            </p:cNvPr>
            <p:cNvSpPr/>
            <p:nvPr/>
          </p:nvSpPr>
          <p:spPr>
            <a:xfrm>
              <a:off x="8518424" y="2826297"/>
              <a:ext cx="2181225" cy="215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algn="ctr" defTabSz="457133">
                <a:lnSpc>
                  <a:spcPts val="2940"/>
                </a:lnSpc>
                <a:defRPr/>
              </a:pPr>
              <a:r>
                <a:rPr lang="en-US" sz="1601" b="1" dirty="0">
                  <a:solidFill>
                    <a:srgbClr val="000000">
                      <a:lumMod val="65000"/>
                      <a:lumOff val="35000"/>
                    </a:srgbClr>
                  </a:solidFill>
                  <a:latin typeface="Figtree" pitchFamily="2" charset="0"/>
                  <a:cs typeface="Sora Light" pitchFamily="2" charset="0"/>
                  <a:sym typeface="Canva Sans"/>
                </a:rPr>
                <a:t>CYBER</a:t>
              </a:r>
            </a:p>
          </p:txBody>
        </p:sp>
        <p:pic>
          <p:nvPicPr>
            <p:cNvPr id="58" name="Picture 2" descr="Cynerio | ITHealth Partner">
              <a:extLst>
                <a:ext uri="{FF2B5EF4-FFF2-40B4-BE49-F238E27FC236}">
                  <a16:creationId xmlns:a16="http://schemas.microsoft.com/office/drawing/2014/main" id="{B2A60E90-BE5D-C940-C890-BDFFA57482B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85161" y="3430588"/>
              <a:ext cx="1047750" cy="2968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9" name="Group 58">
            <a:extLst>
              <a:ext uri="{FF2B5EF4-FFF2-40B4-BE49-F238E27FC236}">
                <a16:creationId xmlns:a16="http://schemas.microsoft.com/office/drawing/2014/main" id="{10E72EA2-A2BC-59EA-D875-4E05B0E9BEA0}"/>
              </a:ext>
            </a:extLst>
          </p:cNvPr>
          <p:cNvGrpSpPr/>
          <p:nvPr/>
        </p:nvGrpSpPr>
        <p:grpSpPr>
          <a:xfrm>
            <a:off x="1409736" y="5842386"/>
            <a:ext cx="5129610" cy="3148219"/>
            <a:chOff x="14224953" y="7230560"/>
            <a:chExt cx="3771610" cy="2052000"/>
          </a:xfrm>
        </p:grpSpPr>
        <p:grpSp>
          <p:nvGrpSpPr>
            <p:cNvPr id="60" name="Group 59">
              <a:extLst>
                <a:ext uri="{FF2B5EF4-FFF2-40B4-BE49-F238E27FC236}">
                  <a16:creationId xmlns:a16="http://schemas.microsoft.com/office/drawing/2014/main" id="{E3858F3B-4167-0AFC-CFFA-0476A585F9E1}"/>
                </a:ext>
              </a:extLst>
            </p:cNvPr>
            <p:cNvGrpSpPr/>
            <p:nvPr/>
          </p:nvGrpSpPr>
          <p:grpSpPr>
            <a:xfrm>
              <a:off x="14756563" y="7230560"/>
              <a:ext cx="3240000" cy="2052000"/>
              <a:chOff x="7522560" y="7230560"/>
              <a:chExt cx="3240000" cy="2052000"/>
            </a:xfrm>
          </p:grpSpPr>
          <p:sp>
            <p:nvSpPr>
              <p:cNvPr id="1024" name="Round Diagonal Corner Rectangle 49">
                <a:extLst>
                  <a:ext uri="{FF2B5EF4-FFF2-40B4-BE49-F238E27FC236}">
                    <a16:creationId xmlns:a16="http://schemas.microsoft.com/office/drawing/2014/main" id="{B0FA47AA-2382-DF41-A3F9-2B598DBB96A4}"/>
                  </a:ext>
                </a:extLst>
              </p:cNvPr>
              <p:cNvSpPr/>
              <p:nvPr/>
            </p:nvSpPr>
            <p:spPr>
              <a:xfrm>
                <a:off x="7522560" y="7230560"/>
                <a:ext cx="3240000" cy="2052000"/>
              </a:xfrm>
              <a:prstGeom prst="round2DiagRect">
                <a:avLst>
                  <a:gd name="adj1" fmla="val 5767"/>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33" rtl="1">
                  <a:defRPr/>
                </a:pPr>
                <a:endParaRPr lang="en-IL" dirty="0">
                  <a:solidFill>
                    <a:prstClr val="white"/>
                  </a:solidFill>
                  <a:latin typeface="Figtree" pitchFamily="2" charset="0"/>
                  <a:cs typeface="Arial"/>
                </a:endParaRPr>
              </a:p>
            </p:txBody>
          </p:sp>
          <p:cxnSp>
            <p:nvCxnSpPr>
              <p:cNvPr id="1025" name="Straight Connector 1024">
                <a:extLst>
                  <a:ext uri="{FF2B5EF4-FFF2-40B4-BE49-F238E27FC236}">
                    <a16:creationId xmlns:a16="http://schemas.microsoft.com/office/drawing/2014/main" id="{4B374D64-23D3-DD49-4199-44388F237AD6}"/>
                  </a:ext>
                </a:extLst>
              </p:cNvPr>
              <p:cNvCxnSpPr>
                <a:cxnSpLocks/>
              </p:cNvCxnSpPr>
              <p:nvPr/>
            </p:nvCxnSpPr>
            <p:spPr>
              <a:xfrm>
                <a:off x="8051948" y="7634447"/>
                <a:ext cx="2181225" cy="0"/>
              </a:xfrm>
              <a:prstGeom prst="line">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027" name="Round Diagonal Corner Rectangle 49">
                <a:extLst>
                  <a:ext uri="{FF2B5EF4-FFF2-40B4-BE49-F238E27FC236}">
                    <a16:creationId xmlns:a16="http://schemas.microsoft.com/office/drawing/2014/main" id="{DCCDA23B-0AE2-658B-CF46-AE15472DC674}"/>
                  </a:ext>
                </a:extLst>
              </p:cNvPr>
              <p:cNvSpPr/>
              <p:nvPr/>
            </p:nvSpPr>
            <p:spPr>
              <a:xfrm>
                <a:off x="8051948" y="7255421"/>
                <a:ext cx="2181225" cy="2152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algn="ctr" defTabSz="457133">
                  <a:lnSpc>
                    <a:spcPts val="2940"/>
                  </a:lnSpc>
                  <a:defRPr/>
                </a:pPr>
                <a:r>
                  <a:rPr lang="en-US" sz="1601" b="1" dirty="0">
                    <a:solidFill>
                      <a:srgbClr val="000000">
                        <a:lumMod val="65000"/>
                        <a:lumOff val="35000"/>
                      </a:srgbClr>
                    </a:solidFill>
                    <a:latin typeface="Figtree" pitchFamily="2" charset="0"/>
                    <a:cs typeface="Sora Light" pitchFamily="2" charset="0"/>
                    <a:sym typeface="Canva Sans"/>
                  </a:rPr>
                  <a:t>CYBER</a:t>
                </a:r>
              </a:p>
            </p:txBody>
          </p:sp>
        </p:grpSp>
        <p:pic>
          <p:nvPicPr>
            <p:cNvPr id="61" name="Picture 2" descr="Prompt Security">
              <a:extLst>
                <a:ext uri="{FF2B5EF4-FFF2-40B4-BE49-F238E27FC236}">
                  <a16:creationId xmlns:a16="http://schemas.microsoft.com/office/drawing/2014/main" id="{F9B022DE-0116-8423-8A44-D34F91567A7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20006"/>
            <a:stretch>
              <a:fillRect/>
            </a:stretch>
          </p:blipFill>
          <p:spPr bwMode="auto">
            <a:xfrm>
              <a:off x="15580288" y="7591364"/>
              <a:ext cx="1592545" cy="718099"/>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
              <a:extLst>
                <a:ext uri="{FF2B5EF4-FFF2-40B4-BE49-F238E27FC236}">
                  <a16:creationId xmlns:a16="http://schemas.microsoft.com/office/drawing/2014/main" id="{FAB42DE1-1C3B-3F78-F6F5-D19CBDB7297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454093" y="8682144"/>
              <a:ext cx="1844937" cy="312775"/>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a:extLst>
                <a:ext uri="{FF2B5EF4-FFF2-40B4-BE49-F238E27FC236}">
                  <a16:creationId xmlns:a16="http://schemas.microsoft.com/office/drawing/2014/main" id="{9ECB8CC1-6940-9D40-ED5E-AA0512C9D7A5}"/>
                </a:ext>
              </a:extLst>
            </p:cNvPr>
            <p:cNvSpPr txBox="1"/>
            <p:nvPr/>
          </p:nvSpPr>
          <p:spPr>
            <a:xfrm>
              <a:off x="14224953" y="8994919"/>
              <a:ext cx="2784867" cy="193586"/>
            </a:xfrm>
            <a:prstGeom prst="rect">
              <a:avLst/>
            </a:prstGeom>
            <a:noFill/>
          </p:spPr>
          <p:txBody>
            <a:bodyPr wrap="square">
              <a:spAutoFit/>
            </a:bodyPr>
            <a:lstStyle/>
            <a:p>
              <a:pPr algn="ctr" defTabSz="1371395">
                <a:lnSpc>
                  <a:spcPct val="95000"/>
                </a:lnSpc>
                <a:defRPr/>
              </a:pPr>
              <a:r>
                <a:rPr lang="en-US" sz="1400" dirty="0">
                  <a:solidFill>
                    <a:prstClr val="white">
                      <a:lumMod val="65000"/>
                    </a:prstClr>
                  </a:solidFill>
                  <a:latin typeface="Figtree" pitchFamily="2" charset="0"/>
                  <a:cs typeface="Arial"/>
                  <a:sym typeface="Canva Sans"/>
                </a:rPr>
                <a:t>*by Cyberfuture</a:t>
              </a:r>
            </a:p>
          </p:txBody>
        </p:sp>
      </p:grpSp>
      <p:grpSp>
        <p:nvGrpSpPr>
          <p:cNvPr id="1029" name="Group 1028">
            <a:extLst>
              <a:ext uri="{FF2B5EF4-FFF2-40B4-BE49-F238E27FC236}">
                <a16:creationId xmlns:a16="http://schemas.microsoft.com/office/drawing/2014/main" id="{F7EEC15B-8ACE-F96B-3532-D6B617F920EC}"/>
              </a:ext>
            </a:extLst>
          </p:cNvPr>
          <p:cNvGrpSpPr/>
          <p:nvPr/>
        </p:nvGrpSpPr>
        <p:grpSpPr>
          <a:xfrm>
            <a:off x="6737549" y="5842390"/>
            <a:ext cx="4406589" cy="3148220"/>
            <a:chOff x="756000" y="5015998"/>
            <a:chExt cx="3240000" cy="2052000"/>
          </a:xfrm>
        </p:grpSpPr>
        <p:sp>
          <p:nvSpPr>
            <p:cNvPr id="1030" name="Round Diagonal Corner Rectangle 49">
              <a:extLst>
                <a:ext uri="{FF2B5EF4-FFF2-40B4-BE49-F238E27FC236}">
                  <a16:creationId xmlns:a16="http://schemas.microsoft.com/office/drawing/2014/main" id="{D58FD6E1-4DD7-F998-8C67-EF894245DCE5}"/>
                </a:ext>
              </a:extLst>
            </p:cNvPr>
            <p:cNvSpPr/>
            <p:nvPr/>
          </p:nvSpPr>
          <p:spPr>
            <a:xfrm>
              <a:off x="756000" y="5015998"/>
              <a:ext cx="3240000" cy="2052000"/>
            </a:xfrm>
            <a:prstGeom prst="round2DiagRect">
              <a:avLst>
                <a:gd name="adj1" fmla="val 5767"/>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33">
                <a:defRPr/>
              </a:pPr>
              <a:endParaRPr lang="en-IL" dirty="0">
                <a:solidFill>
                  <a:prstClr val="white"/>
                </a:solidFill>
                <a:latin typeface="Figtree" pitchFamily="2" charset="0"/>
                <a:cs typeface="Arial"/>
              </a:endParaRPr>
            </a:p>
          </p:txBody>
        </p:sp>
        <p:cxnSp>
          <p:nvCxnSpPr>
            <p:cNvPr id="1031" name="Straight Connector 1030">
              <a:extLst>
                <a:ext uri="{FF2B5EF4-FFF2-40B4-BE49-F238E27FC236}">
                  <a16:creationId xmlns:a16="http://schemas.microsoft.com/office/drawing/2014/main" id="{9C902E52-F178-21BD-8219-F7C9245C1B06}"/>
                </a:ext>
              </a:extLst>
            </p:cNvPr>
            <p:cNvCxnSpPr>
              <a:cxnSpLocks/>
            </p:cNvCxnSpPr>
            <p:nvPr/>
          </p:nvCxnSpPr>
          <p:spPr>
            <a:xfrm>
              <a:off x="1285388" y="5414949"/>
              <a:ext cx="2181225" cy="0"/>
            </a:xfrm>
            <a:prstGeom prst="line">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032" name="Round Diagonal Corner Rectangle 49">
              <a:extLst>
                <a:ext uri="{FF2B5EF4-FFF2-40B4-BE49-F238E27FC236}">
                  <a16:creationId xmlns:a16="http://schemas.microsoft.com/office/drawing/2014/main" id="{EAED2685-376A-E307-7A62-0BB644E274E6}"/>
                </a:ext>
              </a:extLst>
            </p:cNvPr>
            <p:cNvSpPr/>
            <p:nvPr/>
          </p:nvSpPr>
          <p:spPr>
            <a:xfrm>
              <a:off x="1285388" y="5035923"/>
              <a:ext cx="2181225" cy="215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algn="ctr" defTabSz="457133">
                <a:lnSpc>
                  <a:spcPts val="2940"/>
                </a:lnSpc>
                <a:defRPr/>
              </a:pPr>
              <a:r>
                <a:rPr lang="en-US" sz="1601" b="1" dirty="0">
                  <a:solidFill>
                    <a:srgbClr val="000000">
                      <a:lumMod val="65000"/>
                      <a:lumOff val="35000"/>
                    </a:srgbClr>
                  </a:solidFill>
                  <a:latin typeface="Figtree" pitchFamily="2" charset="0"/>
                  <a:cs typeface="Sora Light" pitchFamily="2" charset="0"/>
                  <a:sym typeface="Canva Sans"/>
                </a:rPr>
                <a:t>CYBER</a:t>
              </a:r>
            </a:p>
          </p:txBody>
        </p:sp>
      </p:grpSp>
      <p:pic>
        <p:nvPicPr>
          <p:cNvPr id="1033" name="Picture 2" descr="Jobs at Zengo">
            <a:extLst>
              <a:ext uri="{FF2B5EF4-FFF2-40B4-BE49-F238E27FC236}">
                <a16:creationId xmlns:a16="http://schemas.microsoft.com/office/drawing/2014/main" id="{F9DE2F28-5DF8-1EAF-E283-5AECF86B7042}"/>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2172" t="28912" r="11168" b="29931"/>
          <a:stretch>
            <a:fillRect/>
          </a:stretch>
        </p:blipFill>
        <p:spPr bwMode="auto">
          <a:xfrm>
            <a:off x="7755001" y="6725573"/>
            <a:ext cx="2271518" cy="64035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4" descr="eToro - Cryptomarket365">
            <a:extLst>
              <a:ext uri="{FF2B5EF4-FFF2-40B4-BE49-F238E27FC236}">
                <a16:creationId xmlns:a16="http://schemas.microsoft.com/office/drawing/2014/main" id="{4BD8F915-37DF-6EA7-7455-96D2DB61862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96988" y="8047990"/>
            <a:ext cx="1930772" cy="604976"/>
          </a:xfrm>
          <a:prstGeom prst="rect">
            <a:avLst/>
          </a:prstGeom>
          <a:noFill/>
          <a:extLst>
            <a:ext uri="{909E8E84-426E-40DD-AFC4-6F175D3DCCD1}">
              <a14:hiddenFill xmlns:a14="http://schemas.microsoft.com/office/drawing/2010/main">
                <a:solidFill>
                  <a:srgbClr val="FFFFFF"/>
                </a:solidFill>
              </a14:hiddenFill>
            </a:ext>
          </a:extLst>
        </p:spPr>
      </p:pic>
      <p:sp>
        <p:nvSpPr>
          <p:cNvPr id="1035" name="TextBox 1034">
            <a:extLst>
              <a:ext uri="{FF2B5EF4-FFF2-40B4-BE49-F238E27FC236}">
                <a16:creationId xmlns:a16="http://schemas.microsoft.com/office/drawing/2014/main" id="{D831D986-B442-479A-4E88-5A062C980AD9}"/>
              </a:ext>
            </a:extLst>
          </p:cNvPr>
          <p:cNvSpPr txBox="1"/>
          <p:nvPr/>
        </p:nvSpPr>
        <p:spPr>
          <a:xfrm>
            <a:off x="2445452" y="4143732"/>
            <a:ext cx="3787583" cy="501804"/>
          </a:xfrm>
          <a:prstGeom prst="rect">
            <a:avLst/>
          </a:prstGeom>
          <a:noFill/>
        </p:spPr>
        <p:txBody>
          <a:bodyPr wrap="square">
            <a:spAutoFit/>
          </a:bodyPr>
          <a:lstStyle/>
          <a:p>
            <a:pPr algn="ctr" defTabSz="1371395">
              <a:lnSpc>
                <a:spcPct val="95000"/>
              </a:lnSpc>
              <a:defRPr/>
            </a:pPr>
            <a:r>
              <a:rPr lang="en-US" sz="2801" dirty="0">
                <a:solidFill>
                  <a:prstClr val="white">
                    <a:lumMod val="65000"/>
                  </a:prstClr>
                </a:solidFill>
                <a:latin typeface="Figtree" pitchFamily="2" charset="0"/>
                <a:cs typeface="Arial"/>
                <a:sym typeface="Canva Sans"/>
              </a:rPr>
              <a:t>Acquired by:</a:t>
            </a:r>
          </a:p>
        </p:txBody>
      </p:sp>
      <p:sp>
        <p:nvSpPr>
          <p:cNvPr id="1036" name="TextBox 1035">
            <a:extLst>
              <a:ext uri="{FF2B5EF4-FFF2-40B4-BE49-F238E27FC236}">
                <a16:creationId xmlns:a16="http://schemas.microsoft.com/office/drawing/2014/main" id="{8EBCE616-9AE2-1F10-DEF9-FB0EF3CC0400}"/>
              </a:ext>
            </a:extLst>
          </p:cNvPr>
          <p:cNvSpPr txBox="1"/>
          <p:nvPr/>
        </p:nvSpPr>
        <p:spPr>
          <a:xfrm>
            <a:off x="7047052" y="7497182"/>
            <a:ext cx="3787583" cy="501804"/>
          </a:xfrm>
          <a:prstGeom prst="rect">
            <a:avLst/>
          </a:prstGeom>
          <a:noFill/>
        </p:spPr>
        <p:txBody>
          <a:bodyPr wrap="square">
            <a:spAutoFit/>
          </a:bodyPr>
          <a:lstStyle/>
          <a:p>
            <a:pPr algn="ctr" defTabSz="1371395">
              <a:lnSpc>
                <a:spcPct val="95000"/>
              </a:lnSpc>
              <a:defRPr/>
            </a:pPr>
            <a:r>
              <a:rPr lang="en-US" sz="2801" dirty="0">
                <a:solidFill>
                  <a:prstClr val="white">
                    <a:lumMod val="65000"/>
                  </a:prstClr>
                </a:solidFill>
                <a:latin typeface="Figtree" pitchFamily="2" charset="0"/>
                <a:cs typeface="Arial"/>
                <a:sym typeface="Canva Sans"/>
              </a:rPr>
              <a:t>Acquired by:</a:t>
            </a:r>
          </a:p>
        </p:txBody>
      </p:sp>
      <p:sp>
        <p:nvSpPr>
          <p:cNvPr id="1037" name="TextBox 1036">
            <a:extLst>
              <a:ext uri="{FF2B5EF4-FFF2-40B4-BE49-F238E27FC236}">
                <a16:creationId xmlns:a16="http://schemas.microsoft.com/office/drawing/2014/main" id="{635850E3-6878-5316-0AFB-6CD6354F4BE3}"/>
              </a:ext>
            </a:extLst>
          </p:cNvPr>
          <p:cNvSpPr txBox="1"/>
          <p:nvPr/>
        </p:nvSpPr>
        <p:spPr>
          <a:xfrm>
            <a:off x="11649653" y="4114881"/>
            <a:ext cx="3787583" cy="501804"/>
          </a:xfrm>
          <a:prstGeom prst="rect">
            <a:avLst/>
          </a:prstGeom>
          <a:noFill/>
        </p:spPr>
        <p:txBody>
          <a:bodyPr wrap="square">
            <a:spAutoFit/>
          </a:bodyPr>
          <a:lstStyle/>
          <a:p>
            <a:pPr algn="ctr" defTabSz="1371395">
              <a:lnSpc>
                <a:spcPct val="95000"/>
              </a:lnSpc>
              <a:defRPr/>
            </a:pPr>
            <a:r>
              <a:rPr lang="en-US" sz="2801" dirty="0">
                <a:solidFill>
                  <a:prstClr val="white">
                    <a:lumMod val="65000"/>
                  </a:prstClr>
                </a:solidFill>
                <a:latin typeface="Figtree" pitchFamily="2" charset="0"/>
                <a:cs typeface="Arial"/>
                <a:sym typeface="Canva Sans"/>
              </a:rPr>
              <a:t>Acquired by:</a:t>
            </a:r>
          </a:p>
        </p:txBody>
      </p:sp>
      <p:sp>
        <p:nvSpPr>
          <p:cNvPr id="1038" name="TextBox 1037">
            <a:extLst>
              <a:ext uri="{FF2B5EF4-FFF2-40B4-BE49-F238E27FC236}">
                <a16:creationId xmlns:a16="http://schemas.microsoft.com/office/drawing/2014/main" id="{4251D965-9A5A-1D0F-ABA9-4E8B5A5B36D5}"/>
              </a:ext>
            </a:extLst>
          </p:cNvPr>
          <p:cNvSpPr txBox="1"/>
          <p:nvPr/>
        </p:nvSpPr>
        <p:spPr>
          <a:xfrm>
            <a:off x="2437361" y="7465734"/>
            <a:ext cx="3787583" cy="501804"/>
          </a:xfrm>
          <a:prstGeom prst="rect">
            <a:avLst/>
          </a:prstGeom>
          <a:noFill/>
        </p:spPr>
        <p:txBody>
          <a:bodyPr wrap="square">
            <a:spAutoFit/>
          </a:bodyPr>
          <a:lstStyle/>
          <a:p>
            <a:pPr algn="ctr" defTabSz="1371395">
              <a:lnSpc>
                <a:spcPct val="95000"/>
              </a:lnSpc>
              <a:defRPr/>
            </a:pPr>
            <a:r>
              <a:rPr lang="en-US" sz="2801" dirty="0">
                <a:solidFill>
                  <a:prstClr val="white">
                    <a:lumMod val="65000"/>
                  </a:prstClr>
                </a:solidFill>
                <a:latin typeface="Figtree" pitchFamily="2" charset="0"/>
                <a:cs typeface="Arial"/>
                <a:sym typeface="Canva Sans"/>
              </a:rPr>
              <a:t>Acquired by:</a:t>
            </a:r>
          </a:p>
        </p:txBody>
      </p:sp>
      <p:grpSp>
        <p:nvGrpSpPr>
          <p:cNvPr id="1039" name="Group 1038">
            <a:extLst>
              <a:ext uri="{FF2B5EF4-FFF2-40B4-BE49-F238E27FC236}">
                <a16:creationId xmlns:a16="http://schemas.microsoft.com/office/drawing/2014/main" id="{9552F261-371E-1B0F-2016-614C026CDF57}"/>
              </a:ext>
            </a:extLst>
          </p:cNvPr>
          <p:cNvGrpSpPr/>
          <p:nvPr/>
        </p:nvGrpSpPr>
        <p:grpSpPr>
          <a:xfrm>
            <a:off x="11342340" y="5842390"/>
            <a:ext cx="4406589" cy="3148220"/>
            <a:chOff x="756000" y="5015998"/>
            <a:chExt cx="3240000" cy="2052000"/>
          </a:xfrm>
        </p:grpSpPr>
        <p:sp>
          <p:nvSpPr>
            <p:cNvPr id="1040" name="Round Diagonal Corner Rectangle 49">
              <a:extLst>
                <a:ext uri="{FF2B5EF4-FFF2-40B4-BE49-F238E27FC236}">
                  <a16:creationId xmlns:a16="http://schemas.microsoft.com/office/drawing/2014/main" id="{F1B25FA0-E34E-30AA-948E-26BA75A53685}"/>
                </a:ext>
              </a:extLst>
            </p:cNvPr>
            <p:cNvSpPr/>
            <p:nvPr/>
          </p:nvSpPr>
          <p:spPr>
            <a:xfrm>
              <a:off x="756000" y="5015998"/>
              <a:ext cx="3240000" cy="2052000"/>
            </a:xfrm>
            <a:prstGeom prst="round2DiagRect">
              <a:avLst>
                <a:gd name="adj1" fmla="val 5767"/>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33">
                <a:defRPr/>
              </a:pPr>
              <a:endParaRPr lang="en-IL" dirty="0">
                <a:solidFill>
                  <a:prstClr val="white"/>
                </a:solidFill>
                <a:latin typeface="Figtree" pitchFamily="2" charset="0"/>
                <a:cs typeface="Arial"/>
              </a:endParaRPr>
            </a:p>
          </p:txBody>
        </p:sp>
        <p:cxnSp>
          <p:nvCxnSpPr>
            <p:cNvPr id="1041" name="Straight Connector 1040">
              <a:extLst>
                <a:ext uri="{FF2B5EF4-FFF2-40B4-BE49-F238E27FC236}">
                  <a16:creationId xmlns:a16="http://schemas.microsoft.com/office/drawing/2014/main" id="{FB403CD1-F385-608F-F601-E0A3FEE9CB56}"/>
                </a:ext>
              </a:extLst>
            </p:cNvPr>
            <p:cNvCxnSpPr>
              <a:cxnSpLocks/>
            </p:cNvCxnSpPr>
            <p:nvPr/>
          </p:nvCxnSpPr>
          <p:spPr>
            <a:xfrm>
              <a:off x="1285388" y="5414949"/>
              <a:ext cx="2181225" cy="0"/>
            </a:xfrm>
            <a:prstGeom prst="line">
              <a:avLst/>
            </a:prstGeom>
            <a:ln w="127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042" name="Round Diagonal Corner Rectangle 49">
              <a:extLst>
                <a:ext uri="{FF2B5EF4-FFF2-40B4-BE49-F238E27FC236}">
                  <a16:creationId xmlns:a16="http://schemas.microsoft.com/office/drawing/2014/main" id="{12C59911-8E6C-C255-9149-FA185D6F3A54}"/>
                </a:ext>
              </a:extLst>
            </p:cNvPr>
            <p:cNvSpPr/>
            <p:nvPr/>
          </p:nvSpPr>
          <p:spPr>
            <a:xfrm>
              <a:off x="1285388" y="5035923"/>
              <a:ext cx="2181225" cy="215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algn="ctr" defTabSz="457133">
                <a:lnSpc>
                  <a:spcPts val="2940"/>
                </a:lnSpc>
                <a:defRPr/>
              </a:pPr>
              <a:r>
                <a:rPr lang="en-US" sz="1601" b="1" dirty="0">
                  <a:solidFill>
                    <a:srgbClr val="000000">
                      <a:lumMod val="65000"/>
                      <a:lumOff val="35000"/>
                    </a:srgbClr>
                  </a:solidFill>
                  <a:latin typeface="Figtree" pitchFamily="2" charset="0"/>
                  <a:cs typeface="Sora Light" pitchFamily="2" charset="0"/>
                  <a:sym typeface="Canva Sans"/>
                </a:rPr>
                <a:t>CYBER</a:t>
              </a:r>
            </a:p>
          </p:txBody>
        </p:sp>
      </p:grpSp>
      <p:sp>
        <p:nvSpPr>
          <p:cNvPr id="1043" name="TextBox 1042">
            <a:extLst>
              <a:ext uri="{FF2B5EF4-FFF2-40B4-BE49-F238E27FC236}">
                <a16:creationId xmlns:a16="http://schemas.microsoft.com/office/drawing/2014/main" id="{B9112DA7-E6FF-9C80-02F8-77345D0D54C9}"/>
              </a:ext>
            </a:extLst>
          </p:cNvPr>
          <p:cNvSpPr txBox="1"/>
          <p:nvPr/>
        </p:nvSpPr>
        <p:spPr>
          <a:xfrm>
            <a:off x="11651843" y="7497182"/>
            <a:ext cx="3787583" cy="501804"/>
          </a:xfrm>
          <a:prstGeom prst="rect">
            <a:avLst/>
          </a:prstGeom>
          <a:noFill/>
        </p:spPr>
        <p:txBody>
          <a:bodyPr wrap="square">
            <a:spAutoFit/>
          </a:bodyPr>
          <a:lstStyle/>
          <a:p>
            <a:pPr algn="ctr" defTabSz="1371395">
              <a:lnSpc>
                <a:spcPct val="95000"/>
              </a:lnSpc>
              <a:defRPr/>
            </a:pPr>
            <a:r>
              <a:rPr lang="en-US" sz="2801" dirty="0">
                <a:solidFill>
                  <a:prstClr val="white">
                    <a:lumMod val="65000"/>
                  </a:prstClr>
                </a:solidFill>
                <a:latin typeface="Figtree" pitchFamily="2" charset="0"/>
                <a:cs typeface="Arial"/>
                <a:sym typeface="Canva Sans"/>
              </a:rPr>
              <a:t>Acquired by:</a:t>
            </a:r>
          </a:p>
        </p:txBody>
      </p:sp>
      <p:pic>
        <p:nvPicPr>
          <p:cNvPr id="1044" name="Picture 1043" descr="Astrix Security – Strategy Insights">
            <a:extLst>
              <a:ext uri="{FF2B5EF4-FFF2-40B4-BE49-F238E27FC236}">
                <a16:creationId xmlns:a16="http://schemas.microsoft.com/office/drawing/2014/main" id="{CEBAB904-9D56-C138-1ED3-4876811C9D0C}"/>
              </a:ext>
            </a:extLst>
          </p:cNvPr>
          <p:cNvPicPr>
            <a:picLocks noChangeAspect="1"/>
          </p:cNvPicPr>
          <p:nvPr/>
        </p:nvPicPr>
        <p:blipFill>
          <a:blip r:embed="rId12"/>
          <a:stretch>
            <a:fillRect/>
          </a:stretch>
        </p:blipFill>
        <p:spPr>
          <a:xfrm>
            <a:off x="12239186" y="6782219"/>
            <a:ext cx="2392124" cy="640080"/>
          </a:xfrm>
          <a:prstGeom prst="rect">
            <a:avLst/>
          </a:prstGeom>
        </p:spPr>
      </p:pic>
      <p:pic>
        <p:nvPicPr>
          <p:cNvPr id="1045" name="Picture 1044" descr="Cisco Protects the Bridge to the Possible by Holistically Securing Human  and Non-human Identities | CyberArk">
            <a:extLst>
              <a:ext uri="{FF2B5EF4-FFF2-40B4-BE49-F238E27FC236}">
                <a16:creationId xmlns:a16="http://schemas.microsoft.com/office/drawing/2014/main" id="{381D620D-FDEB-4717-F1EF-726B02B29A09}"/>
              </a:ext>
            </a:extLst>
          </p:cNvPr>
          <p:cNvPicPr>
            <a:picLocks noChangeAspect="1"/>
          </p:cNvPicPr>
          <p:nvPr/>
        </p:nvPicPr>
        <p:blipFill>
          <a:blip r:embed="rId13"/>
          <a:stretch>
            <a:fillRect/>
          </a:stretch>
        </p:blipFill>
        <p:spPr>
          <a:xfrm>
            <a:off x="12898435" y="7943612"/>
            <a:ext cx="1388060" cy="731520"/>
          </a:xfrm>
          <a:prstGeom prst="rect">
            <a:avLst/>
          </a:prstGeom>
        </p:spPr>
      </p:pic>
      <p:sp>
        <p:nvSpPr>
          <p:cNvPr id="1046" name="Round Diagonal Corner Rectangle 49">
            <a:extLst>
              <a:ext uri="{FF2B5EF4-FFF2-40B4-BE49-F238E27FC236}">
                <a16:creationId xmlns:a16="http://schemas.microsoft.com/office/drawing/2014/main" id="{57937B69-0FBD-9327-0226-00490247772E}"/>
              </a:ext>
            </a:extLst>
          </p:cNvPr>
          <p:cNvSpPr/>
          <p:nvPr/>
        </p:nvSpPr>
        <p:spPr>
          <a:xfrm rot="21326188">
            <a:off x="9621416" y="8885253"/>
            <a:ext cx="1371600" cy="365760"/>
          </a:xfrm>
          <a:prstGeom prst="round2DiagRect">
            <a:avLst>
              <a:gd name="adj1" fmla="val 13284"/>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33">
              <a:defRPr/>
            </a:pPr>
            <a:r>
              <a:rPr lang="en-US" sz="2000" dirty="0">
                <a:solidFill>
                  <a:prstClr val="white"/>
                </a:solidFill>
                <a:latin typeface="Figtree SemiBold"/>
                <a:cs typeface="Canva Sans Bold"/>
              </a:rPr>
              <a:t>2026</a:t>
            </a:r>
            <a:endParaRPr lang="en-IL" sz="2000" dirty="0">
              <a:solidFill>
                <a:prstClr val="white"/>
              </a:solidFill>
              <a:latin typeface="Figtree SemiBold"/>
              <a:cs typeface="Canva Sans Bold"/>
            </a:endParaRPr>
          </a:p>
        </p:txBody>
      </p:sp>
      <p:sp>
        <p:nvSpPr>
          <p:cNvPr id="1047" name="Round Diagonal Corner Rectangle 49">
            <a:extLst>
              <a:ext uri="{FF2B5EF4-FFF2-40B4-BE49-F238E27FC236}">
                <a16:creationId xmlns:a16="http://schemas.microsoft.com/office/drawing/2014/main" id="{81AF0E7F-8D64-461E-7D60-DF19579172EC}"/>
              </a:ext>
            </a:extLst>
          </p:cNvPr>
          <p:cNvSpPr/>
          <p:nvPr/>
        </p:nvSpPr>
        <p:spPr>
          <a:xfrm rot="21326188">
            <a:off x="14213081" y="8822093"/>
            <a:ext cx="1371600" cy="365760"/>
          </a:xfrm>
          <a:prstGeom prst="round2DiagRect">
            <a:avLst>
              <a:gd name="adj1" fmla="val 13284"/>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33">
              <a:defRPr/>
            </a:pPr>
            <a:r>
              <a:rPr lang="en-US" sz="2000" dirty="0">
                <a:solidFill>
                  <a:prstClr val="white"/>
                </a:solidFill>
                <a:latin typeface="Figtree SemiBold"/>
                <a:cs typeface="Canva Sans Bold"/>
              </a:rPr>
              <a:t>2026</a:t>
            </a:r>
            <a:endParaRPr lang="en-IL" sz="2000" dirty="0">
              <a:solidFill>
                <a:prstClr val="white"/>
              </a:solidFill>
              <a:latin typeface="Figtree SemiBold"/>
              <a:cs typeface="Canva Sans Bold"/>
            </a:endParaRPr>
          </a:p>
        </p:txBody>
      </p:sp>
      <p:sp>
        <p:nvSpPr>
          <p:cNvPr id="9" name="TextBox 8">
            <a:extLst>
              <a:ext uri="{FF2B5EF4-FFF2-40B4-BE49-F238E27FC236}">
                <a16:creationId xmlns:a16="http://schemas.microsoft.com/office/drawing/2014/main" id="{8AFD01C3-74BA-11D4-9F92-1F2FC45CC8F9}"/>
              </a:ext>
            </a:extLst>
          </p:cNvPr>
          <p:cNvSpPr txBox="1"/>
          <p:nvPr/>
        </p:nvSpPr>
        <p:spPr>
          <a:xfrm>
            <a:off x="10523281" y="8544944"/>
            <a:ext cx="3787582" cy="297003"/>
          </a:xfrm>
          <a:prstGeom prst="rect">
            <a:avLst/>
          </a:prstGeom>
          <a:noFill/>
        </p:spPr>
        <p:txBody>
          <a:bodyPr wrap="square">
            <a:spAutoFit/>
          </a:bodyPr>
          <a:lstStyle/>
          <a:p>
            <a:pPr algn="ctr" defTabSz="1371395">
              <a:lnSpc>
                <a:spcPct val="95000"/>
              </a:lnSpc>
              <a:defRPr/>
            </a:pPr>
            <a:r>
              <a:rPr lang="en-US" sz="1400" dirty="0">
                <a:solidFill>
                  <a:prstClr val="white">
                    <a:lumMod val="65000"/>
                  </a:prstClr>
                </a:solidFill>
                <a:latin typeface="Figtree" pitchFamily="2" charset="0"/>
                <a:cs typeface="Arial"/>
                <a:sym typeface="Canva Sans"/>
              </a:rPr>
              <a:t>*by Cyberfuture</a:t>
            </a:r>
          </a:p>
        </p:txBody>
      </p:sp>
    </p:spTree>
    <p:extLst>
      <p:ext uri="{BB962C8B-B14F-4D97-AF65-F5344CB8AC3E}">
        <p14:creationId xmlns:p14="http://schemas.microsoft.com/office/powerpoint/2010/main" val="146581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88;p34">
            <a:extLst>
              <a:ext uri="{FF2B5EF4-FFF2-40B4-BE49-F238E27FC236}">
                <a16:creationId xmlns:a16="http://schemas.microsoft.com/office/drawing/2014/main" id="{652489D2-70E7-1F94-10D2-3B9F1DF98BCC}"/>
              </a:ext>
            </a:extLst>
          </p:cNvPr>
          <p:cNvSpPr txBox="1">
            <a:spLocks noGrp="1"/>
          </p:cNvSpPr>
          <p:nvPr>
            <p:ph type="title"/>
          </p:nvPr>
        </p:nvSpPr>
        <p:spPr>
          <a:xfrm>
            <a:off x="676283" y="293063"/>
            <a:ext cx="14589118" cy="808790"/>
          </a:xfrm>
          <a:noFill/>
          <a:ln>
            <a:noFill/>
          </a:ln>
        </p:spPr>
        <p:txBody>
          <a:bodyPr spcFirstLastPara="1" vert="horz" wrap="square" lIns="137138" tIns="68550" rIns="137138" bIns="68550" rtlCol="0" anchor="t" anchorCtr="0">
            <a:noAutofit/>
          </a:bodyPr>
          <a:lstStyle/>
          <a:p>
            <a:r>
              <a:rPr lang="en-US" sz="4400" dirty="0">
                <a:solidFill>
                  <a:schemeClr val="tx1"/>
                </a:solidFill>
                <a:latin typeface="Figtree SemiBold" pitchFamily="2" charset="0"/>
              </a:rPr>
              <a:t>Elron Snapshot </a:t>
            </a:r>
            <a:endParaRPr lang="en-US" sz="2400" kern="1200" dirty="0">
              <a:solidFill>
                <a:srgbClr val="FC6620"/>
              </a:solidFill>
              <a:latin typeface="+mn-lt"/>
              <a:ea typeface="+mn-ea"/>
              <a:cs typeface="+mn-cs"/>
            </a:endParaRPr>
          </a:p>
        </p:txBody>
      </p:sp>
      <p:sp>
        <p:nvSpPr>
          <p:cNvPr id="5" name="Google Shape;685;p6">
            <a:extLst>
              <a:ext uri="{FF2B5EF4-FFF2-40B4-BE49-F238E27FC236}">
                <a16:creationId xmlns:a16="http://schemas.microsoft.com/office/drawing/2014/main" id="{184F99CD-F23B-F367-5051-E588C4BF6F4C}"/>
              </a:ext>
            </a:extLst>
          </p:cNvPr>
          <p:cNvSpPr txBox="1">
            <a:spLocks/>
          </p:cNvSpPr>
          <p:nvPr/>
        </p:nvSpPr>
        <p:spPr>
          <a:xfrm>
            <a:off x="676282" y="1337308"/>
            <a:ext cx="11677540" cy="327475"/>
          </a:xfrm>
          <a:prstGeom prst="rect">
            <a:avLst/>
          </a:prstGeom>
          <a:noFill/>
          <a:ln>
            <a:noFill/>
          </a:ln>
        </p:spPr>
        <p:txBody>
          <a:bodyPr spcFirstLastPara="1" wrap="square" lIns="90000" tIns="45700" rIns="90000" bIns="45700" anchor="t" anchorCtr="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24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165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165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spcBef>
                <a:spcPts val="0"/>
              </a:spcBef>
              <a:buClr>
                <a:schemeClr val="accent2"/>
              </a:buClr>
              <a:buSzPts val="2000"/>
              <a:buFont typeface="Arial" panose="020B0604020202020204" pitchFamily="34" charset="0"/>
              <a:buNone/>
            </a:pPr>
            <a:r>
              <a:rPr lang="en-US" sz="2800" dirty="0"/>
              <a:t>Effective and consolidated assets under management</a:t>
            </a:r>
          </a:p>
        </p:txBody>
      </p:sp>
      <p:graphicFrame>
        <p:nvGraphicFramePr>
          <p:cNvPr id="6" name="Google Shape;691;p6">
            <a:extLst>
              <a:ext uri="{FF2B5EF4-FFF2-40B4-BE49-F238E27FC236}">
                <a16:creationId xmlns:a16="http://schemas.microsoft.com/office/drawing/2014/main" id="{8DCB6F8A-D2C2-B92D-2DA5-53373B41594C}"/>
              </a:ext>
            </a:extLst>
          </p:cNvPr>
          <p:cNvGraphicFramePr/>
          <p:nvPr>
            <p:extLst>
              <p:ext uri="{D42A27DB-BD31-4B8C-83A1-F6EECF244321}">
                <p14:modId xmlns:p14="http://schemas.microsoft.com/office/powerpoint/2010/main" val="3205751890"/>
              </p:ext>
            </p:extLst>
          </p:nvPr>
        </p:nvGraphicFramePr>
        <p:xfrm>
          <a:off x="814388" y="1900238"/>
          <a:ext cx="15844837" cy="4260219"/>
        </p:xfrm>
        <a:graphic>
          <a:graphicData uri="http://schemas.openxmlformats.org/drawingml/2006/table">
            <a:tbl>
              <a:tblPr bandRow="1">
                <a:noFill/>
              </a:tblPr>
              <a:tblGrid>
                <a:gridCol w="6224733">
                  <a:extLst>
                    <a:ext uri="{9D8B030D-6E8A-4147-A177-3AD203B41FA5}">
                      <a16:colId xmlns:a16="http://schemas.microsoft.com/office/drawing/2014/main" val="20000"/>
                    </a:ext>
                  </a:extLst>
                </a:gridCol>
                <a:gridCol w="4810052">
                  <a:extLst>
                    <a:ext uri="{9D8B030D-6E8A-4147-A177-3AD203B41FA5}">
                      <a16:colId xmlns:a16="http://schemas.microsoft.com/office/drawing/2014/main" val="20001"/>
                    </a:ext>
                  </a:extLst>
                </a:gridCol>
                <a:gridCol w="4810052">
                  <a:extLst>
                    <a:ext uri="{9D8B030D-6E8A-4147-A177-3AD203B41FA5}">
                      <a16:colId xmlns:a16="http://schemas.microsoft.com/office/drawing/2014/main" val="20002"/>
                    </a:ext>
                  </a:extLst>
                </a:gridCol>
              </a:tblGrid>
              <a:tr h="776454">
                <a:tc>
                  <a:txBody>
                    <a:bodyPr/>
                    <a:lstStyle/>
                    <a:p>
                      <a:pPr marL="0" marR="0" lvl="0" indent="0" algn="l" rtl="0">
                        <a:lnSpc>
                          <a:spcPct val="100000"/>
                        </a:lnSpc>
                        <a:spcBef>
                          <a:spcPts val="0"/>
                        </a:spcBef>
                        <a:spcAft>
                          <a:spcPts val="0"/>
                        </a:spcAft>
                        <a:buClr>
                          <a:schemeClr val="lt1"/>
                        </a:buClr>
                        <a:buSzPts val="1000"/>
                        <a:buFont typeface="Arial"/>
                        <a:buNone/>
                      </a:pPr>
                      <a:r>
                        <a:rPr lang="en-US" sz="1400" b="1" u="none" strike="noStrike" cap="none" dirty="0">
                          <a:solidFill>
                            <a:schemeClr val="lt1"/>
                          </a:solidFill>
                        </a:rPr>
                        <a:t>Holdings in companies</a:t>
                      </a:r>
                      <a:endParaRPr sz="1400" b="1" u="none" strike="noStrike" cap="none" baseline="30000" dirty="0">
                        <a:solidFill>
                          <a:schemeClr val="lt1"/>
                        </a:solidFill>
                        <a:latin typeface="Open Sans"/>
                        <a:ea typeface="Open Sans"/>
                        <a:cs typeface="Open Sans"/>
                        <a:sym typeface="Open Sans"/>
                      </a:endParaRPr>
                    </a:p>
                  </a:txBody>
                  <a:tcPr marL="69800" marR="69800" marT="45650" marB="45650">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tx1">
                        <a:lumMod val="50000"/>
                        <a:lumOff val="50000"/>
                      </a:schemeClr>
                    </a:solidFill>
                  </a:tcPr>
                </a:tc>
                <a:tc>
                  <a:txBody>
                    <a:bodyPr/>
                    <a:lstStyle/>
                    <a:p>
                      <a:pPr marL="0" marR="0" lvl="0" indent="0" algn="ctr" rtl="0">
                        <a:lnSpc>
                          <a:spcPct val="100000"/>
                        </a:lnSpc>
                        <a:spcBef>
                          <a:spcPts val="0"/>
                        </a:spcBef>
                        <a:spcAft>
                          <a:spcPts val="0"/>
                        </a:spcAft>
                        <a:buClr>
                          <a:schemeClr val="lt1"/>
                        </a:buClr>
                        <a:buSzPts val="1000"/>
                        <a:buFont typeface="Arial"/>
                        <a:buNone/>
                      </a:pPr>
                      <a:r>
                        <a:rPr lang="en-US" sz="1400" b="1" u="none" strike="noStrike" cap="none" dirty="0">
                          <a:solidFill>
                            <a:schemeClr val="lt1"/>
                          </a:solidFill>
                        </a:rPr>
                        <a:t>Holdings based on valuation of last financing round </a:t>
                      </a:r>
                      <a:r>
                        <a:rPr lang="en-US" sz="1400" b="1" u="none" strike="noStrike" cap="none" baseline="30000" dirty="0">
                          <a:solidFill>
                            <a:schemeClr val="lt1"/>
                          </a:solidFill>
                        </a:rPr>
                        <a:t>1,2</a:t>
                      </a:r>
                      <a:r>
                        <a:rPr lang="en-US" sz="1400" b="1" u="none" strike="noStrike" cap="none" dirty="0">
                          <a:solidFill>
                            <a:schemeClr val="lt1"/>
                          </a:solidFill>
                        </a:rPr>
                        <a:t> </a:t>
                      </a:r>
                      <a:r>
                        <a:rPr lang="en-US" sz="1400" b="0" u="none" strike="noStrike" cap="none" dirty="0">
                          <a:solidFill>
                            <a:schemeClr val="lt1"/>
                          </a:solidFill>
                        </a:rPr>
                        <a:t>($m, effective)</a:t>
                      </a:r>
                      <a:endParaRPr sz="1400" b="0" u="none" strike="noStrike" cap="none" baseline="30000" dirty="0">
                        <a:solidFill>
                          <a:schemeClr val="lt1"/>
                        </a:solidFill>
                        <a:latin typeface="Open Sans"/>
                        <a:ea typeface="Open Sans"/>
                        <a:cs typeface="Open Sans"/>
                        <a:sym typeface="Open Sans"/>
                      </a:endParaRPr>
                    </a:p>
                  </a:txBody>
                  <a:tcPr marL="69800" marR="69800" marT="45650" marB="45650">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tx1">
                        <a:lumMod val="50000"/>
                        <a:lumOff val="50000"/>
                      </a:schemeClr>
                    </a:solidFill>
                  </a:tcPr>
                </a:tc>
                <a:tc>
                  <a:txBody>
                    <a:bodyPr/>
                    <a:lstStyle/>
                    <a:p>
                      <a:pPr marL="0" marR="0" lvl="0" indent="0" algn="ctr" rtl="0">
                        <a:lnSpc>
                          <a:spcPct val="100000"/>
                        </a:lnSpc>
                        <a:spcBef>
                          <a:spcPts val="0"/>
                        </a:spcBef>
                        <a:spcAft>
                          <a:spcPts val="0"/>
                        </a:spcAft>
                        <a:buClr>
                          <a:schemeClr val="lt1"/>
                        </a:buClr>
                        <a:buSzPts val="1000"/>
                        <a:buFont typeface="Arial"/>
                        <a:buNone/>
                      </a:pPr>
                      <a:r>
                        <a:rPr lang="en-US" sz="1400" b="1" u="none" strike="noStrike" cap="none" dirty="0">
                          <a:solidFill>
                            <a:schemeClr val="lt1"/>
                          </a:solidFill>
                        </a:rPr>
                        <a:t>Holdings based on valuation of last financing round </a:t>
                      </a:r>
                      <a:r>
                        <a:rPr lang="en-US" sz="1400" b="1" u="none" strike="noStrike" cap="none" baseline="30000" dirty="0">
                          <a:solidFill>
                            <a:schemeClr val="lt1"/>
                          </a:solidFill>
                        </a:rPr>
                        <a:t>1,2</a:t>
                      </a:r>
                      <a:r>
                        <a:rPr lang="en-US" sz="1400" b="1" u="none" strike="noStrike" cap="none" dirty="0">
                          <a:solidFill>
                            <a:schemeClr val="lt1"/>
                          </a:solidFill>
                        </a:rPr>
                        <a:t> </a:t>
                      </a:r>
                      <a:r>
                        <a:rPr lang="en-US" sz="1400" b="0" u="none" strike="noStrike" cap="none" dirty="0">
                          <a:solidFill>
                            <a:schemeClr val="lt1"/>
                          </a:solidFill>
                        </a:rPr>
                        <a:t>($m, consolidated)</a:t>
                      </a:r>
                      <a:endParaRPr sz="1400" b="0" u="none" strike="noStrike" cap="none" dirty="0">
                        <a:latin typeface="Open Sans"/>
                        <a:ea typeface="Open Sans"/>
                        <a:cs typeface="Open Sans"/>
                        <a:sym typeface="Open Sans"/>
                      </a:endParaRPr>
                    </a:p>
                  </a:txBody>
                  <a:tcPr marL="69800" marR="69800" marT="45650" marB="45650">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tx1">
                        <a:lumMod val="50000"/>
                        <a:lumOff val="50000"/>
                      </a:schemeClr>
                    </a:solidFill>
                  </a:tcPr>
                </a:tc>
                <a:extLst>
                  <a:ext uri="{0D108BD9-81ED-4DB2-BD59-A6C34878D82A}">
                    <a16:rowId xmlns:a16="http://schemas.microsoft.com/office/drawing/2014/main" val="10000"/>
                  </a:ext>
                </a:extLst>
              </a:tr>
              <a:tr h="434068">
                <a:tc>
                  <a:txBody>
                    <a:bodyPr/>
                    <a:lstStyle/>
                    <a:p>
                      <a:pPr marL="0" marR="0" lvl="0" indent="0" algn="l" rtl="0">
                        <a:lnSpc>
                          <a:spcPct val="100000"/>
                        </a:lnSpc>
                        <a:spcBef>
                          <a:spcPts val="0"/>
                        </a:spcBef>
                        <a:spcAft>
                          <a:spcPts val="0"/>
                        </a:spcAft>
                        <a:buClr>
                          <a:schemeClr val="dk1"/>
                        </a:buClr>
                        <a:buSzPts val="1200"/>
                        <a:buFont typeface="Open Sans"/>
                        <a:buNone/>
                      </a:pPr>
                      <a:r>
                        <a:rPr lang="en-US" sz="1400" u="none" strike="noStrike" cap="none" dirty="0">
                          <a:solidFill>
                            <a:schemeClr val="dk1"/>
                          </a:solidFill>
                        </a:rPr>
                        <a:t>Cyber Holdings</a:t>
                      </a:r>
                      <a:r>
                        <a:rPr lang="en-US" sz="1400" b="0" u="none" strike="noStrike" cap="none" baseline="30000" dirty="0">
                          <a:solidFill>
                            <a:schemeClr val="dk1"/>
                          </a:solidFill>
                        </a:rPr>
                        <a:t>3</a:t>
                      </a:r>
                      <a:endParaRPr sz="1400" u="none" strike="noStrike" cap="none" dirty="0">
                        <a:solidFill>
                          <a:schemeClr val="dk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Open Sans"/>
                        <a:buNone/>
                      </a:pPr>
                      <a:r>
                        <a:rPr lang="he-IL" sz="1400" b="0" i="0" u="none" strike="noStrike" cap="none" dirty="0">
                          <a:solidFill>
                            <a:schemeClr val="tx1"/>
                          </a:solidFill>
                          <a:latin typeface="+mn-lt"/>
                          <a:ea typeface="+mn-ea"/>
                          <a:cs typeface="+mn-cs"/>
                          <a:sym typeface="Arial"/>
                        </a:rPr>
                        <a:t>43.</a:t>
                      </a:r>
                      <a:r>
                        <a:rPr lang="en-US" sz="1400" b="0" i="0" u="none" strike="noStrike" cap="none" dirty="0">
                          <a:solidFill>
                            <a:schemeClr val="tx1"/>
                          </a:solidFill>
                          <a:latin typeface="+mn-lt"/>
                          <a:ea typeface="+mn-ea"/>
                          <a:cs typeface="+mn-cs"/>
                          <a:sym typeface="Arial"/>
                        </a:rPr>
                        <a:t>7</a:t>
                      </a:r>
                      <a:endParaRPr sz="1400" b="0" i="0" u="none" strike="noStrike" cap="none" dirty="0">
                        <a:solidFill>
                          <a:schemeClr val="tx1"/>
                        </a:solidFill>
                        <a:latin typeface="+mn-lt"/>
                        <a:ea typeface="+mn-ea"/>
                        <a:cs typeface="+mn-c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Open Sans"/>
                        <a:buNone/>
                      </a:pPr>
                      <a:r>
                        <a:rPr lang="he-IL" sz="1400" b="0" i="0" u="none" strike="noStrike" cap="none" dirty="0">
                          <a:solidFill>
                            <a:schemeClr val="tx1"/>
                          </a:solidFill>
                          <a:latin typeface="+mn-lt"/>
                          <a:ea typeface="+mn-ea"/>
                          <a:cs typeface="+mn-cs"/>
                          <a:sym typeface="Arial"/>
                        </a:rPr>
                        <a:t>73.</a:t>
                      </a:r>
                      <a:r>
                        <a:rPr lang="en-US" sz="1400" b="0" i="0" u="none" strike="noStrike" cap="none" dirty="0">
                          <a:solidFill>
                            <a:schemeClr val="tx1"/>
                          </a:solidFill>
                          <a:latin typeface="+mn-lt"/>
                          <a:ea typeface="+mn-ea"/>
                          <a:cs typeface="+mn-cs"/>
                          <a:sym typeface="Arial"/>
                        </a:rPr>
                        <a:t>6</a:t>
                      </a:r>
                      <a:endParaRPr sz="1400" b="0" i="0" u="none" strike="noStrike" cap="none" dirty="0">
                        <a:solidFill>
                          <a:schemeClr val="tx1"/>
                        </a:solidFill>
                        <a:latin typeface="+mn-lt"/>
                        <a:ea typeface="+mn-ea"/>
                        <a:cs typeface="+mn-c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extLst>
                  <a:ext uri="{0D108BD9-81ED-4DB2-BD59-A6C34878D82A}">
                    <a16:rowId xmlns:a16="http://schemas.microsoft.com/office/drawing/2014/main" val="10001"/>
                  </a:ext>
                </a:extLst>
              </a:tr>
              <a:tr h="434068">
                <a:tc>
                  <a:txBody>
                    <a:bodyPr/>
                    <a:lstStyle/>
                    <a:p>
                      <a:pPr marL="0" marR="0" lvl="0" indent="0" algn="l" rtl="0">
                        <a:lnSpc>
                          <a:spcPct val="100000"/>
                        </a:lnSpc>
                        <a:spcBef>
                          <a:spcPts val="0"/>
                        </a:spcBef>
                        <a:spcAft>
                          <a:spcPts val="0"/>
                        </a:spcAft>
                        <a:buClr>
                          <a:schemeClr val="dk1"/>
                        </a:buClr>
                        <a:buSzPts val="1000"/>
                        <a:buFont typeface="Arial"/>
                        <a:buNone/>
                      </a:pPr>
                      <a:r>
                        <a:rPr lang="en-US" sz="1400" u="none" strike="noStrike" cap="none" dirty="0">
                          <a:solidFill>
                            <a:schemeClr val="dk1"/>
                          </a:solidFill>
                        </a:rPr>
                        <a:t>Deep Tech / Defense Tech </a:t>
                      </a:r>
                      <a:endParaRPr sz="1400" u="none" strike="noStrike" cap="none" dirty="0">
                        <a:solidFill>
                          <a:schemeClr val="dk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Open Sans"/>
                        <a:buNone/>
                      </a:pPr>
                      <a:r>
                        <a:rPr lang="en-US" sz="1400" b="0" i="0" u="none" strike="noStrike" cap="none" dirty="0">
                          <a:solidFill>
                            <a:schemeClr val="tx1"/>
                          </a:solidFill>
                          <a:latin typeface="+mn-lt"/>
                          <a:ea typeface="+mn-ea"/>
                          <a:cs typeface="+mn-cs"/>
                          <a:sym typeface="Arial"/>
                        </a:rPr>
                        <a:t>8.4</a:t>
                      </a:r>
                      <a:endParaRPr lang="en-US" sz="1400" b="0" i="0" u="none" strike="noStrike" cap="none" dirty="0">
                        <a:solidFill>
                          <a:schemeClr val="tx1"/>
                        </a:solidFill>
                        <a:latin typeface="+mn-lt"/>
                        <a:ea typeface="+mn-ea"/>
                        <a:cs typeface="+mn-c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Open Sans"/>
                        <a:buNone/>
                      </a:pPr>
                      <a:r>
                        <a:rPr lang="en-US" sz="1400" b="0" i="0" u="none" strike="noStrike" cap="none" dirty="0">
                          <a:solidFill>
                            <a:schemeClr val="tx1"/>
                          </a:solidFill>
                          <a:latin typeface="+mn-lt"/>
                          <a:ea typeface="+mn-ea"/>
                          <a:cs typeface="+mn-cs"/>
                          <a:sym typeface="Arial"/>
                        </a:rPr>
                        <a:t>11.3</a:t>
                      </a:r>
                      <a:endParaRPr lang="en-US" sz="1400" b="0" i="0" u="none" strike="noStrike" cap="none" dirty="0">
                        <a:solidFill>
                          <a:schemeClr val="tx1"/>
                        </a:solidFill>
                        <a:latin typeface="+mn-lt"/>
                        <a:ea typeface="+mn-ea"/>
                        <a:cs typeface="+mn-c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extLst>
                  <a:ext uri="{0D108BD9-81ED-4DB2-BD59-A6C34878D82A}">
                    <a16:rowId xmlns:a16="http://schemas.microsoft.com/office/drawing/2014/main" val="10002"/>
                  </a:ext>
                </a:extLst>
              </a:tr>
              <a:tr h="434068">
                <a:tc>
                  <a:txBody>
                    <a:bodyPr/>
                    <a:lstStyle/>
                    <a:p>
                      <a:pPr marL="0" marR="0" lvl="0" indent="0" algn="l" rtl="0">
                        <a:lnSpc>
                          <a:spcPct val="100000"/>
                        </a:lnSpc>
                        <a:spcBef>
                          <a:spcPts val="0"/>
                        </a:spcBef>
                        <a:spcAft>
                          <a:spcPts val="0"/>
                        </a:spcAft>
                        <a:buClr>
                          <a:schemeClr val="dk1"/>
                        </a:buClr>
                        <a:buSzPts val="1000"/>
                        <a:buFont typeface="Arial"/>
                        <a:buNone/>
                      </a:pPr>
                      <a:r>
                        <a:rPr lang="en-US" sz="1400" b="0" u="none" strike="noStrike" cap="none" dirty="0">
                          <a:solidFill>
                            <a:schemeClr val="dk1"/>
                          </a:solidFill>
                        </a:rPr>
                        <a:t>Medical Holdings </a:t>
                      </a:r>
                      <a:endParaRPr sz="1400" b="0" u="none" strike="noStrike" cap="none" dirty="0">
                        <a:solidFill>
                          <a:schemeClr val="dk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Open Sans"/>
                        <a:buNone/>
                      </a:pPr>
                      <a:r>
                        <a:rPr lang="en-US" sz="1400" b="0" i="0" u="none" strike="noStrike" cap="none" dirty="0">
                          <a:solidFill>
                            <a:schemeClr val="tx1"/>
                          </a:solidFill>
                          <a:latin typeface="+mn-lt"/>
                          <a:ea typeface="+mn-ea"/>
                          <a:cs typeface="+mn-cs"/>
                          <a:sym typeface="Arial"/>
                        </a:rPr>
                        <a:t>20.0</a:t>
                      </a:r>
                      <a:endParaRPr sz="1400" b="0" i="0" u="none" strike="noStrike" cap="none" dirty="0">
                        <a:solidFill>
                          <a:schemeClr val="tx1"/>
                        </a:solidFill>
                        <a:latin typeface="+mn-lt"/>
                        <a:ea typeface="+mn-ea"/>
                        <a:cs typeface="+mn-c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Open Sans"/>
                        <a:buNone/>
                      </a:pPr>
                      <a:r>
                        <a:rPr lang="en-US" sz="1400" b="0" i="0" u="none" strike="noStrike" cap="none" dirty="0">
                          <a:solidFill>
                            <a:schemeClr val="tx1"/>
                          </a:solidFill>
                          <a:latin typeface="+mn-lt"/>
                          <a:ea typeface="+mn-ea"/>
                          <a:cs typeface="+mn-cs"/>
                          <a:sym typeface="Arial"/>
                        </a:rPr>
                        <a:t>20.0</a:t>
                      </a:r>
                      <a:endParaRPr sz="1400" b="0" i="0" u="none" strike="noStrike" cap="none" dirty="0">
                        <a:solidFill>
                          <a:schemeClr val="tx1"/>
                        </a:solidFill>
                        <a:latin typeface="+mn-lt"/>
                        <a:ea typeface="+mn-ea"/>
                        <a:cs typeface="+mn-c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extLst>
                  <a:ext uri="{0D108BD9-81ED-4DB2-BD59-A6C34878D82A}">
                    <a16:rowId xmlns:a16="http://schemas.microsoft.com/office/drawing/2014/main" val="10003"/>
                  </a:ext>
                </a:extLst>
              </a:tr>
              <a:tr h="434068">
                <a:tc>
                  <a:txBody>
                    <a:bodyPr/>
                    <a:lstStyle/>
                    <a:p>
                      <a:pPr marL="0" marR="0" lvl="0" indent="0" algn="l" rtl="0">
                        <a:lnSpc>
                          <a:spcPct val="100000"/>
                        </a:lnSpc>
                        <a:spcBef>
                          <a:spcPts val="0"/>
                        </a:spcBef>
                        <a:spcAft>
                          <a:spcPts val="0"/>
                        </a:spcAft>
                        <a:buClr>
                          <a:schemeClr val="lt1"/>
                        </a:buClr>
                        <a:buSzPts val="1200"/>
                        <a:buFont typeface="Open Sans"/>
                        <a:buNone/>
                      </a:pPr>
                      <a:r>
                        <a:rPr lang="en-US" sz="1400" b="1" u="none" strike="noStrike" cap="none" dirty="0">
                          <a:solidFill>
                            <a:schemeClr val="lt1"/>
                          </a:solidFill>
                        </a:rPr>
                        <a:t>Total Holdings</a:t>
                      </a:r>
                      <a:endParaRPr sz="1400" u="none" strike="noStrike" cap="none" dirty="0">
                        <a:latin typeface="Open Sans"/>
                        <a:ea typeface="Open Sans"/>
                        <a:cs typeface="Open Sans"/>
                        <a:sym typeface="Open Sans"/>
                      </a:endParaRPr>
                    </a:p>
                  </a:txBody>
                  <a:tcPr marL="69800" marR="69800" marT="45650" marB="4565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bg1">
                        <a:lumMod val="65000"/>
                      </a:schemeClr>
                    </a:solidFill>
                  </a:tcPr>
                </a:tc>
                <a:tc>
                  <a:txBody>
                    <a:bodyPr/>
                    <a:lstStyle/>
                    <a:p>
                      <a:pPr marL="0" marR="0" lvl="0" indent="0" algn="ctr" rtl="0">
                        <a:lnSpc>
                          <a:spcPct val="100000"/>
                        </a:lnSpc>
                        <a:spcBef>
                          <a:spcPts val="0"/>
                        </a:spcBef>
                        <a:spcAft>
                          <a:spcPts val="0"/>
                        </a:spcAft>
                        <a:buClr>
                          <a:schemeClr val="lt1"/>
                        </a:buClr>
                        <a:buSzPts val="1200"/>
                        <a:buFont typeface="Open Sans"/>
                        <a:buNone/>
                      </a:pPr>
                      <a:r>
                        <a:rPr lang="he-IL" sz="1400" b="1" u="none" strike="noStrike" cap="none" dirty="0">
                          <a:solidFill>
                            <a:schemeClr val="lt1"/>
                          </a:solidFill>
                        </a:rPr>
                        <a:t>7</a:t>
                      </a:r>
                      <a:r>
                        <a:rPr lang="en-US" sz="1400" b="1" u="none" strike="noStrike" cap="none" dirty="0">
                          <a:solidFill>
                            <a:schemeClr val="lt1"/>
                          </a:solidFill>
                        </a:rPr>
                        <a:t>2.1</a:t>
                      </a:r>
                      <a:endParaRPr sz="1400" u="none" strike="noStrike" cap="none" dirty="0">
                        <a:latin typeface="Open Sans"/>
                        <a:ea typeface="Open Sans"/>
                        <a:cs typeface="Open Sans"/>
                        <a:sym typeface="Open Sans"/>
                      </a:endParaRPr>
                    </a:p>
                  </a:txBody>
                  <a:tcPr marL="69800" marR="69800" marT="45650" marB="4565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bg1">
                        <a:lumMod val="65000"/>
                      </a:schemeClr>
                    </a:solidFill>
                  </a:tcPr>
                </a:tc>
                <a:tc>
                  <a:txBody>
                    <a:bodyPr/>
                    <a:lstStyle/>
                    <a:p>
                      <a:pPr marL="0" marR="0" lvl="0" indent="0" algn="ctr" rtl="0">
                        <a:lnSpc>
                          <a:spcPct val="100000"/>
                        </a:lnSpc>
                        <a:spcBef>
                          <a:spcPts val="0"/>
                        </a:spcBef>
                        <a:spcAft>
                          <a:spcPts val="0"/>
                        </a:spcAft>
                        <a:buClr>
                          <a:schemeClr val="lt1"/>
                        </a:buClr>
                        <a:buSzPts val="1000"/>
                        <a:buFont typeface="Arial"/>
                        <a:buNone/>
                      </a:pPr>
                      <a:r>
                        <a:rPr lang="he-IL" sz="1400" b="1" u="none" strike="noStrike" cap="none" dirty="0">
                          <a:solidFill>
                            <a:schemeClr val="lt1"/>
                          </a:solidFill>
                        </a:rPr>
                        <a:t>104.</a:t>
                      </a:r>
                      <a:r>
                        <a:rPr lang="en-US" sz="1400" b="1" u="none" strike="noStrike" cap="none" dirty="0">
                          <a:solidFill>
                            <a:schemeClr val="lt1"/>
                          </a:solidFill>
                        </a:rPr>
                        <a:t>9</a:t>
                      </a:r>
                      <a:endParaRPr sz="1400" b="1" u="none" strike="noStrike" cap="none" dirty="0">
                        <a:solidFill>
                          <a:schemeClr val="lt1"/>
                        </a:solidFill>
                        <a:latin typeface="Open Sans"/>
                        <a:ea typeface="Open Sans"/>
                        <a:cs typeface="Open Sans"/>
                        <a:sym typeface="Open Sans"/>
                      </a:endParaRPr>
                    </a:p>
                  </a:txBody>
                  <a:tcPr marL="69800" marR="69800" marT="45650" marB="4565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bg1">
                        <a:lumMod val="65000"/>
                      </a:schemeClr>
                    </a:solidFill>
                  </a:tcPr>
                </a:tc>
                <a:extLst>
                  <a:ext uri="{0D108BD9-81ED-4DB2-BD59-A6C34878D82A}">
                    <a16:rowId xmlns:a16="http://schemas.microsoft.com/office/drawing/2014/main" val="10005"/>
                  </a:ext>
                </a:extLst>
              </a:tr>
              <a:tr h="445111">
                <a:tc>
                  <a:txBody>
                    <a:bodyPr/>
                    <a:lstStyle/>
                    <a:p>
                      <a:pPr marL="0" marR="0" lvl="0" indent="0" algn="l" rtl="0">
                        <a:lnSpc>
                          <a:spcPct val="100000"/>
                        </a:lnSpc>
                        <a:spcBef>
                          <a:spcPts val="0"/>
                        </a:spcBef>
                        <a:spcAft>
                          <a:spcPts val="0"/>
                        </a:spcAft>
                        <a:buClr>
                          <a:schemeClr val="dk1"/>
                        </a:buClr>
                        <a:buSzPts val="1000"/>
                        <a:buFont typeface="Arial"/>
                        <a:buNone/>
                      </a:pPr>
                      <a:r>
                        <a:rPr lang="en-US" sz="1400" u="none" strike="noStrike" cap="none" dirty="0">
                          <a:solidFill>
                            <a:schemeClr val="dk1"/>
                          </a:solidFill>
                        </a:rPr>
                        <a:t>Contingent consideration from the </a:t>
                      </a:r>
                      <a:r>
                        <a:rPr lang="en-US" sz="1400" u="none" strike="noStrike" cap="none" dirty="0" err="1">
                          <a:solidFill>
                            <a:schemeClr val="dk1"/>
                          </a:solidFill>
                        </a:rPr>
                        <a:t>CartiHeal</a:t>
                      </a:r>
                      <a:r>
                        <a:rPr lang="en-US" sz="1400" u="none" strike="noStrike" cap="none" dirty="0">
                          <a:solidFill>
                            <a:schemeClr val="dk1"/>
                          </a:solidFill>
                        </a:rPr>
                        <a:t> deal</a:t>
                      </a:r>
                      <a:r>
                        <a:rPr lang="en-US" sz="1400" u="none" strike="noStrike" cap="none" baseline="30000" dirty="0">
                          <a:solidFill>
                            <a:schemeClr val="dk1"/>
                          </a:solidFill>
                        </a:rPr>
                        <a:t>4</a:t>
                      </a:r>
                      <a:endParaRPr sz="1400" u="none" strike="noStrike" cap="none" baseline="30000" dirty="0">
                        <a:solidFill>
                          <a:schemeClr val="dk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400" u="none" strike="noStrike" cap="none" dirty="0"/>
                        <a:t>22.6</a:t>
                      </a:r>
                      <a:endParaRPr sz="1400" u="none" strike="noStrike" cap="none" baseline="30000" dirty="0">
                        <a:solidFill>
                          <a:schemeClr val="dk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400" u="none" strike="noStrike" cap="none" dirty="0"/>
                        <a:t>22.6</a:t>
                      </a:r>
                      <a:endParaRPr sz="1400" u="none" strike="noStrike" cap="none" baseline="30000" dirty="0">
                        <a:solidFill>
                          <a:schemeClr val="dk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extLst>
                  <a:ext uri="{0D108BD9-81ED-4DB2-BD59-A6C34878D82A}">
                    <a16:rowId xmlns:a16="http://schemas.microsoft.com/office/drawing/2014/main" val="10006"/>
                  </a:ext>
                </a:extLst>
              </a:tr>
              <a:tr h="434068">
                <a:tc>
                  <a:txBody>
                    <a:bodyPr/>
                    <a:lstStyle/>
                    <a:p>
                      <a:pPr marL="0" marR="0" lvl="0" indent="0" algn="l" rtl="0">
                        <a:lnSpc>
                          <a:spcPct val="100000"/>
                        </a:lnSpc>
                        <a:spcBef>
                          <a:spcPts val="0"/>
                        </a:spcBef>
                        <a:spcAft>
                          <a:spcPts val="0"/>
                        </a:spcAft>
                        <a:buClr>
                          <a:srgbClr val="424241"/>
                        </a:buClr>
                        <a:buSzPts val="1000"/>
                        <a:buFont typeface="Arial"/>
                        <a:buNone/>
                      </a:pPr>
                      <a:r>
                        <a:rPr lang="en-US" sz="1400" b="1" u="sng" strike="noStrike" cap="none" dirty="0">
                          <a:solidFill>
                            <a:schemeClr val="lt1"/>
                          </a:solidFill>
                        </a:rPr>
                        <a:t>Cash &amp; Other Financial Resources :</a:t>
                      </a:r>
                      <a:endParaRPr sz="1400" u="none" strike="noStrike" cap="none" dirty="0">
                        <a:solidFill>
                          <a:schemeClr val="lt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bg1">
                        <a:lumMod val="65000"/>
                      </a:schemeClr>
                    </a:solidFill>
                  </a:tcPr>
                </a:tc>
                <a:tc>
                  <a:txBody>
                    <a:bodyPr/>
                    <a:lstStyle/>
                    <a:p>
                      <a:pPr marL="0" marR="0" lvl="0" indent="0" algn="ctr" rtl="0">
                        <a:lnSpc>
                          <a:spcPct val="100000"/>
                        </a:lnSpc>
                        <a:spcBef>
                          <a:spcPts val="0"/>
                        </a:spcBef>
                        <a:spcAft>
                          <a:spcPts val="0"/>
                        </a:spcAft>
                        <a:buClr>
                          <a:srgbClr val="000000"/>
                        </a:buClr>
                        <a:buSzPts val="1000"/>
                        <a:buFont typeface="Arial"/>
                        <a:buNone/>
                      </a:pPr>
                      <a:endParaRPr sz="1400" b="1" u="sng" strike="noStrike" cap="none" dirty="0">
                        <a:solidFill>
                          <a:schemeClr val="lt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bg1">
                        <a:lumMod val="65000"/>
                      </a:schemeClr>
                    </a:solidFill>
                  </a:tcPr>
                </a:tc>
                <a:tc>
                  <a:txBody>
                    <a:bodyPr/>
                    <a:lstStyle/>
                    <a:p>
                      <a:pPr marL="0" marR="0" lvl="0" indent="0" algn="ctr" rtl="0">
                        <a:lnSpc>
                          <a:spcPct val="100000"/>
                        </a:lnSpc>
                        <a:spcBef>
                          <a:spcPts val="0"/>
                        </a:spcBef>
                        <a:spcAft>
                          <a:spcPts val="0"/>
                        </a:spcAft>
                        <a:buClr>
                          <a:schemeClr val="dk1"/>
                        </a:buClr>
                        <a:buSzPts val="1200"/>
                        <a:buFont typeface="Open Sans"/>
                        <a:buNone/>
                      </a:pPr>
                      <a:endParaRPr sz="1400" u="none" strike="noStrike" cap="none" dirty="0">
                        <a:solidFill>
                          <a:schemeClr val="lt1"/>
                        </a:solidFill>
                        <a:latin typeface="Open Sans"/>
                        <a:ea typeface="Open Sans"/>
                        <a:cs typeface="Open Sans"/>
                        <a:sym typeface="Open Sans"/>
                      </a:endParaRPr>
                    </a:p>
                  </a:txBody>
                  <a:tcPr marL="69800" marR="69800" marT="45650" marB="45650" anchor="ctr">
                    <a:lnT w="12700" cap="flat" cmpd="sng">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chemeClr val="bg1">
                        <a:lumMod val="65000"/>
                      </a:schemeClr>
                    </a:solidFill>
                  </a:tcPr>
                </a:tc>
                <a:extLst>
                  <a:ext uri="{0D108BD9-81ED-4DB2-BD59-A6C34878D82A}">
                    <a16:rowId xmlns:a16="http://schemas.microsoft.com/office/drawing/2014/main" val="10007"/>
                  </a:ext>
                </a:extLst>
              </a:tr>
              <a:tr h="434068">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t>Liquid resources (as of August 30, 2026)</a:t>
                      </a:r>
                      <a:endParaRPr sz="1400" u="none" strike="noStrike" cap="none" baseline="30000" dirty="0">
                        <a:latin typeface="Open Sans"/>
                        <a:ea typeface="Open Sans"/>
                        <a:cs typeface="Open Sans"/>
                        <a:sym typeface="Open Sans"/>
                      </a:endParaRPr>
                    </a:p>
                  </a:txBody>
                  <a:tcPr marL="69800" marR="69800" marT="45650" marB="4565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000"/>
                        <a:buFont typeface="Arial"/>
                        <a:buNone/>
                      </a:pPr>
                      <a:r>
                        <a:rPr lang="he-IL" sz="1400" dirty="0"/>
                        <a:t>41</a:t>
                      </a:r>
                      <a:r>
                        <a:rPr lang="en-US" sz="1400" dirty="0"/>
                        <a:t>.</a:t>
                      </a:r>
                      <a:r>
                        <a:rPr lang="he-IL" sz="1400" dirty="0"/>
                        <a:t>7</a:t>
                      </a:r>
                      <a:endParaRPr sz="1400" u="none" strike="noStrike" cap="none" baseline="30000" dirty="0">
                        <a:latin typeface="Open Sans"/>
                        <a:ea typeface="Open Sans"/>
                        <a:cs typeface="Open Sans"/>
                        <a:sym typeface="Open Sans"/>
                      </a:endParaRPr>
                    </a:p>
                  </a:txBody>
                  <a:tcPr marL="69800" marR="69800" marT="45650" marB="4565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Open Sans"/>
                        <a:buNone/>
                      </a:pPr>
                      <a:r>
                        <a:rPr lang="he-IL" sz="1400" b="0" i="0" u="none" strike="noStrike" cap="none" dirty="0">
                          <a:solidFill>
                            <a:schemeClr val="tx1"/>
                          </a:solidFill>
                          <a:latin typeface="+mn-lt"/>
                          <a:ea typeface="+mn-ea"/>
                          <a:cs typeface="+mn-cs"/>
                          <a:sym typeface="Open Sans"/>
                        </a:rPr>
                        <a:t>54.2</a:t>
                      </a:r>
                      <a:endParaRPr sz="1400" b="0" i="0" u="none" strike="noStrike" cap="none" dirty="0">
                        <a:solidFill>
                          <a:schemeClr val="tx1"/>
                        </a:solidFill>
                        <a:latin typeface="+mn-lt"/>
                        <a:ea typeface="+mn-ea"/>
                        <a:cs typeface="+mn-cs"/>
                        <a:sym typeface="Open Sans"/>
                      </a:endParaRPr>
                    </a:p>
                  </a:txBody>
                  <a:tcPr marL="69800" marR="69800" marT="45650" marB="4565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tcPr>
                </a:tc>
                <a:extLst>
                  <a:ext uri="{0D108BD9-81ED-4DB2-BD59-A6C34878D82A}">
                    <a16:rowId xmlns:a16="http://schemas.microsoft.com/office/drawing/2014/main" val="10009"/>
                  </a:ext>
                </a:extLst>
              </a:tr>
              <a:tr h="434246">
                <a:tc>
                  <a:txBody>
                    <a:bodyPr/>
                    <a:lstStyle/>
                    <a:p>
                      <a:pPr marL="0" marR="0" lvl="0" indent="0" algn="l" rtl="0">
                        <a:lnSpc>
                          <a:spcPct val="100000"/>
                        </a:lnSpc>
                        <a:spcBef>
                          <a:spcPts val="0"/>
                        </a:spcBef>
                        <a:spcAft>
                          <a:spcPts val="0"/>
                        </a:spcAft>
                        <a:buClr>
                          <a:schemeClr val="lt1"/>
                        </a:buClr>
                        <a:buSzPts val="1000"/>
                        <a:buFont typeface="Arial"/>
                        <a:buNone/>
                      </a:pPr>
                      <a:r>
                        <a:rPr lang="en-US" sz="1400" b="1" u="none" strike="noStrike" cap="none" dirty="0">
                          <a:solidFill>
                            <a:schemeClr val="lt1"/>
                          </a:solidFill>
                        </a:rPr>
                        <a:t>Total</a:t>
                      </a:r>
                      <a:endParaRPr sz="1400" u="none" strike="noStrike" cap="none" dirty="0">
                        <a:latin typeface="Open Sans"/>
                        <a:ea typeface="Open Sans"/>
                        <a:cs typeface="Open Sans"/>
                        <a:sym typeface="Open Sans"/>
                      </a:endParaRPr>
                    </a:p>
                  </a:txBody>
                  <a:tcPr marL="69800" marR="69800" marT="45650" marB="4565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rgbClr val="FC6620"/>
                    </a:solidFill>
                  </a:tcPr>
                </a:tc>
                <a:tc>
                  <a:txBody>
                    <a:bodyPr/>
                    <a:lstStyle/>
                    <a:p>
                      <a:pPr marL="0" marR="0" lvl="0" indent="0" algn="ctr" rtl="0">
                        <a:lnSpc>
                          <a:spcPct val="100000"/>
                        </a:lnSpc>
                        <a:spcBef>
                          <a:spcPts val="0"/>
                        </a:spcBef>
                        <a:spcAft>
                          <a:spcPts val="0"/>
                        </a:spcAft>
                        <a:buClr>
                          <a:schemeClr val="lt1"/>
                        </a:buClr>
                        <a:buSzPts val="1000"/>
                        <a:buFont typeface="Arial"/>
                        <a:buNone/>
                      </a:pPr>
                      <a:r>
                        <a:rPr lang="he-IL" sz="1400" b="1" u="none" strike="noStrike" cap="none" dirty="0">
                          <a:solidFill>
                            <a:schemeClr val="lt1"/>
                          </a:solidFill>
                        </a:rPr>
                        <a:t>136.4</a:t>
                      </a:r>
                      <a:endParaRPr sz="1400" u="none" strike="noStrike" cap="none" dirty="0">
                        <a:latin typeface="Open Sans"/>
                        <a:ea typeface="Open Sans"/>
                        <a:cs typeface="Open Sans"/>
                        <a:sym typeface="Open Sans"/>
                      </a:endParaRPr>
                    </a:p>
                  </a:txBody>
                  <a:tcPr marL="88725" marR="88725" marT="45700" marB="4570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rgbClr val="FC6620"/>
                    </a:solidFill>
                  </a:tcPr>
                </a:tc>
                <a:tc>
                  <a:txBody>
                    <a:bodyPr/>
                    <a:lstStyle/>
                    <a:p>
                      <a:pPr marL="0" marR="0" lvl="0" indent="0" algn="ctr" rtl="0">
                        <a:lnSpc>
                          <a:spcPct val="100000"/>
                        </a:lnSpc>
                        <a:spcBef>
                          <a:spcPts val="0"/>
                        </a:spcBef>
                        <a:spcAft>
                          <a:spcPts val="0"/>
                        </a:spcAft>
                        <a:buClr>
                          <a:schemeClr val="lt1"/>
                        </a:buClr>
                        <a:buSzPts val="1000"/>
                        <a:buFont typeface="Arial"/>
                        <a:buNone/>
                      </a:pPr>
                      <a:r>
                        <a:rPr lang="en-US" sz="1400" b="1" u="none" strike="noStrike" cap="none" dirty="0">
                          <a:solidFill>
                            <a:schemeClr val="lt1"/>
                          </a:solidFill>
                        </a:rPr>
                        <a:t>181.7</a:t>
                      </a:r>
                      <a:endParaRPr sz="1400" b="1" u="none" strike="noStrike" cap="none" dirty="0">
                        <a:solidFill>
                          <a:schemeClr val="lt1"/>
                        </a:solidFill>
                        <a:latin typeface="Open Sans"/>
                        <a:ea typeface="Open Sans"/>
                        <a:cs typeface="Open Sans"/>
                        <a:sym typeface="Open Sans"/>
                      </a:endParaRPr>
                    </a:p>
                  </a:txBody>
                  <a:tcPr marL="88725" marR="88725" marT="45700" marB="45700" anchor="ctr">
                    <a:lnT w="12700" cap="flat" cmpd="sng" algn="ctr">
                      <a:solidFill>
                        <a:srgbClr val="BCBCBA"/>
                      </a:solidFill>
                      <a:prstDash val="solid"/>
                      <a:round/>
                      <a:headEnd type="none" w="sm" len="sm"/>
                      <a:tailEnd type="none" w="sm" len="sm"/>
                    </a:lnT>
                    <a:lnB w="12700" cap="flat" cmpd="sng">
                      <a:solidFill>
                        <a:srgbClr val="BCBCBA"/>
                      </a:solidFill>
                      <a:prstDash val="solid"/>
                      <a:round/>
                      <a:headEnd type="none" w="sm" len="sm"/>
                      <a:tailEnd type="none" w="sm" len="sm"/>
                    </a:lnB>
                    <a:solidFill>
                      <a:srgbClr val="FC6620"/>
                    </a:solidFill>
                  </a:tcPr>
                </a:tc>
                <a:extLst>
                  <a:ext uri="{0D108BD9-81ED-4DB2-BD59-A6C34878D82A}">
                    <a16:rowId xmlns:a16="http://schemas.microsoft.com/office/drawing/2014/main" val="10011"/>
                  </a:ext>
                </a:extLst>
              </a:tr>
            </a:tbl>
          </a:graphicData>
        </a:graphic>
      </p:graphicFrame>
      <p:sp>
        <p:nvSpPr>
          <p:cNvPr id="7" name="Google Shape;452;p36">
            <a:extLst>
              <a:ext uri="{FF2B5EF4-FFF2-40B4-BE49-F238E27FC236}">
                <a16:creationId xmlns:a16="http://schemas.microsoft.com/office/drawing/2014/main" id="{56D7F191-6A79-5046-E666-762E229BCA50}"/>
              </a:ext>
            </a:extLst>
          </p:cNvPr>
          <p:cNvSpPr txBox="1"/>
          <p:nvPr/>
        </p:nvSpPr>
        <p:spPr>
          <a:xfrm>
            <a:off x="676282" y="6557926"/>
            <a:ext cx="15982943" cy="2156960"/>
          </a:xfrm>
          <a:prstGeom prst="rect">
            <a:avLst/>
          </a:prstGeom>
          <a:noFill/>
          <a:ln>
            <a:noFill/>
          </a:ln>
        </p:spPr>
        <p:txBody>
          <a:bodyPr spcFirstLastPara="1" wrap="square" lIns="91425" tIns="45700" rIns="91425" bIns="45700" numCol="2" spcCol="180000" anchor="t" anchorCtr="0">
            <a:spAutoFit/>
          </a:bodyPr>
          <a:lstStyle/>
          <a:p>
            <a:pPr marL="0" marR="0" lvl="0" indent="0" algn="l" rtl="0">
              <a:lnSpc>
                <a:spcPct val="100000"/>
              </a:lnSpc>
              <a:spcBef>
                <a:spcPts val="0"/>
              </a:spcBef>
              <a:spcAft>
                <a:spcPts val="0"/>
              </a:spcAft>
              <a:buNone/>
            </a:pPr>
            <a:r>
              <a:rPr lang="en-US" sz="1150" b="0" i="0" u="none" strike="noStrike" cap="none" baseline="30000" dirty="0">
                <a:solidFill>
                  <a:srgbClr val="595959"/>
                </a:solidFill>
                <a:latin typeface="+mn-lt"/>
                <a:ea typeface="Arial"/>
                <a:cs typeface="Arial"/>
                <a:sym typeface="Arial"/>
              </a:rPr>
              <a:t>1</a:t>
            </a:r>
            <a:r>
              <a:rPr lang="en-US" sz="1150" b="0" i="0" u="none" strike="noStrike" cap="none" dirty="0">
                <a:solidFill>
                  <a:srgbClr val="595959"/>
                </a:solidFill>
                <a:latin typeface="+mn-lt"/>
                <a:ea typeface="Arial"/>
                <a:cs typeface="Arial"/>
                <a:sym typeface="Arial"/>
              </a:rPr>
              <a:t> Includes Elron Ventures’ direct holdings and its effective indirect holdings through RDC. Includes investments made after </a:t>
            </a:r>
            <a:r>
              <a:rPr lang="en-US" sz="1150" dirty="0">
                <a:solidFill>
                  <a:srgbClr val="595959"/>
                </a:solidFill>
                <a:ea typeface="Arial"/>
                <a:cs typeface="Arial"/>
                <a:sym typeface="Arial"/>
              </a:rPr>
              <a:t>June</a:t>
            </a:r>
            <a:r>
              <a:rPr lang="en-US" sz="1150" b="0" i="0" u="none" strike="noStrike" cap="none" dirty="0">
                <a:solidFill>
                  <a:srgbClr val="595959"/>
                </a:solidFill>
                <a:latin typeface="+mn-lt"/>
                <a:ea typeface="Arial"/>
                <a:cs typeface="Arial"/>
                <a:sym typeface="Arial"/>
              </a:rPr>
              <a:t> 30, 2026. Effective Holdings Includes Elron Ventures’ balance and 50.1% of RDC’s balance. Consolidated Holdings Includes Elron Ventures’ balance and 100% of RDC’s balance.</a:t>
            </a:r>
            <a:endParaRPr sz="1150" dirty="0">
              <a:latin typeface="+mn-lt"/>
            </a:endParaRPr>
          </a:p>
          <a:p>
            <a:pPr marL="0" marR="0" lvl="0" indent="0" algn="l" rtl="0">
              <a:lnSpc>
                <a:spcPct val="100000"/>
              </a:lnSpc>
              <a:spcBef>
                <a:spcPts val="0"/>
              </a:spcBef>
              <a:spcAft>
                <a:spcPts val="0"/>
              </a:spcAft>
              <a:buNone/>
            </a:pPr>
            <a:r>
              <a:rPr lang="en-US" sz="1150" b="0" i="0" u="none" strike="noStrike" cap="none" baseline="30000" dirty="0">
                <a:solidFill>
                  <a:schemeClr val="tx1"/>
                </a:solidFill>
                <a:latin typeface="+mn-lt"/>
                <a:ea typeface="Arial"/>
                <a:cs typeface="Arial"/>
                <a:sym typeface="Arial"/>
              </a:rPr>
              <a:t>2</a:t>
            </a:r>
            <a:r>
              <a:rPr lang="en-US" sz="1150" b="0" i="0" u="none" strike="noStrike" cap="none" dirty="0">
                <a:solidFill>
                  <a:schemeClr val="tx1"/>
                </a:solidFill>
                <a:latin typeface="+mn-lt"/>
                <a:ea typeface="Arial"/>
                <a:cs typeface="Arial"/>
                <a:sym typeface="Arial"/>
              </a:rPr>
              <a:t> </a:t>
            </a:r>
            <a:r>
              <a:rPr lang="en-US" sz="1150" dirty="0">
                <a:solidFill>
                  <a:srgbClr val="595959"/>
                </a:solidFill>
                <a:latin typeface="+mn-lt"/>
              </a:rPr>
              <a:t>Our holdings based on valuation of last financing round was calculated based on the “post-money” valuation of the last financing round in the companies multiplied by our fully diluted holding percentage.</a:t>
            </a:r>
            <a:r>
              <a:rPr lang="en-US" sz="1150" b="0" i="0" u="none" strike="noStrike" cap="none" dirty="0">
                <a:solidFill>
                  <a:schemeClr val="tx1"/>
                </a:solidFill>
                <a:latin typeface="+mn-lt"/>
                <a:ea typeface="Arial"/>
                <a:cs typeface="Arial"/>
                <a:sym typeface="Arial"/>
              </a:rPr>
              <a:t> </a:t>
            </a:r>
            <a:r>
              <a:rPr lang="en-US" sz="1150" b="1" i="0" u="none" strike="noStrike" cap="none" dirty="0">
                <a:solidFill>
                  <a:schemeClr val="tx1"/>
                </a:solidFill>
                <a:latin typeface="+mn-lt"/>
                <a:ea typeface="Arial"/>
                <a:cs typeface="Arial"/>
                <a:sym typeface="Arial"/>
              </a:rPr>
              <a:t>It is clarified that these are financing rounds that were carried out in different companies at different dates, and since which, in some cases, significant time has passed. In some of the financing rounds Elron Ventures opted not to participate. </a:t>
            </a:r>
          </a:p>
          <a:p>
            <a:pPr marL="0" marR="0" lvl="0" indent="0" algn="l" rtl="0">
              <a:lnSpc>
                <a:spcPct val="100000"/>
              </a:lnSpc>
              <a:spcBef>
                <a:spcPts val="0"/>
              </a:spcBef>
              <a:spcAft>
                <a:spcPts val="0"/>
              </a:spcAft>
              <a:buNone/>
            </a:pPr>
            <a:r>
              <a:rPr lang="en-US" sz="1150" dirty="0">
                <a:solidFill>
                  <a:srgbClr val="595959"/>
                </a:solidFill>
                <a:sym typeface="Arial"/>
              </a:rPr>
              <a:t>It should be noted that, even where valuations are available as part of Financial Statements, holdings are calculated based on the above methodology. Accordingly, this includes, among others, investments in Axonius in the amount of $15.2 million, and the investment in Notal Vision in the amount of $16.7 million.</a:t>
            </a:r>
            <a:endParaRPr lang="he-IL" sz="1150" dirty="0">
              <a:solidFill>
                <a:srgbClr val="595959"/>
              </a:solidFill>
              <a:sym typeface="Arial"/>
            </a:endParaRPr>
          </a:p>
          <a:p>
            <a:pPr marL="0" marR="0" lvl="0" indent="0" algn="l" rtl="0">
              <a:lnSpc>
                <a:spcPct val="100000"/>
              </a:lnSpc>
              <a:spcBef>
                <a:spcPts val="0"/>
              </a:spcBef>
              <a:spcAft>
                <a:spcPts val="0"/>
              </a:spcAft>
              <a:buNone/>
            </a:pPr>
            <a:r>
              <a:rPr lang="en-US" sz="1150" b="0" i="0" u="none" strike="noStrike" cap="none" baseline="30000" dirty="0">
                <a:solidFill>
                  <a:srgbClr val="595959"/>
                </a:solidFill>
                <a:latin typeface="+mn-lt"/>
                <a:ea typeface="Arial"/>
                <a:cs typeface="Arial"/>
                <a:sym typeface="Arial"/>
              </a:rPr>
              <a:t>3</a:t>
            </a:r>
            <a:r>
              <a:rPr lang="en-US" sz="1150" b="0" i="0" u="none" strike="noStrike" cap="none" dirty="0">
                <a:solidFill>
                  <a:srgbClr val="595959"/>
                </a:solidFill>
                <a:latin typeface="+mn-lt"/>
                <a:ea typeface="Arial"/>
                <a:cs typeface="Arial"/>
                <a:sym typeface="Arial"/>
              </a:rPr>
              <a:t> The balance in this item is net of tax. </a:t>
            </a:r>
            <a:endParaRPr lang="he-IL" sz="1150" b="0" i="0" u="none" strike="noStrike" cap="none" dirty="0">
              <a:solidFill>
                <a:srgbClr val="595959"/>
              </a:solidFill>
              <a:latin typeface="+mn-lt"/>
              <a:ea typeface="Arial"/>
              <a:cs typeface="Arial"/>
              <a:sym typeface="Arial"/>
            </a:endParaRPr>
          </a:p>
          <a:p>
            <a:pPr marL="0" marR="0" lvl="0" indent="0" algn="l" rtl="0">
              <a:lnSpc>
                <a:spcPct val="100000"/>
              </a:lnSpc>
              <a:spcBef>
                <a:spcPts val="0"/>
              </a:spcBef>
              <a:spcAft>
                <a:spcPts val="0"/>
              </a:spcAft>
              <a:buNone/>
            </a:pPr>
            <a:endParaRPr lang="en-US" sz="1150" b="0" i="0" u="none" strike="noStrike" cap="none" baseline="30000" dirty="0">
              <a:solidFill>
                <a:srgbClr val="595959"/>
              </a:solidFill>
              <a:latin typeface="+mn-lt"/>
              <a:ea typeface="Arial"/>
              <a:cs typeface="Arial"/>
              <a:sym typeface="Arial"/>
            </a:endParaRPr>
          </a:p>
          <a:p>
            <a:pPr marL="0" marR="0" lvl="0" indent="0" algn="l" rtl="0">
              <a:lnSpc>
                <a:spcPct val="100000"/>
              </a:lnSpc>
              <a:spcBef>
                <a:spcPts val="0"/>
              </a:spcBef>
              <a:spcAft>
                <a:spcPts val="0"/>
              </a:spcAft>
              <a:buNone/>
            </a:pPr>
            <a:r>
              <a:rPr lang="en-US" sz="1150" b="0" i="0" u="none" strike="noStrike" cap="none" baseline="30000" dirty="0">
                <a:solidFill>
                  <a:srgbClr val="595959"/>
                </a:solidFill>
                <a:latin typeface="+mn-lt"/>
                <a:ea typeface="Arial"/>
                <a:cs typeface="Arial"/>
                <a:sym typeface="Arial"/>
              </a:rPr>
              <a:t>4 </a:t>
            </a:r>
            <a:r>
              <a:rPr lang="en-US" sz="1150" b="0" i="0" u="none" strike="noStrike" cap="none" dirty="0">
                <a:solidFill>
                  <a:srgbClr val="595959"/>
                </a:solidFill>
                <a:latin typeface="+mn-lt"/>
                <a:ea typeface="Arial"/>
                <a:cs typeface="Arial"/>
                <a:sym typeface="Arial"/>
              </a:rPr>
              <a:t>The balance in this item represents </a:t>
            </a:r>
            <a:r>
              <a:rPr lang="en-US" sz="1150" dirty="0">
                <a:solidFill>
                  <a:srgbClr val="595959"/>
                </a:solidFill>
                <a:ea typeface="Arial"/>
                <a:cs typeface="Arial"/>
                <a:sym typeface="Arial"/>
              </a:rPr>
              <a:t>the </a:t>
            </a:r>
            <a:r>
              <a:rPr lang="en-US" sz="1150" b="0" i="0" u="none" strike="noStrike" cap="none" dirty="0">
                <a:solidFill>
                  <a:srgbClr val="595959"/>
                </a:solidFill>
                <a:latin typeface="+mn-lt"/>
                <a:ea typeface="Arial"/>
                <a:cs typeface="Arial"/>
                <a:sym typeface="Arial"/>
              </a:rPr>
              <a:t>contingent consideration resulting from the sale </a:t>
            </a:r>
            <a:r>
              <a:rPr lang="en-US" sz="1150" dirty="0">
                <a:solidFill>
                  <a:srgbClr val="595959"/>
                </a:solidFill>
                <a:latin typeface="+mn-lt"/>
              </a:rPr>
              <a:t>of </a:t>
            </a:r>
            <a:r>
              <a:rPr lang="en-US" sz="1150" b="0" i="0" u="none" strike="noStrike" cap="none" dirty="0">
                <a:solidFill>
                  <a:srgbClr val="595959"/>
                </a:solidFill>
                <a:latin typeface="+mn-lt"/>
                <a:ea typeface="Arial"/>
                <a:cs typeface="Arial"/>
                <a:sym typeface="Arial"/>
              </a:rPr>
              <a:t>CartiHeal to Smith &amp; Nephew, in accordance with the book value as of December 31, 2025, based on a valuation conducted with the assistance of an external appraiser.</a:t>
            </a:r>
          </a:p>
          <a:p>
            <a:r>
              <a:rPr lang="en-US" sz="1150" b="0" i="0" u="none" strike="noStrike" cap="none" baseline="30000" dirty="0">
                <a:solidFill>
                  <a:srgbClr val="595959"/>
                </a:solidFill>
                <a:latin typeface="+mn-lt"/>
                <a:ea typeface="Arial"/>
                <a:cs typeface="Arial"/>
                <a:sym typeface="Arial"/>
              </a:rPr>
              <a:t>5 </a:t>
            </a:r>
            <a:r>
              <a:rPr lang="en-US" sz="1150" dirty="0">
                <a:solidFill>
                  <a:srgbClr val="595959"/>
                </a:solidFill>
                <a:cs typeface="Arial"/>
                <a:sym typeface="Arial"/>
              </a:rPr>
              <a:t>The above financial data do not represent a valuation, investment advice, or a financial opinion of any kind.</a:t>
            </a:r>
          </a:p>
          <a:p>
            <a:pPr marL="0" marR="0" lvl="0" indent="0" algn="l" rtl="0">
              <a:lnSpc>
                <a:spcPct val="100000"/>
              </a:lnSpc>
              <a:spcBef>
                <a:spcPts val="0"/>
              </a:spcBef>
              <a:spcAft>
                <a:spcPts val="0"/>
              </a:spcAft>
              <a:buNone/>
            </a:pPr>
            <a:endParaRPr lang="he-IL" sz="1150" dirty="0">
              <a:latin typeface="+mn-lt"/>
            </a:endParaRPr>
          </a:p>
        </p:txBody>
      </p:sp>
    </p:spTree>
    <p:extLst>
      <p:ext uri="{BB962C8B-B14F-4D97-AF65-F5344CB8AC3E}">
        <p14:creationId xmlns:p14="http://schemas.microsoft.com/office/powerpoint/2010/main" val="2153930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509A0-C31E-079D-1DF0-414E13A188A3}"/>
            </a:ext>
          </a:extLst>
        </p:cNvPr>
        <p:cNvGrpSpPr/>
        <p:nvPr/>
      </p:nvGrpSpPr>
      <p:grpSpPr>
        <a:xfrm>
          <a:off x="0" y="0"/>
          <a:ext cx="0" cy="0"/>
          <a:chOff x="0" y="0"/>
          <a:chExt cx="0" cy="0"/>
        </a:xfrm>
      </p:grpSpPr>
      <p:sp>
        <p:nvSpPr>
          <p:cNvPr id="5" name="Shape 3">
            <a:extLst>
              <a:ext uri="{FF2B5EF4-FFF2-40B4-BE49-F238E27FC236}">
                <a16:creationId xmlns:a16="http://schemas.microsoft.com/office/drawing/2014/main" id="{9719055F-209B-3C19-D5CC-11F487A70E2F}"/>
              </a:ext>
            </a:extLst>
          </p:cNvPr>
          <p:cNvSpPr/>
          <p:nvPr/>
        </p:nvSpPr>
        <p:spPr>
          <a:xfrm>
            <a:off x="548640" y="1499616"/>
            <a:ext cx="5394960" cy="2229244"/>
          </a:xfrm>
          <a:prstGeom prst="rect">
            <a:avLst/>
          </a:prstGeom>
          <a:solidFill>
            <a:schemeClr val="tx2">
              <a:lumMod val="20000"/>
              <a:lumOff val="80000"/>
            </a:schemeClr>
          </a:solidFill>
          <a:ln w="12700">
            <a:noFill/>
            <a:prstDash val="solid"/>
          </a:ln>
          <a:effectLst>
            <a:outerShdw blurRad="127000" dist="38100" dir="8100000" algn="bl" rotWithShape="0">
              <a:srgbClr val="000000">
                <a:alpha val="25000"/>
              </a:srgbClr>
            </a:outerShdw>
          </a:effectLst>
        </p:spPr>
        <p:txBody>
          <a:bodyPr/>
          <a:lstStyle/>
          <a:p>
            <a:pPr marL="0" algn="r" defTabSz="914400" rtl="1" eaLnBrk="1" latinLnBrk="0" hangingPunct="1"/>
            <a:endParaRPr lang="en-IL" sz="3600" dirty="0">
              <a:latin typeface="+mj-lt"/>
            </a:endParaRPr>
          </a:p>
        </p:txBody>
      </p:sp>
      <p:sp>
        <p:nvSpPr>
          <p:cNvPr id="6" name="Shape 4">
            <a:extLst>
              <a:ext uri="{FF2B5EF4-FFF2-40B4-BE49-F238E27FC236}">
                <a16:creationId xmlns:a16="http://schemas.microsoft.com/office/drawing/2014/main" id="{EF50192E-0752-033A-0B0A-2B9FA61BA2C0}"/>
              </a:ext>
            </a:extLst>
          </p:cNvPr>
          <p:cNvSpPr/>
          <p:nvPr/>
        </p:nvSpPr>
        <p:spPr>
          <a:xfrm>
            <a:off x="548640" y="1499616"/>
            <a:ext cx="5394960" cy="118872"/>
          </a:xfrm>
          <a:prstGeom prst="rect">
            <a:avLst/>
          </a:prstGeom>
          <a:solidFill>
            <a:srgbClr val="FC6620"/>
          </a:solidFill>
          <a:ln w="12700">
            <a:solidFill>
              <a:srgbClr val="FC6620"/>
            </a:solidFill>
            <a:prstDash val="solid"/>
          </a:ln>
        </p:spPr>
        <p:txBody>
          <a:bodyPr/>
          <a:lstStyle/>
          <a:p>
            <a:endParaRPr lang="en-IL" sz="3600">
              <a:latin typeface="+mj-lt"/>
            </a:endParaRPr>
          </a:p>
        </p:txBody>
      </p:sp>
      <p:sp>
        <p:nvSpPr>
          <p:cNvPr id="7" name="Text 5">
            <a:extLst>
              <a:ext uri="{FF2B5EF4-FFF2-40B4-BE49-F238E27FC236}">
                <a16:creationId xmlns:a16="http://schemas.microsoft.com/office/drawing/2014/main" id="{A879B753-6BB1-30C3-85FA-EDB25F6B216A}"/>
              </a:ext>
            </a:extLst>
          </p:cNvPr>
          <p:cNvSpPr/>
          <p:nvPr/>
        </p:nvSpPr>
        <p:spPr>
          <a:xfrm>
            <a:off x="822960" y="1773936"/>
            <a:ext cx="4846320" cy="548640"/>
          </a:xfrm>
          <a:prstGeom prst="rect">
            <a:avLst/>
          </a:prstGeom>
          <a:noFill/>
          <a:ln/>
        </p:spPr>
        <p:txBody>
          <a:bodyPr wrap="square" lIns="0" tIns="0" rIns="0" bIns="0" rtlCol="0" anchor="ctr"/>
          <a:lstStyle/>
          <a:p>
            <a:pPr algn="l"/>
            <a:r>
              <a:rPr lang="en-US" sz="2000" dirty="0">
                <a:solidFill>
                  <a:srgbClr val="7A92A8"/>
                </a:solidFill>
                <a:latin typeface="+mj-lt"/>
                <a:ea typeface="Calibri" pitchFamily="34" charset="-122"/>
                <a:cs typeface="Calibri" pitchFamily="34" charset="-120"/>
              </a:rPr>
              <a:t>Consolidated Net asset value</a:t>
            </a:r>
            <a:endParaRPr lang="en-US" sz="2000" dirty="0">
              <a:latin typeface="+mj-lt"/>
            </a:endParaRPr>
          </a:p>
        </p:txBody>
      </p:sp>
      <p:sp>
        <p:nvSpPr>
          <p:cNvPr id="8" name="Text 6">
            <a:extLst>
              <a:ext uri="{FF2B5EF4-FFF2-40B4-BE49-F238E27FC236}">
                <a16:creationId xmlns:a16="http://schemas.microsoft.com/office/drawing/2014/main" id="{BE82D81A-2460-484E-9F60-66C3C1D77EDC}"/>
              </a:ext>
            </a:extLst>
          </p:cNvPr>
          <p:cNvSpPr/>
          <p:nvPr/>
        </p:nvSpPr>
        <p:spPr>
          <a:xfrm>
            <a:off x="822960" y="2227980"/>
            <a:ext cx="4846320" cy="1188720"/>
          </a:xfrm>
          <a:prstGeom prst="rect">
            <a:avLst/>
          </a:prstGeom>
          <a:noFill/>
          <a:ln/>
        </p:spPr>
        <p:txBody>
          <a:bodyPr wrap="square" lIns="0" tIns="0" rIns="0" bIns="0" rtlCol="0" anchor="ctr"/>
          <a:lstStyle/>
          <a:p>
            <a:pPr algn="r"/>
            <a:r>
              <a:rPr lang="en-US" sz="5600" b="1" dirty="0">
                <a:latin typeface="+mj-lt"/>
                <a:ea typeface="Calibri" pitchFamily="34" charset="-122"/>
                <a:cs typeface="Calibri" pitchFamily="34" charset="-120"/>
              </a:rPr>
              <a:t>$181.7M</a:t>
            </a:r>
            <a:endParaRPr lang="en-US" sz="5600" dirty="0">
              <a:latin typeface="+mj-lt"/>
            </a:endParaRPr>
          </a:p>
        </p:txBody>
      </p:sp>
      <p:sp>
        <p:nvSpPr>
          <p:cNvPr id="10" name="Shape 8">
            <a:extLst>
              <a:ext uri="{FF2B5EF4-FFF2-40B4-BE49-F238E27FC236}">
                <a16:creationId xmlns:a16="http://schemas.microsoft.com/office/drawing/2014/main" id="{BC713AA2-9A56-68A2-3C7B-D050AC286EA4}"/>
              </a:ext>
            </a:extLst>
          </p:cNvPr>
          <p:cNvSpPr/>
          <p:nvPr/>
        </p:nvSpPr>
        <p:spPr>
          <a:xfrm>
            <a:off x="6309360" y="1499616"/>
            <a:ext cx="5394960" cy="2229244"/>
          </a:xfrm>
          <a:prstGeom prst="rect">
            <a:avLst/>
          </a:prstGeom>
          <a:solidFill>
            <a:schemeClr val="tx2">
              <a:lumMod val="20000"/>
              <a:lumOff val="80000"/>
            </a:schemeClr>
          </a:solidFill>
          <a:ln w="12700">
            <a:noFill/>
            <a:prstDash val="solid"/>
          </a:ln>
          <a:effectLst>
            <a:outerShdw blurRad="127000" dist="38100" dir="8100000" algn="bl" rotWithShape="0">
              <a:srgbClr val="000000">
                <a:alpha val="25000"/>
              </a:srgbClr>
            </a:outerShdw>
          </a:effectLst>
        </p:spPr>
        <p:txBody>
          <a:bodyPr/>
          <a:lstStyle/>
          <a:p>
            <a:endParaRPr lang="en-IL" sz="3600">
              <a:latin typeface="+mj-lt"/>
            </a:endParaRPr>
          </a:p>
        </p:txBody>
      </p:sp>
      <p:sp>
        <p:nvSpPr>
          <p:cNvPr id="11" name="Shape 9">
            <a:extLst>
              <a:ext uri="{FF2B5EF4-FFF2-40B4-BE49-F238E27FC236}">
                <a16:creationId xmlns:a16="http://schemas.microsoft.com/office/drawing/2014/main" id="{4EC7E369-BA4A-25EE-F708-5907BD75F89E}"/>
              </a:ext>
            </a:extLst>
          </p:cNvPr>
          <p:cNvSpPr/>
          <p:nvPr/>
        </p:nvSpPr>
        <p:spPr>
          <a:xfrm>
            <a:off x="6309360" y="1499616"/>
            <a:ext cx="5394960" cy="118872"/>
          </a:xfrm>
          <a:prstGeom prst="rect">
            <a:avLst/>
          </a:prstGeom>
          <a:solidFill>
            <a:srgbClr val="FC6620"/>
          </a:solidFill>
          <a:ln w="12700">
            <a:solidFill>
              <a:srgbClr val="FC6620"/>
            </a:solidFill>
            <a:prstDash val="solid"/>
          </a:ln>
        </p:spPr>
        <p:txBody>
          <a:bodyPr/>
          <a:lstStyle/>
          <a:p>
            <a:endParaRPr lang="en-IL" sz="3600">
              <a:latin typeface="+mj-lt"/>
            </a:endParaRPr>
          </a:p>
        </p:txBody>
      </p:sp>
      <p:sp>
        <p:nvSpPr>
          <p:cNvPr id="12" name="Text 10">
            <a:extLst>
              <a:ext uri="{FF2B5EF4-FFF2-40B4-BE49-F238E27FC236}">
                <a16:creationId xmlns:a16="http://schemas.microsoft.com/office/drawing/2014/main" id="{06C54AFF-BA40-19B3-4A12-A804084C85BB}"/>
              </a:ext>
            </a:extLst>
          </p:cNvPr>
          <p:cNvSpPr/>
          <p:nvPr/>
        </p:nvSpPr>
        <p:spPr>
          <a:xfrm>
            <a:off x="6583680" y="1773936"/>
            <a:ext cx="4846320" cy="548640"/>
          </a:xfrm>
          <a:prstGeom prst="rect">
            <a:avLst/>
          </a:prstGeom>
          <a:noFill/>
          <a:ln/>
        </p:spPr>
        <p:txBody>
          <a:bodyPr wrap="square" lIns="0" tIns="0" rIns="0" bIns="0" rtlCol="0" anchor="ctr"/>
          <a:lstStyle/>
          <a:p>
            <a:pPr algn="l"/>
            <a:r>
              <a:rPr lang="en-US" sz="2000" dirty="0">
                <a:solidFill>
                  <a:srgbClr val="7A92A8"/>
                </a:solidFill>
                <a:latin typeface="+mj-lt"/>
                <a:ea typeface="Calibri" pitchFamily="34" charset="-122"/>
                <a:cs typeface="Calibri" pitchFamily="34" charset="-120"/>
              </a:rPr>
              <a:t>Holdings in companies</a:t>
            </a:r>
            <a:endParaRPr lang="en-US" sz="2000" dirty="0">
              <a:latin typeface="+mj-lt"/>
            </a:endParaRPr>
          </a:p>
        </p:txBody>
      </p:sp>
      <p:sp>
        <p:nvSpPr>
          <p:cNvPr id="13" name="Text 11">
            <a:extLst>
              <a:ext uri="{FF2B5EF4-FFF2-40B4-BE49-F238E27FC236}">
                <a16:creationId xmlns:a16="http://schemas.microsoft.com/office/drawing/2014/main" id="{82098D02-6209-8104-4538-EC98D4F49419}"/>
              </a:ext>
            </a:extLst>
          </p:cNvPr>
          <p:cNvSpPr/>
          <p:nvPr/>
        </p:nvSpPr>
        <p:spPr>
          <a:xfrm>
            <a:off x="6583680" y="2227980"/>
            <a:ext cx="4846320" cy="1188720"/>
          </a:xfrm>
          <a:prstGeom prst="rect">
            <a:avLst/>
          </a:prstGeom>
          <a:noFill/>
          <a:ln/>
        </p:spPr>
        <p:txBody>
          <a:bodyPr wrap="square" lIns="0" tIns="0" rIns="0" bIns="0" rtlCol="0" anchor="ctr"/>
          <a:lstStyle/>
          <a:p>
            <a:pPr algn="r"/>
            <a:r>
              <a:rPr lang="en-US" sz="5600" b="1" dirty="0">
                <a:latin typeface="+mj-lt"/>
                <a:ea typeface="Calibri" pitchFamily="34" charset="-122"/>
                <a:cs typeface="Calibri" pitchFamily="34" charset="-120"/>
              </a:rPr>
              <a:t>$104.9M</a:t>
            </a:r>
          </a:p>
        </p:txBody>
      </p:sp>
      <p:sp>
        <p:nvSpPr>
          <p:cNvPr id="15" name="Shape 13">
            <a:extLst>
              <a:ext uri="{FF2B5EF4-FFF2-40B4-BE49-F238E27FC236}">
                <a16:creationId xmlns:a16="http://schemas.microsoft.com/office/drawing/2014/main" id="{DF07C11C-373C-5E8C-8E8E-658FCB38FD39}"/>
              </a:ext>
            </a:extLst>
          </p:cNvPr>
          <p:cNvSpPr/>
          <p:nvPr/>
        </p:nvSpPr>
        <p:spPr>
          <a:xfrm>
            <a:off x="12070080" y="1499616"/>
            <a:ext cx="5394960" cy="2229244"/>
          </a:xfrm>
          <a:prstGeom prst="rect">
            <a:avLst/>
          </a:prstGeom>
          <a:solidFill>
            <a:schemeClr val="tx2">
              <a:lumMod val="20000"/>
              <a:lumOff val="80000"/>
            </a:schemeClr>
          </a:solidFill>
          <a:ln w="12700">
            <a:noFill/>
            <a:prstDash val="solid"/>
          </a:ln>
          <a:effectLst>
            <a:outerShdw blurRad="127000" dist="38100" dir="8100000" algn="bl" rotWithShape="0">
              <a:srgbClr val="000000">
                <a:alpha val="25000"/>
              </a:srgbClr>
            </a:outerShdw>
          </a:effectLst>
        </p:spPr>
        <p:txBody>
          <a:bodyPr/>
          <a:lstStyle/>
          <a:p>
            <a:pPr marL="0" algn="r" defTabSz="914400" rtl="1" eaLnBrk="1" latinLnBrk="0" hangingPunct="1"/>
            <a:endParaRPr lang="en-IL" sz="3600">
              <a:latin typeface="+mj-lt"/>
            </a:endParaRPr>
          </a:p>
        </p:txBody>
      </p:sp>
      <p:sp>
        <p:nvSpPr>
          <p:cNvPr id="16" name="Shape 14">
            <a:extLst>
              <a:ext uri="{FF2B5EF4-FFF2-40B4-BE49-F238E27FC236}">
                <a16:creationId xmlns:a16="http://schemas.microsoft.com/office/drawing/2014/main" id="{4519876C-9B35-016B-0F99-1D4761042BAE}"/>
              </a:ext>
            </a:extLst>
          </p:cNvPr>
          <p:cNvSpPr/>
          <p:nvPr/>
        </p:nvSpPr>
        <p:spPr>
          <a:xfrm>
            <a:off x="12070080" y="1499616"/>
            <a:ext cx="5394960" cy="118872"/>
          </a:xfrm>
          <a:prstGeom prst="rect">
            <a:avLst/>
          </a:prstGeom>
          <a:solidFill>
            <a:srgbClr val="FC6620"/>
          </a:solidFill>
          <a:ln w="12700">
            <a:solidFill>
              <a:srgbClr val="FC6620"/>
            </a:solidFill>
            <a:prstDash val="solid"/>
          </a:ln>
        </p:spPr>
        <p:txBody>
          <a:bodyPr/>
          <a:lstStyle/>
          <a:p>
            <a:endParaRPr lang="en-IL" sz="3600">
              <a:latin typeface="+mj-lt"/>
            </a:endParaRPr>
          </a:p>
        </p:txBody>
      </p:sp>
      <p:sp>
        <p:nvSpPr>
          <p:cNvPr id="17" name="Text 15">
            <a:extLst>
              <a:ext uri="{FF2B5EF4-FFF2-40B4-BE49-F238E27FC236}">
                <a16:creationId xmlns:a16="http://schemas.microsoft.com/office/drawing/2014/main" id="{D1472229-D90D-732B-82DF-3C7AF1C599E1}"/>
              </a:ext>
            </a:extLst>
          </p:cNvPr>
          <p:cNvSpPr/>
          <p:nvPr/>
        </p:nvSpPr>
        <p:spPr>
          <a:xfrm>
            <a:off x="12344400" y="1773936"/>
            <a:ext cx="4846320" cy="548640"/>
          </a:xfrm>
          <a:prstGeom prst="rect">
            <a:avLst/>
          </a:prstGeom>
          <a:noFill/>
          <a:ln/>
        </p:spPr>
        <p:txBody>
          <a:bodyPr wrap="square" lIns="0" tIns="0" rIns="0" bIns="0" rtlCol="0" anchor="ctr"/>
          <a:lstStyle/>
          <a:p>
            <a:r>
              <a:rPr lang="en-US" sz="2000" dirty="0">
                <a:solidFill>
                  <a:srgbClr val="7A92A8"/>
                </a:solidFill>
                <a:latin typeface="+mj-lt"/>
                <a:ea typeface="Calibri" pitchFamily="34" charset="-122"/>
                <a:cs typeface="Calibri" pitchFamily="34" charset="-120"/>
              </a:rPr>
              <a:t>Cash and other financial resources</a:t>
            </a:r>
            <a:endParaRPr lang="he-IL" sz="2000" dirty="0">
              <a:solidFill>
                <a:srgbClr val="7A92A8"/>
              </a:solidFill>
              <a:latin typeface="+mj-lt"/>
              <a:ea typeface="Calibri" pitchFamily="34" charset="-122"/>
              <a:cs typeface="Calibri" pitchFamily="34" charset="-120"/>
            </a:endParaRPr>
          </a:p>
        </p:txBody>
      </p:sp>
      <p:sp>
        <p:nvSpPr>
          <p:cNvPr id="18" name="Text 16">
            <a:extLst>
              <a:ext uri="{FF2B5EF4-FFF2-40B4-BE49-F238E27FC236}">
                <a16:creationId xmlns:a16="http://schemas.microsoft.com/office/drawing/2014/main" id="{F5C00236-3379-21AE-E6F1-3567FA8DFABF}"/>
              </a:ext>
            </a:extLst>
          </p:cNvPr>
          <p:cNvSpPr/>
          <p:nvPr/>
        </p:nvSpPr>
        <p:spPr>
          <a:xfrm>
            <a:off x="12344400" y="2227980"/>
            <a:ext cx="4846320" cy="1188720"/>
          </a:xfrm>
          <a:prstGeom prst="rect">
            <a:avLst/>
          </a:prstGeom>
          <a:noFill/>
          <a:ln/>
        </p:spPr>
        <p:txBody>
          <a:bodyPr wrap="square" lIns="0" tIns="0" rIns="0" bIns="0" rtlCol="0" anchor="ctr"/>
          <a:lstStyle/>
          <a:p>
            <a:pPr algn="r"/>
            <a:r>
              <a:rPr lang="en-US" sz="5600" b="1" dirty="0">
                <a:latin typeface="+mj-lt"/>
                <a:ea typeface="Calibri" pitchFamily="34" charset="-122"/>
                <a:cs typeface="Calibri" pitchFamily="34" charset="-120"/>
              </a:rPr>
              <a:t>$54.2M</a:t>
            </a:r>
            <a:endParaRPr lang="en-US" sz="5600" dirty="0">
              <a:latin typeface="+mj-lt"/>
            </a:endParaRPr>
          </a:p>
        </p:txBody>
      </p:sp>
      <p:sp>
        <p:nvSpPr>
          <p:cNvPr id="19" name="Text 17">
            <a:extLst>
              <a:ext uri="{FF2B5EF4-FFF2-40B4-BE49-F238E27FC236}">
                <a16:creationId xmlns:a16="http://schemas.microsoft.com/office/drawing/2014/main" id="{2E044454-9922-7B2C-84D2-4EBDE08C13C6}"/>
              </a:ext>
            </a:extLst>
          </p:cNvPr>
          <p:cNvSpPr/>
          <p:nvPr/>
        </p:nvSpPr>
        <p:spPr>
          <a:xfrm>
            <a:off x="12344400" y="3252111"/>
            <a:ext cx="4846320" cy="512064"/>
          </a:xfrm>
          <a:prstGeom prst="rect">
            <a:avLst/>
          </a:prstGeom>
          <a:noFill/>
          <a:ln/>
        </p:spPr>
        <p:txBody>
          <a:bodyPr wrap="square" lIns="0" tIns="0" rIns="0" bIns="0" rtlCol="0" anchor="ctr"/>
          <a:lstStyle/>
          <a:p>
            <a:pPr lvl="0" algn="just"/>
            <a:r>
              <a:rPr lang="en-US" sz="2000" dirty="0">
                <a:latin typeface="+mj-lt"/>
                <a:ea typeface="Calibri" pitchFamily="34" charset="-122"/>
                <a:cs typeface="Calibri" pitchFamily="34" charset="-120"/>
              </a:rPr>
              <a:t>As of August 30, 2026</a:t>
            </a:r>
            <a:endParaRPr lang="he-IL" sz="2000" dirty="0">
              <a:latin typeface="+mj-lt"/>
              <a:ea typeface="Calibri" pitchFamily="34" charset="-122"/>
              <a:cs typeface="Calibri" pitchFamily="34" charset="-120"/>
            </a:endParaRPr>
          </a:p>
        </p:txBody>
      </p:sp>
      <p:graphicFrame>
        <p:nvGraphicFramePr>
          <p:cNvPr id="20" name="Chart 0">
            <a:extLst>
              <a:ext uri="{FF2B5EF4-FFF2-40B4-BE49-F238E27FC236}">
                <a16:creationId xmlns:a16="http://schemas.microsoft.com/office/drawing/2014/main" id="{D8D628AC-E2A0-647B-6B26-B99645832F61}"/>
              </a:ext>
            </a:extLst>
          </p:cNvPr>
          <p:cNvGraphicFramePr/>
          <p:nvPr>
            <p:extLst>
              <p:ext uri="{D42A27DB-BD31-4B8C-83A1-F6EECF244321}">
                <p14:modId xmlns:p14="http://schemas.microsoft.com/office/powerpoint/2010/main" val="1210298363"/>
              </p:ext>
            </p:extLst>
          </p:nvPr>
        </p:nvGraphicFramePr>
        <p:xfrm>
          <a:off x="299548" y="4277500"/>
          <a:ext cx="8904364" cy="5140820"/>
        </p:xfrm>
        <a:graphic>
          <a:graphicData uri="http://schemas.openxmlformats.org/drawingml/2006/chart">
            <c:chart xmlns:c="http://schemas.openxmlformats.org/drawingml/2006/chart" xmlns:r="http://schemas.openxmlformats.org/officeDocument/2006/relationships" r:id="rId3"/>
          </a:graphicData>
        </a:graphic>
      </p:graphicFrame>
      <p:sp>
        <p:nvSpPr>
          <p:cNvPr id="39" name="Text 36">
            <a:extLst>
              <a:ext uri="{FF2B5EF4-FFF2-40B4-BE49-F238E27FC236}">
                <a16:creationId xmlns:a16="http://schemas.microsoft.com/office/drawing/2014/main" id="{0CF91307-2C26-952E-A40F-2BFCF35C86AD}"/>
              </a:ext>
            </a:extLst>
          </p:cNvPr>
          <p:cNvSpPr/>
          <p:nvPr/>
        </p:nvSpPr>
        <p:spPr>
          <a:xfrm>
            <a:off x="4100925" y="6089904"/>
            <a:ext cx="2340864" cy="914400"/>
          </a:xfrm>
          <a:prstGeom prst="rect">
            <a:avLst/>
          </a:prstGeom>
          <a:noFill/>
          <a:ln/>
        </p:spPr>
        <p:txBody>
          <a:bodyPr wrap="square" lIns="0" tIns="0" rIns="0" bIns="0" rtlCol="0" anchor="ctr"/>
          <a:lstStyle/>
          <a:p>
            <a:pPr algn="ctr"/>
            <a:r>
              <a:rPr lang="en-US" sz="4400" b="1" dirty="0">
                <a:solidFill>
                  <a:schemeClr val="accent1"/>
                </a:solidFill>
                <a:latin typeface="+mj-lt"/>
                <a:ea typeface="Calibri" pitchFamily="34" charset="-122"/>
                <a:cs typeface="Calibri" pitchFamily="34" charset="-120"/>
              </a:rPr>
              <a:t>$181.7M</a:t>
            </a:r>
            <a:endParaRPr lang="en-US" sz="4400" dirty="0">
              <a:solidFill>
                <a:schemeClr val="accent1"/>
              </a:solidFill>
              <a:latin typeface="+mj-lt"/>
            </a:endParaRPr>
          </a:p>
        </p:txBody>
      </p:sp>
      <p:sp>
        <p:nvSpPr>
          <p:cNvPr id="40" name="Text 37">
            <a:extLst>
              <a:ext uri="{FF2B5EF4-FFF2-40B4-BE49-F238E27FC236}">
                <a16:creationId xmlns:a16="http://schemas.microsoft.com/office/drawing/2014/main" id="{CA36DD42-4051-3284-A868-9A5044AA65E4}"/>
              </a:ext>
            </a:extLst>
          </p:cNvPr>
          <p:cNvSpPr/>
          <p:nvPr/>
        </p:nvSpPr>
        <p:spPr>
          <a:xfrm>
            <a:off x="4100925" y="7004304"/>
            <a:ext cx="2340864" cy="548640"/>
          </a:xfrm>
          <a:prstGeom prst="rect">
            <a:avLst/>
          </a:prstGeom>
          <a:noFill/>
          <a:ln/>
        </p:spPr>
        <p:txBody>
          <a:bodyPr wrap="square" lIns="0" tIns="0" rIns="0" bIns="0" rtlCol="0" anchor="ctr"/>
          <a:lstStyle/>
          <a:p>
            <a:pPr algn="ctr"/>
            <a:r>
              <a:rPr lang="en-US" sz="2800" dirty="0">
                <a:solidFill>
                  <a:schemeClr val="accent1"/>
                </a:solidFill>
                <a:latin typeface="+mj-lt"/>
                <a:ea typeface="Calibri" pitchFamily="34" charset="-122"/>
                <a:cs typeface="Calibri" pitchFamily="34" charset="-120"/>
              </a:rPr>
              <a:t>Total Net Asset Value</a:t>
            </a:r>
            <a:endParaRPr lang="en-US" sz="2800" dirty="0">
              <a:solidFill>
                <a:schemeClr val="accent1"/>
              </a:solidFill>
              <a:latin typeface="+mj-lt"/>
            </a:endParaRPr>
          </a:p>
        </p:txBody>
      </p:sp>
      <p:sp>
        <p:nvSpPr>
          <p:cNvPr id="42" name="Google Shape;288;p34">
            <a:extLst>
              <a:ext uri="{FF2B5EF4-FFF2-40B4-BE49-F238E27FC236}">
                <a16:creationId xmlns:a16="http://schemas.microsoft.com/office/drawing/2014/main" id="{45423814-40C2-909D-DBD7-C068DE4FB6A4}"/>
              </a:ext>
            </a:extLst>
          </p:cNvPr>
          <p:cNvSpPr txBox="1">
            <a:spLocks/>
          </p:cNvSpPr>
          <p:nvPr/>
        </p:nvSpPr>
        <p:spPr>
          <a:xfrm>
            <a:off x="521208" y="237555"/>
            <a:ext cx="15467474" cy="808790"/>
          </a:xfrm>
          <a:prstGeom prst="rect">
            <a:avLst/>
          </a:prstGeom>
          <a:noFill/>
          <a:ln>
            <a:noFill/>
          </a:ln>
        </p:spPr>
        <p:txBody>
          <a:bodyPr spcFirstLastPara="1" vert="horz" wrap="square" lIns="137138" tIns="68550" rIns="137138" bIns="68550" rtlCol="0" anchor="t" anchorCtr="0">
            <a:noAutofit/>
          </a:bodyPr>
          <a:lstStyle>
            <a:lvl1pPr algn="l" defTabSz="1371326" rtl="0" eaLnBrk="1" latinLnBrk="0" hangingPunct="1">
              <a:lnSpc>
                <a:spcPts val="6300"/>
              </a:lnSpc>
              <a:spcBef>
                <a:spcPct val="0"/>
              </a:spcBef>
              <a:buNone/>
              <a:defRPr sz="6000" kern="1200">
                <a:solidFill>
                  <a:schemeClr val="tx1"/>
                </a:solidFill>
                <a:latin typeface="Figtree SemiBold" pitchFamily="2" charset="0"/>
                <a:ea typeface="+mj-ea"/>
                <a:cs typeface="+mj-cs"/>
              </a:defRPr>
            </a:lvl1pPr>
          </a:lstStyle>
          <a:p>
            <a:pPr algn="l">
              <a:lnSpc>
                <a:spcPct val="100000"/>
              </a:lnSpc>
            </a:pPr>
            <a:r>
              <a:rPr lang="en-US" sz="4400" dirty="0">
                <a:ea typeface="Open Sans SemiBold"/>
                <a:cs typeface="Open Sans SemiBold"/>
                <a:sym typeface="Open Sans SemiBold"/>
              </a:rPr>
              <a:t>Financial data of Elron (consolidated)*</a:t>
            </a:r>
            <a:endParaRPr lang="en-US" sz="2800" b="1" dirty="0">
              <a:cs typeface="Calibri" panose="020F0502020204030204" pitchFamily="34" charset="0"/>
            </a:endParaRPr>
          </a:p>
        </p:txBody>
      </p:sp>
      <p:sp>
        <p:nvSpPr>
          <p:cNvPr id="47" name="Google Shape;293;p34">
            <a:extLst>
              <a:ext uri="{FF2B5EF4-FFF2-40B4-BE49-F238E27FC236}">
                <a16:creationId xmlns:a16="http://schemas.microsoft.com/office/drawing/2014/main" id="{B3093C73-D712-F9EB-BBD3-E9A4574B0A62}"/>
              </a:ext>
            </a:extLst>
          </p:cNvPr>
          <p:cNvSpPr/>
          <p:nvPr/>
        </p:nvSpPr>
        <p:spPr>
          <a:xfrm>
            <a:off x="3125337" y="9610374"/>
            <a:ext cx="12641685" cy="276959"/>
          </a:xfrm>
          <a:prstGeom prst="rect">
            <a:avLst/>
          </a:prstGeom>
          <a:noFill/>
          <a:ln>
            <a:noFill/>
          </a:ln>
        </p:spPr>
        <p:txBody>
          <a:bodyPr spcFirstLastPara="1" wrap="square" lIns="91425" tIns="45700" rIns="91425" bIns="45700" anchor="t" anchorCtr="0">
            <a:spAutoFit/>
          </a:bodyPr>
          <a:lstStyle/>
          <a:p>
            <a:r>
              <a:rPr lang="en-US" sz="1200" dirty="0">
                <a:latin typeface="+mj-lt"/>
              </a:rPr>
              <a:t>This slide contains forward-looking information as defined in Section 32A of the Israel Securities Law, 5728-1968. See slide 2 of this presentation.</a:t>
            </a:r>
          </a:p>
        </p:txBody>
      </p:sp>
      <p:sp>
        <p:nvSpPr>
          <p:cNvPr id="48" name="Google Shape;594;p37">
            <a:extLst>
              <a:ext uri="{FF2B5EF4-FFF2-40B4-BE49-F238E27FC236}">
                <a16:creationId xmlns:a16="http://schemas.microsoft.com/office/drawing/2014/main" id="{604F991C-653A-2C4A-5F3B-5A8D4F808532}"/>
              </a:ext>
            </a:extLst>
          </p:cNvPr>
          <p:cNvSpPr txBox="1"/>
          <p:nvPr/>
        </p:nvSpPr>
        <p:spPr>
          <a:xfrm>
            <a:off x="9446179" y="8813092"/>
            <a:ext cx="9976688" cy="292347"/>
          </a:xfrm>
          <a:prstGeom prst="rect">
            <a:avLst/>
          </a:prstGeom>
          <a:noFill/>
          <a:ln>
            <a:noFill/>
          </a:ln>
        </p:spPr>
        <p:txBody>
          <a:bodyPr spcFirstLastPara="1" wrap="square" lIns="91425" tIns="45700" rIns="91425" bIns="45700" anchor="t" anchorCtr="0">
            <a:spAutoFit/>
          </a:bodyPr>
          <a:lstStyle/>
          <a:p>
            <a:pPr marL="0" marR="0" lvl="0" indent="0" algn="l">
              <a:lnSpc>
                <a:spcPct val="100000"/>
              </a:lnSpc>
              <a:spcBef>
                <a:spcPts val="0"/>
              </a:spcBef>
              <a:spcAft>
                <a:spcPts val="0"/>
              </a:spcAft>
              <a:buNone/>
            </a:pPr>
            <a:r>
              <a:rPr lang="en-US" sz="13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sym typeface="Arial"/>
              </a:rPr>
              <a:t>*All amounts are on a consolidated basis. For additional details and information, see previous slide.</a:t>
            </a:r>
            <a:endParaRPr sz="13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Shape 18">
            <a:extLst>
              <a:ext uri="{FF2B5EF4-FFF2-40B4-BE49-F238E27FC236}">
                <a16:creationId xmlns:a16="http://schemas.microsoft.com/office/drawing/2014/main" id="{A7F88E3D-205F-0526-D6A7-39352991735F}"/>
              </a:ext>
            </a:extLst>
          </p:cNvPr>
          <p:cNvSpPr/>
          <p:nvPr/>
        </p:nvSpPr>
        <p:spPr>
          <a:xfrm>
            <a:off x="12553052" y="4702603"/>
            <a:ext cx="329184" cy="329184"/>
          </a:xfrm>
          <a:prstGeom prst="rect">
            <a:avLst/>
          </a:prstGeom>
          <a:solidFill>
            <a:srgbClr val="20476C"/>
          </a:solidFill>
          <a:ln w="12700">
            <a:solidFill>
              <a:srgbClr val="20476C"/>
            </a:solidFill>
            <a:prstDash val="solid"/>
          </a:ln>
        </p:spPr>
        <p:txBody>
          <a:bodyPr/>
          <a:lstStyle/>
          <a:p>
            <a:pPr marL="0" algn="r" defTabSz="914400" rtl="1" eaLnBrk="1" latinLnBrk="0" hangingPunct="1"/>
            <a:endParaRPr lang="en-IL" sz="4000">
              <a:latin typeface="+mj-lt"/>
            </a:endParaRPr>
          </a:p>
        </p:txBody>
      </p:sp>
      <p:sp>
        <p:nvSpPr>
          <p:cNvPr id="62" name="Text 19">
            <a:extLst>
              <a:ext uri="{FF2B5EF4-FFF2-40B4-BE49-F238E27FC236}">
                <a16:creationId xmlns:a16="http://schemas.microsoft.com/office/drawing/2014/main" id="{4CE7EA73-4925-5A4E-1129-6985A2A8918E}"/>
              </a:ext>
            </a:extLst>
          </p:cNvPr>
          <p:cNvSpPr/>
          <p:nvPr/>
        </p:nvSpPr>
        <p:spPr>
          <a:xfrm>
            <a:off x="8955279" y="4570015"/>
            <a:ext cx="3474720" cy="585216"/>
          </a:xfrm>
          <a:prstGeom prst="rect">
            <a:avLst/>
          </a:prstGeom>
          <a:noFill/>
          <a:ln/>
        </p:spPr>
        <p:txBody>
          <a:bodyPr wrap="square" lIns="0" tIns="0" rIns="0" bIns="0" rtlCol="0" anchor="ctr"/>
          <a:lstStyle/>
          <a:p>
            <a:pPr lvl="0" algn="r">
              <a:buClr>
                <a:schemeClr val="dk1"/>
              </a:buClr>
              <a:buSzPts val="1200"/>
            </a:pPr>
            <a:r>
              <a:rPr lang="en-US" sz="2000" dirty="0">
                <a:solidFill>
                  <a:schemeClr val="dk1"/>
                </a:solidFill>
                <a:latin typeface="+mj-lt"/>
                <a:ea typeface="Open Sans"/>
                <a:cs typeface="Open Sans"/>
                <a:sym typeface="Open Sans"/>
              </a:rPr>
              <a:t>Cyber/software companies</a:t>
            </a:r>
            <a:endParaRPr lang="he-IL" sz="2000" dirty="0">
              <a:solidFill>
                <a:schemeClr val="dk1"/>
              </a:solidFill>
              <a:latin typeface="+mj-lt"/>
              <a:ea typeface="Open Sans"/>
              <a:cs typeface="Open Sans"/>
              <a:sym typeface="Open Sans"/>
            </a:endParaRPr>
          </a:p>
        </p:txBody>
      </p:sp>
      <p:sp>
        <p:nvSpPr>
          <p:cNvPr id="63" name="Text 20">
            <a:extLst>
              <a:ext uri="{FF2B5EF4-FFF2-40B4-BE49-F238E27FC236}">
                <a16:creationId xmlns:a16="http://schemas.microsoft.com/office/drawing/2014/main" id="{F4590C5F-DC33-0C27-F1C9-664436BCEACB}"/>
              </a:ext>
            </a:extLst>
          </p:cNvPr>
          <p:cNvSpPr/>
          <p:nvPr/>
        </p:nvSpPr>
        <p:spPr>
          <a:xfrm>
            <a:off x="8955279" y="5118655"/>
            <a:ext cx="3474720" cy="512064"/>
          </a:xfrm>
          <a:prstGeom prst="rect">
            <a:avLst/>
          </a:prstGeom>
          <a:noFill/>
          <a:ln/>
        </p:spPr>
        <p:txBody>
          <a:bodyPr wrap="square" lIns="0" tIns="0" rIns="0" bIns="0" rtlCol="0" anchor="ctr"/>
          <a:lstStyle/>
          <a:p>
            <a:pPr algn="r" rtl="1"/>
            <a:r>
              <a:rPr lang="en-US" sz="2400" b="1" dirty="0">
                <a:latin typeface="+mj-lt"/>
                <a:ea typeface="Calibri" pitchFamily="34" charset="-122"/>
                <a:cs typeface="Calibri" pitchFamily="34" charset="-120"/>
              </a:rPr>
              <a:t>$73.6M</a:t>
            </a:r>
            <a:endParaRPr lang="en-US" sz="2400" dirty="0">
              <a:latin typeface="+mj-lt"/>
            </a:endParaRPr>
          </a:p>
        </p:txBody>
      </p:sp>
      <p:sp>
        <p:nvSpPr>
          <p:cNvPr id="64" name="Shape 21">
            <a:extLst>
              <a:ext uri="{FF2B5EF4-FFF2-40B4-BE49-F238E27FC236}">
                <a16:creationId xmlns:a16="http://schemas.microsoft.com/office/drawing/2014/main" id="{C991EB7A-E956-9106-EBE5-14718398EC24}"/>
              </a:ext>
            </a:extLst>
          </p:cNvPr>
          <p:cNvSpPr/>
          <p:nvPr/>
        </p:nvSpPr>
        <p:spPr>
          <a:xfrm>
            <a:off x="12553052" y="6129067"/>
            <a:ext cx="329184" cy="329184"/>
          </a:xfrm>
          <a:prstGeom prst="rect">
            <a:avLst/>
          </a:prstGeom>
          <a:solidFill>
            <a:srgbClr val="508ECA"/>
          </a:solidFill>
          <a:ln w="12700">
            <a:solidFill>
              <a:srgbClr val="508ECA"/>
            </a:solidFill>
            <a:prstDash val="solid"/>
          </a:ln>
        </p:spPr>
        <p:txBody>
          <a:bodyPr/>
          <a:lstStyle/>
          <a:p>
            <a:endParaRPr lang="en-IL" sz="4000">
              <a:latin typeface="+mj-lt"/>
            </a:endParaRPr>
          </a:p>
        </p:txBody>
      </p:sp>
      <p:sp>
        <p:nvSpPr>
          <p:cNvPr id="65" name="Text 22">
            <a:extLst>
              <a:ext uri="{FF2B5EF4-FFF2-40B4-BE49-F238E27FC236}">
                <a16:creationId xmlns:a16="http://schemas.microsoft.com/office/drawing/2014/main" id="{CD74BA39-846E-D614-93ED-5D80ABC74C0E}"/>
              </a:ext>
            </a:extLst>
          </p:cNvPr>
          <p:cNvSpPr/>
          <p:nvPr/>
        </p:nvSpPr>
        <p:spPr>
          <a:xfrm>
            <a:off x="8955279" y="5996479"/>
            <a:ext cx="3474720" cy="585216"/>
          </a:xfrm>
          <a:prstGeom prst="rect">
            <a:avLst/>
          </a:prstGeom>
          <a:noFill/>
          <a:ln/>
        </p:spPr>
        <p:txBody>
          <a:bodyPr wrap="square" lIns="0" tIns="0" rIns="0" bIns="0" rtlCol="0" anchor="ctr"/>
          <a:lstStyle/>
          <a:p>
            <a:pPr lvl="0" algn="r">
              <a:buClr>
                <a:schemeClr val="dk1"/>
              </a:buClr>
              <a:buSzPts val="1000"/>
            </a:pPr>
            <a:r>
              <a:rPr lang="en-US" sz="2000" dirty="0">
                <a:solidFill>
                  <a:schemeClr val="dk1"/>
                </a:solidFill>
                <a:latin typeface="+mj-lt"/>
                <a:ea typeface="Open Sans"/>
                <a:sym typeface="Open Sans"/>
              </a:rPr>
              <a:t>Medical companies</a:t>
            </a:r>
            <a:endParaRPr lang="he-IL" sz="2000" dirty="0">
              <a:solidFill>
                <a:schemeClr val="dk1"/>
              </a:solidFill>
              <a:latin typeface="+mj-lt"/>
              <a:ea typeface="Open Sans"/>
              <a:cs typeface="Open Sans"/>
              <a:sym typeface="Open Sans"/>
            </a:endParaRPr>
          </a:p>
        </p:txBody>
      </p:sp>
      <p:sp>
        <p:nvSpPr>
          <p:cNvPr id="66" name="Text 23">
            <a:extLst>
              <a:ext uri="{FF2B5EF4-FFF2-40B4-BE49-F238E27FC236}">
                <a16:creationId xmlns:a16="http://schemas.microsoft.com/office/drawing/2014/main" id="{53210F91-DC50-251F-A2DD-F148E6B3244A}"/>
              </a:ext>
            </a:extLst>
          </p:cNvPr>
          <p:cNvSpPr/>
          <p:nvPr/>
        </p:nvSpPr>
        <p:spPr>
          <a:xfrm>
            <a:off x="8955279" y="6545119"/>
            <a:ext cx="3474720" cy="512064"/>
          </a:xfrm>
          <a:prstGeom prst="rect">
            <a:avLst/>
          </a:prstGeom>
          <a:noFill/>
          <a:ln/>
        </p:spPr>
        <p:txBody>
          <a:bodyPr wrap="square" lIns="0" tIns="0" rIns="0" bIns="0" rtlCol="0" anchor="ctr"/>
          <a:lstStyle/>
          <a:p>
            <a:pPr algn="r" rtl="1"/>
            <a:r>
              <a:rPr lang="en-US" sz="2400" b="1" dirty="0">
                <a:latin typeface="+mj-lt"/>
                <a:ea typeface="Calibri" pitchFamily="34" charset="-122"/>
                <a:cs typeface="Calibri" pitchFamily="34" charset="-120"/>
              </a:rPr>
              <a:t>$20.0M</a:t>
            </a:r>
            <a:endParaRPr lang="en-US" sz="2400" dirty="0">
              <a:latin typeface="+mj-lt"/>
            </a:endParaRPr>
          </a:p>
        </p:txBody>
      </p:sp>
      <p:sp>
        <p:nvSpPr>
          <p:cNvPr id="67" name="Shape 24">
            <a:extLst>
              <a:ext uri="{FF2B5EF4-FFF2-40B4-BE49-F238E27FC236}">
                <a16:creationId xmlns:a16="http://schemas.microsoft.com/office/drawing/2014/main" id="{15EA725F-B9D9-9D1F-6CD5-9ADD78974945}"/>
              </a:ext>
            </a:extLst>
          </p:cNvPr>
          <p:cNvSpPr/>
          <p:nvPr/>
        </p:nvSpPr>
        <p:spPr>
          <a:xfrm>
            <a:off x="16942172" y="7493114"/>
            <a:ext cx="329184" cy="329184"/>
          </a:xfrm>
          <a:prstGeom prst="rect">
            <a:avLst/>
          </a:prstGeom>
          <a:solidFill>
            <a:srgbClr val="9DC3E6"/>
          </a:solidFill>
          <a:ln w="12700">
            <a:solidFill>
              <a:srgbClr val="9DC3E6"/>
            </a:solidFill>
            <a:prstDash val="solid"/>
          </a:ln>
        </p:spPr>
        <p:txBody>
          <a:bodyPr/>
          <a:lstStyle/>
          <a:p>
            <a:endParaRPr lang="en-IL" sz="4000">
              <a:latin typeface="+mj-lt"/>
            </a:endParaRPr>
          </a:p>
        </p:txBody>
      </p:sp>
      <p:sp>
        <p:nvSpPr>
          <p:cNvPr id="68" name="Text 25">
            <a:extLst>
              <a:ext uri="{FF2B5EF4-FFF2-40B4-BE49-F238E27FC236}">
                <a16:creationId xmlns:a16="http://schemas.microsoft.com/office/drawing/2014/main" id="{0B9AC4EE-7133-24B2-8DF1-78005831638A}"/>
              </a:ext>
            </a:extLst>
          </p:cNvPr>
          <p:cNvSpPr/>
          <p:nvPr/>
        </p:nvSpPr>
        <p:spPr>
          <a:xfrm>
            <a:off x="13344399" y="7523758"/>
            <a:ext cx="3474720" cy="585216"/>
          </a:xfrm>
          <a:prstGeom prst="rect">
            <a:avLst/>
          </a:prstGeom>
          <a:noFill/>
          <a:ln/>
        </p:spPr>
        <p:txBody>
          <a:bodyPr wrap="square" lIns="0" tIns="0" rIns="0" bIns="0" rtlCol="0" anchor="ctr"/>
          <a:lstStyle/>
          <a:p>
            <a:pPr lvl="0" algn="r" rtl="1">
              <a:buClr>
                <a:schemeClr val="dk1"/>
              </a:buClr>
              <a:buSzPts val="1000"/>
            </a:pPr>
            <a:r>
              <a:rPr lang="en-US" sz="2000" dirty="0">
                <a:solidFill>
                  <a:schemeClr val="dk1"/>
                </a:solidFill>
                <a:latin typeface="+mj-lt"/>
              </a:rPr>
              <a:t>Deep tech / defense tech companies</a:t>
            </a:r>
            <a:endParaRPr lang="en-US" sz="2000" dirty="0">
              <a:solidFill>
                <a:schemeClr val="dk1"/>
              </a:solidFill>
              <a:latin typeface="+mj-lt"/>
              <a:ea typeface="Open Sans"/>
              <a:cs typeface="Open Sans"/>
              <a:sym typeface="Open Sans"/>
            </a:endParaRPr>
          </a:p>
        </p:txBody>
      </p:sp>
      <p:sp>
        <p:nvSpPr>
          <p:cNvPr id="69" name="Text 26">
            <a:extLst>
              <a:ext uri="{FF2B5EF4-FFF2-40B4-BE49-F238E27FC236}">
                <a16:creationId xmlns:a16="http://schemas.microsoft.com/office/drawing/2014/main" id="{2DDC345A-A82F-CECC-1930-9B7856F623B8}"/>
              </a:ext>
            </a:extLst>
          </p:cNvPr>
          <p:cNvSpPr/>
          <p:nvPr/>
        </p:nvSpPr>
        <p:spPr>
          <a:xfrm>
            <a:off x="13344399" y="8081572"/>
            <a:ext cx="3474720" cy="512064"/>
          </a:xfrm>
          <a:prstGeom prst="rect">
            <a:avLst/>
          </a:prstGeom>
          <a:noFill/>
          <a:ln/>
        </p:spPr>
        <p:txBody>
          <a:bodyPr wrap="square" lIns="0" tIns="0" rIns="0" bIns="0" rtlCol="0" anchor="ctr"/>
          <a:lstStyle/>
          <a:p>
            <a:pPr algn="r" rtl="1"/>
            <a:r>
              <a:rPr lang="en-US" sz="2400" b="1" dirty="0">
                <a:latin typeface="+mj-lt"/>
                <a:ea typeface="Calibri" pitchFamily="34" charset="-122"/>
                <a:cs typeface="Calibri" pitchFamily="34" charset="-120"/>
              </a:rPr>
              <a:t>$11.3M</a:t>
            </a:r>
            <a:endParaRPr lang="en-US" sz="2400" dirty="0">
              <a:latin typeface="+mj-lt"/>
            </a:endParaRPr>
          </a:p>
        </p:txBody>
      </p:sp>
      <p:sp>
        <p:nvSpPr>
          <p:cNvPr id="70" name="Shape 27">
            <a:extLst>
              <a:ext uri="{FF2B5EF4-FFF2-40B4-BE49-F238E27FC236}">
                <a16:creationId xmlns:a16="http://schemas.microsoft.com/office/drawing/2014/main" id="{C5095417-99D7-4B7F-715C-8D28FEBC04DB}"/>
              </a:ext>
            </a:extLst>
          </p:cNvPr>
          <p:cNvSpPr/>
          <p:nvPr/>
        </p:nvSpPr>
        <p:spPr>
          <a:xfrm>
            <a:off x="16942172" y="4702603"/>
            <a:ext cx="329184" cy="329184"/>
          </a:xfrm>
          <a:prstGeom prst="rect">
            <a:avLst/>
          </a:prstGeom>
          <a:solidFill>
            <a:srgbClr val="FC6620"/>
          </a:solidFill>
          <a:ln w="12700">
            <a:solidFill>
              <a:srgbClr val="FC6620"/>
            </a:solidFill>
            <a:prstDash val="solid"/>
          </a:ln>
        </p:spPr>
        <p:txBody>
          <a:bodyPr/>
          <a:lstStyle/>
          <a:p>
            <a:endParaRPr lang="en-IL" sz="4000">
              <a:latin typeface="+mj-lt"/>
            </a:endParaRPr>
          </a:p>
        </p:txBody>
      </p:sp>
      <p:sp>
        <p:nvSpPr>
          <p:cNvPr id="71" name="Text 28">
            <a:extLst>
              <a:ext uri="{FF2B5EF4-FFF2-40B4-BE49-F238E27FC236}">
                <a16:creationId xmlns:a16="http://schemas.microsoft.com/office/drawing/2014/main" id="{90925AAC-D220-2ED9-2735-EDCD46A8B563}"/>
              </a:ext>
            </a:extLst>
          </p:cNvPr>
          <p:cNvSpPr/>
          <p:nvPr/>
        </p:nvSpPr>
        <p:spPr>
          <a:xfrm>
            <a:off x="13005289" y="4570015"/>
            <a:ext cx="3813830" cy="585216"/>
          </a:xfrm>
          <a:prstGeom prst="rect">
            <a:avLst/>
          </a:prstGeom>
          <a:noFill/>
          <a:ln/>
        </p:spPr>
        <p:txBody>
          <a:bodyPr wrap="square" lIns="0" tIns="0" rIns="0" bIns="0" rtlCol="0" anchor="ctr"/>
          <a:lstStyle/>
          <a:p>
            <a:pPr lvl="0" algn="r" rtl="1"/>
            <a:r>
              <a:rPr lang="en-US" sz="2000" dirty="0">
                <a:latin typeface="+mj-lt"/>
              </a:rPr>
              <a:t>Liquid resources</a:t>
            </a:r>
            <a:endParaRPr lang="he-IL" sz="2000" dirty="0">
              <a:latin typeface="+mj-lt"/>
            </a:endParaRPr>
          </a:p>
        </p:txBody>
      </p:sp>
      <p:sp>
        <p:nvSpPr>
          <p:cNvPr id="72" name="Text 29">
            <a:extLst>
              <a:ext uri="{FF2B5EF4-FFF2-40B4-BE49-F238E27FC236}">
                <a16:creationId xmlns:a16="http://schemas.microsoft.com/office/drawing/2014/main" id="{8EE78E24-9110-805D-84BD-205AE2E84F2F}"/>
              </a:ext>
            </a:extLst>
          </p:cNvPr>
          <p:cNvSpPr/>
          <p:nvPr/>
        </p:nvSpPr>
        <p:spPr>
          <a:xfrm>
            <a:off x="13344399" y="5118655"/>
            <a:ext cx="3474720" cy="512064"/>
          </a:xfrm>
          <a:prstGeom prst="rect">
            <a:avLst/>
          </a:prstGeom>
          <a:noFill/>
          <a:ln/>
        </p:spPr>
        <p:txBody>
          <a:bodyPr wrap="square" lIns="0" tIns="0" rIns="0" bIns="0" rtlCol="0" anchor="ctr"/>
          <a:lstStyle/>
          <a:p>
            <a:pPr algn="r" rtl="1"/>
            <a:r>
              <a:rPr lang="en-US" sz="2400" b="1" dirty="0">
                <a:latin typeface="+mj-lt"/>
                <a:ea typeface="Calibri" pitchFamily="34" charset="-122"/>
                <a:cs typeface="Calibri" pitchFamily="34" charset="-120"/>
              </a:rPr>
              <a:t>$54.2M</a:t>
            </a:r>
            <a:endParaRPr lang="en-US" sz="2400" dirty="0">
              <a:latin typeface="+mj-lt"/>
            </a:endParaRPr>
          </a:p>
        </p:txBody>
      </p:sp>
      <p:sp>
        <p:nvSpPr>
          <p:cNvPr id="73" name="Shape 30">
            <a:extLst>
              <a:ext uri="{FF2B5EF4-FFF2-40B4-BE49-F238E27FC236}">
                <a16:creationId xmlns:a16="http://schemas.microsoft.com/office/drawing/2014/main" id="{5CA8C0BD-5CB2-0417-3A24-D072F69B8FC0}"/>
              </a:ext>
            </a:extLst>
          </p:cNvPr>
          <p:cNvSpPr/>
          <p:nvPr/>
        </p:nvSpPr>
        <p:spPr>
          <a:xfrm>
            <a:off x="16942172" y="6129067"/>
            <a:ext cx="329184" cy="329184"/>
          </a:xfrm>
          <a:prstGeom prst="rect">
            <a:avLst/>
          </a:prstGeom>
          <a:solidFill>
            <a:srgbClr val="FDB25E"/>
          </a:solidFill>
          <a:ln w="12700">
            <a:solidFill>
              <a:srgbClr val="FDB25E"/>
            </a:solidFill>
            <a:prstDash val="solid"/>
          </a:ln>
        </p:spPr>
        <p:txBody>
          <a:bodyPr/>
          <a:lstStyle/>
          <a:p>
            <a:endParaRPr lang="en-IL" sz="4000">
              <a:latin typeface="+mj-lt"/>
            </a:endParaRPr>
          </a:p>
        </p:txBody>
      </p:sp>
      <p:sp>
        <p:nvSpPr>
          <p:cNvPr id="74" name="Text 31">
            <a:extLst>
              <a:ext uri="{FF2B5EF4-FFF2-40B4-BE49-F238E27FC236}">
                <a16:creationId xmlns:a16="http://schemas.microsoft.com/office/drawing/2014/main" id="{729B6609-0C23-29A1-73C9-AF5FE53469CE}"/>
              </a:ext>
            </a:extLst>
          </p:cNvPr>
          <p:cNvSpPr/>
          <p:nvPr/>
        </p:nvSpPr>
        <p:spPr>
          <a:xfrm>
            <a:off x="13344399" y="5996479"/>
            <a:ext cx="3474720" cy="585216"/>
          </a:xfrm>
          <a:prstGeom prst="rect">
            <a:avLst/>
          </a:prstGeom>
          <a:noFill/>
          <a:ln/>
        </p:spPr>
        <p:txBody>
          <a:bodyPr wrap="square" lIns="0" tIns="0" rIns="0" bIns="0" rtlCol="0" anchor="ctr"/>
          <a:lstStyle/>
          <a:p>
            <a:pPr lvl="0" algn="just" rtl="1">
              <a:buClr>
                <a:schemeClr val="dk1"/>
              </a:buClr>
              <a:buSzPts val="1000"/>
            </a:pPr>
            <a:r>
              <a:rPr lang="en-US" sz="2000" dirty="0">
                <a:latin typeface="+mj-lt"/>
                <a:sym typeface="Arial"/>
              </a:rPr>
              <a:t>Contingent consideration from the </a:t>
            </a:r>
            <a:r>
              <a:rPr lang="en-US" sz="2000" dirty="0" err="1">
                <a:latin typeface="+mj-lt"/>
                <a:sym typeface="Arial"/>
              </a:rPr>
              <a:t>CartiHeal</a:t>
            </a:r>
            <a:r>
              <a:rPr lang="en-US" sz="2000" dirty="0">
                <a:latin typeface="+mj-lt"/>
                <a:sym typeface="Arial"/>
              </a:rPr>
              <a:t> deal</a:t>
            </a:r>
            <a:endParaRPr lang="he-IL" sz="2000" dirty="0">
              <a:latin typeface="+mj-lt"/>
              <a:sym typeface="Arial"/>
            </a:endParaRPr>
          </a:p>
        </p:txBody>
      </p:sp>
      <p:sp>
        <p:nvSpPr>
          <p:cNvPr id="75" name="Text 32">
            <a:extLst>
              <a:ext uri="{FF2B5EF4-FFF2-40B4-BE49-F238E27FC236}">
                <a16:creationId xmlns:a16="http://schemas.microsoft.com/office/drawing/2014/main" id="{25D82087-BE01-B435-7985-C085C137B116}"/>
              </a:ext>
            </a:extLst>
          </p:cNvPr>
          <p:cNvSpPr/>
          <p:nvPr/>
        </p:nvSpPr>
        <p:spPr>
          <a:xfrm>
            <a:off x="13344399" y="6545119"/>
            <a:ext cx="3474720" cy="512064"/>
          </a:xfrm>
          <a:prstGeom prst="rect">
            <a:avLst/>
          </a:prstGeom>
          <a:noFill/>
          <a:ln/>
        </p:spPr>
        <p:txBody>
          <a:bodyPr wrap="square" lIns="0" tIns="0" rIns="0" bIns="0" rtlCol="0" anchor="ctr"/>
          <a:lstStyle/>
          <a:p>
            <a:pPr algn="r" rtl="1"/>
            <a:r>
              <a:rPr lang="en-US" sz="2400" b="1" dirty="0">
                <a:latin typeface="+mj-lt"/>
                <a:ea typeface="Calibri" pitchFamily="34" charset="-122"/>
                <a:cs typeface="Calibri" pitchFamily="34" charset="-120"/>
              </a:rPr>
              <a:t>$22.6M</a:t>
            </a:r>
            <a:endParaRPr lang="en-US" sz="2400" dirty="0">
              <a:latin typeface="+mj-lt"/>
            </a:endParaRPr>
          </a:p>
        </p:txBody>
      </p:sp>
    </p:spTree>
    <p:extLst>
      <p:ext uri="{BB962C8B-B14F-4D97-AF65-F5344CB8AC3E}">
        <p14:creationId xmlns:p14="http://schemas.microsoft.com/office/powerpoint/2010/main" val="3564269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000" y="1155790"/>
            <a:ext cx="15075325" cy="807913"/>
          </a:xfrm>
        </p:spPr>
        <p:txBody>
          <a:bodyPr/>
          <a:lstStyle/>
          <a:p>
            <a:pPr algn="l" rtl="0"/>
            <a:r>
              <a:rPr lang="en-IL" dirty="0"/>
              <a:t>VC Market Trends </a:t>
            </a:r>
            <a:r>
              <a:rPr lang="en-US" dirty="0"/>
              <a:t>-</a:t>
            </a:r>
            <a:r>
              <a:rPr lang="en-IL" dirty="0"/>
              <a:t> Q2 2026</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08498A-7CA8-B24D-A934-19781A1F027B}" type="slidenum">
              <a:rPr kumimoji="0" lang="en-IL" sz="1400" b="0" i="0" u="none" strike="noStrike" kern="1200" cap="none" spc="0" normalizeH="0" baseline="0" noProof="0" smtClean="0">
                <a:ln>
                  <a:noFill/>
                </a:ln>
                <a:solidFill>
                  <a:srgbClr val="000000"/>
                </a:solidFill>
                <a:effectLst/>
                <a:uLnTx/>
                <a:uFillTx/>
                <a:latin typeface="Figtree" pitchFamily="2" charset="0"/>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IL"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4" name="Footer Placeholder 3"/>
          <p:cNvSpPr>
            <a:spLocks noGrp="1"/>
          </p:cNvSpPr>
          <p:nvPr>
            <p:ph type="ftr" sz="quarter" idx="13"/>
          </p:nvPr>
        </p:nvSpPr>
        <p:spPr>
          <a:xfrm>
            <a:off x="3325717" y="9648826"/>
            <a:ext cx="12474168" cy="40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L" sz="1400" b="0" i="0" u="none" strike="noStrike" kern="1200" cap="none" spc="0" normalizeH="0" baseline="0" noProof="0" dirty="0">
                <a:ln>
                  <a:noFill/>
                </a:ln>
                <a:solidFill>
                  <a:srgbClr val="000000"/>
                </a:solidFill>
                <a:effectLst/>
                <a:uLnTx/>
                <a:uFillTx/>
                <a:latin typeface="Figtree" pitchFamily="2" charset="0"/>
                <a:ea typeface="+mn-ea"/>
                <a:cs typeface="Arial"/>
              </a:rPr>
              <a:t>Sources: </a:t>
            </a:r>
            <a:r>
              <a:rPr kumimoji="0" lang="en-US" sz="1400" b="0" i="0" u="none" strike="noStrike" kern="1200" cap="none" spc="0" normalizeH="0" baseline="0" noProof="0" dirty="0">
                <a:ln>
                  <a:noFill/>
                </a:ln>
                <a:solidFill>
                  <a:srgbClr val="000000"/>
                </a:solidFill>
                <a:effectLst/>
                <a:uLnTx/>
                <a:uFillTx/>
                <a:latin typeface="Figtree" pitchFamily="2" charset="0"/>
                <a:ea typeface="+mn-ea"/>
                <a:cs typeface="Arial"/>
              </a:rPr>
              <a:t>IVC &amp; </a:t>
            </a:r>
            <a:r>
              <a:rPr kumimoji="0" lang="en-US" sz="1400" b="0" i="0" u="none" strike="noStrike" kern="1200" cap="none" spc="0" normalizeH="0" baseline="0" noProof="0" dirty="0" err="1">
                <a:ln>
                  <a:noFill/>
                </a:ln>
                <a:solidFill>
                  <a:srgbClr val="000000"/>
                </a:solidFill>
                <a:effectLst/>
                <a:uLnTx/>
                <a:uFillTx/>
                <a:latin typeface="Figtree" pitchFamily="2" charset="0"/>
                <a:ea typeface="+mn-ea"/>
                <a:cs typeface="Arial"/>
              </a:rPr>
              <a:t>LeumiTech</a:t>
            </a:r>
            <a:r>
              <a:rPr kumimoji="0" lang="en-US" sz="1400" b="0" i="0" u="none" strike="noStrike" kern="1200" cap="none" spc="0" normalizeH="0" baseline="0" noProof="0" dirty="0">
                <a:ln>
                  <a:noFill/>
                </a:ln>
                <a:solidFill>
                  <a:srgbClr val="000000"/>
                </a:solidFill>
                <a:effectLst/>
                <a:uLnTx/>
                <a:uFillTx/>
                <a:latin typeface="Figtree" pitchFamily="2" charset="0"/>
                <a:ea typeface="+mn-ea"/>
                <a:cs typeface="Arial"/>
              </a:rPr>
              <a:t>, Israeli Tech Review Q2/2026; Israel Innovation Authority, Annual Report: The State of High-Tech | 2026; Pitchbook, Emerging Tech Research Q2 2026</a:t>
            </a:r>
            <a:endParaRPr kumimoji="0" lang="he-IL"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5" name="Text Placeholder 4"/>
          <p:cNvSpPr>
            <a:spLocks noGrp="1"/>
          </p:cNvSpPr>
          <p:nvPr>
            <p:ph type="body" sz="quarter" idx="14"/>
          </p:nvPr>
        </p:nvSpPr>
        <p:spPr>
          <a:xfrm>
            <a:off x="729825" y="531629"/>
            <a:ext cx="3411667" cy="221599"/>
          </a:xfrm>
        </p:spPr>
        <p:txBody>
          <a:bodyPr/>
          <a:lstStyle/>
          <a:p>
            <a:pPr algn="l" rtl="0"/>
            <a:r>
              <a:rPr lang="en-IL" dirty="0"/>
              <a:t>Market Intelligence</a:t>
            </a:r>
          </a:p>
        </p:txBody>
      </p:sp>
      <p:sp>
        <p:nvSpPr>
          <p:cNvPr id="6" name="Content Placeholder 5"/>
          <p:cNvSpPr>
            <a:spLocks noGrp="1"/>
          </p:cNvSpPr>
          <p:nvPr>
            <p:ph idx="1"/>
          </p:nvPr>
        </p:nvSpPr>
        <p:spPr>
          <a:xfrm>
            <a:off x="764590" y="1886327"/>
            <a:ext cx="12978132" cy="620000"/>
          </a:xfrm>
        </p:spPr>
        <p:txBody>
          <a:bodyPr/>
          <a:lstStyle/>
          <a:p>
            <a:pPr algn="l" rtl="0"/>
            <a:r>
              <a:rPr lang="en-IL" dirty="0"/>
              <a:t>Israel's Defense-Tech and Cybersecurity Sectors Hit New Highs</a:t>
            </a:r>
          </a:p>
        </p:txBody>
      </p:sp>
      <p:sp>
        <p:nvSpPr>
          <p:cNvPr id="90" name="Lead"/>
          <p:cNvSpPr txBox="1"/>
          <p:nvPr/>
        </p:nvSpPr>
        <p:spPr>
          <a:xfrm>
            <a:off x="764590" y="2620000"/>
            <a:ext cx="16774110" cy="10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222222"/>
                </a:solidFill>
                <a:effectLst/>
                <a:uLnTx/>
                <a:uFillTx/>
                <a:latin typeface="Figtree SemiBold"/>
                <a:ea typeface="+mn-ea"/>
                <a:cs typeface="Arial"/>
              </a:rPr>
              <a:t>Global acceleration of dual-use technology is reshaping Israeli venture capital – defense-tech and cybersecurity are both setting funding records in H1 2026</a:t>
            </a:r>
          </a:p>
        </p:txBody>
      </p:sp>
      <p:sp>
        <p:nvSpPr>
          <p:cNvPr id="201" name="Title 0"/>
          <p:cNvSpPr txBox="1"/>
          <p:nvPr/>
        </p:nvSpPr>
        <p:spPr>
          <a:xfrm>
            <a:off x="13563000" y="38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5.8% of New Companies</a:t>
            </a:r>
          </a:p>
        </p:txBody>
      </p:sp>
      <p:sp>
        <p:nvSpPr>
          <p:cNvPr id="202" name="Underline 0"/>
          <p:cNvSpPr/>
          <p:nvPr/>
        </p:nvSpPr>
        <p:spPr>
          <a:xfrm>
            <a:off x="13644655" y="47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3" name="Body 0"/>
          <p:cNvSpPr txBox="1"/>
          <p:nvPr/>
        </p:nvSpPr>
        <p:spPr>
          <a:xfrm>
            <a:off x="13563000" y="48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Defense &amp; Space's rising share of all new companies formed in Israel, up again in 2025.</a:t>
            </a:r>
          </a:p>
        </p:txBody>
      </p:sp>
      <p:sp>
        <p:nvSpPr>
          <p:cNvPr id="204" name="Card BG 1"/>
          <p:cNvSpPr/>
          <p:nvPr/>
        </p:nvSpPr>
        <p:spPr>
          <a:xfrm>
            <a:off x="9204000" y="3730000"/>
            <a:ext cx="4149000" cy="3420000"/>
          </a:xfrm>
          <a:prstGeom prst="roundRect">
            <a:avLst>
              <a:gd name="adj" fmla="val 4000"/>
            </a:avLst>
          </a:prstGeom>
          <a:solidFill>
            <a:srgbClr val="FFF3E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5" name="Title 1"/>
          <p:cNvSpPr txBox="1"/>
          <p:nvPr/>
        </p:nvSpPr>
        <p:spPr>
          <a:xfrm>
            <a:off x="9294000" y="38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A6400"/>
                </a:solidFill>
                <a:effectLst/>
                <a:uLnTx/>
                <a:uFillTx/>
                <a:latin typeface="Figtree SemiBold"/>
                <a:ea typeface="+mn-ea"/>
                <a:cs typeface="Arial"/>
              </a:rPr>
              <a:t>11.6% — A Historic Peak</a:t>
            </a:r>
          </a:p>
        </p:txBody>
      </p:sp>
      <p:sp>
        <p:nvSpPr>
          <p:cNvPr id="206" name="Underline 1"/>
          <p:cNvSpPr/>
          <p:nvPr/>
        </p:nvSpPr>
        <p:spPr>
          <a:xfrm>
            <a:off x="9375655" y="4700000"/>
            <a:ext cx="700000" cy="25400"/>
          </a:xfrm>
          <a:prstGeom prst="rect">
            <a:avLst/>
          </a:prstGeom>
          <a:solidFill>
            <a:srgbClr val="FA640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7" name="Body 1"/>
          <p:cNvSpPr txBox="1"/>
          <p:nvPr/>
        </p:nvSpPr>
        <p:spPr>
          <a:xfrm>
            <a:off x="9294000" y="48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Share of total capital raised in Israel by Defense, Space &amp; Quantum in H1 2026 – now Israel's #3 sector by funding.</a:t>
            </a:r>
          </a:p>
        </p:txBody>
      </p:sp>
      <p:sp>
        <p:nvSpPr>
          <p:cNvPr id="208" name="Title 2"/>
          <p:cNvSpPr txBox="1"/>
          <p:nvPr/>
        </p:nvSpPr>
        <p:spPr>
          <a:xfrm>
            <a:off x="5025000" y="38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33.7% Cyber Share</a:t>
            </a:r>
          </a:p>
        </p:txBody>
      </p:sp>
      <p:sp>
        <p:nvSpPr>
          <p:cNvPr id="209" name="Underline 2"/>
          <p:cNvSpPr/>
          <p:nvPr/>
        </p:nvSpPr>
        <p:spPr>
          <a:xfrm>
            <a:off x="5106655" y="47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10" name="Body 2"/>
          <p:cNvSpPr txBox="1"/>
          <p:nvPr/>
        </p:nvSpPr>
        <p:spPr>
          <a:xfrm>
            <a:off x="5025000" y="48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Cybersecurity's share of all capital raised in Israel in H1 2026, versus a 24.7% average over the last decade.</a:t>
            </a:r>
          </a:p>
        </p:txBody>
      </p:sp>
      <p:sp>
        <p:nvSpPr>
          <p:cNvPr id="211" name="Title 3"/>
          <p:cNvSpPr txBox="1"/>
          <p:nvPr/>
        </p:nvSpPr>
        <p:spPr>
          <a:xfrm>
            <a:off x="756000" y="38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$3B Raised in Defense-Tech</a:t>
            </a:r>
          </a:p>
        </p:txBody>
      </p:sp>
      <p:sp>
        <p:nvSpPr>
          <p:cNvPr id="212" name="Underline 3"/>
          <p:cNvSpPr/>
          <p:nvPr/>
        </p:nvSpPr>
        <p:spPr>
          <a:xfrm>
            <a:off x="837655" y="47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13" name="Body 3"/>
          <p:cNvSpPr txBox="1"/>
          <p:nvPr/>
        </p:nvSpPr>
        <p:spPr>
          <a:xfrm>
            <a:off x="756000" y="48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Reported defense-tech funding in H1 2026 alone, alongside a wave of civilian companies pivoting into military systems.</a:t>
            </a:r>
          </a:p>
        </p:txBody>
      </p:sp>
      <p:sp>
        <p:nvSpPr>
          <p:cNvPr id="300" name="ProductLabel"/>
          <p:cNvSpPr txBox="1"/>
          <p:nvPr/>
        </p:nvSpPr>
        <p:spPr>
          <a:xfrm>
            <a:off x="8032000" y="7700000"/>
            <a:ext cx="9500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08ECA"/>
                </a:solidFill>
                <a:effectLst/>
                <a:uLnTx/>
                <a:uFillTx/>
                <a:latin typeface="Figtree SemiBold"/>
                <a:ea typeface="+mn-ea"/>
                <a:cs typeface="Arial"/>
              </a:rPr>
              <a:t>WHY THIS MATTERS</a:t>
            </a:r>
          </a:p>
        </p:txBody>
      </p:sp>
      <p:sp>
        <p:nvSpPr>
          <p:cNvPr id="301" name="ProductTitle"/>
          <p:cNvSpPr txBox="1"/>
          <p:nvPr/>
        </p:nvSpPr>
        <p:spPr>
          <a:xfrm>
            <a:off x="8032000" y="8130000"/>
            <a:ext cx="9500000" cy="55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SemiBold"/>
                <a:ea typeface="+mn-ea"/>
                <a:cs typeface="Arial"/>
              </a:rPr>
              <a:t>Two Strategies Anchored in These Trends</a:t>
            </a:r>
          </a:p>
        </p:txBody>
      </p:sp>
      <p:sp>
        <p:nvSpPr>
          <p:cNvPr id="302" name="ProductDesc"/>
          <p:cNvSpPr txBox="1"/>
          <p:nvPr/>
        </p:nvSpPr>
        <p:spPr>
          <a:xfrm>
            <a:off x="8032000" y="8720000"/>
            <a:ext cx="9500000" cy="900000"/>
          </a:xfrm>
          <a:prstGeom prst="rect">
            <a:avLst/>
          </a:prstGeom>
          <a:no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Equity investing in deep tech &amp; defense tech (CyberRidge, Addionics) and controlling-stake acquisitions in dual-use defense companies with Rafael.</a:t>
            </a:r>
          </a:p>
        </p:txBody>
      </p:sp>
      <p:sp>
        <p:nvSpPr>
          <p:cNvPr id="400" name="StatusLabel2"/>
          <p:cNvSpPr txBox="1"/>
          <p:nvPr/>
        </p:nvSpPr>
        <p:spPr>
          <a:xfrm>
            <a:off x="756000" y="7700000"/>
            <a:ext cx="6776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A6400"/>
                </a:solidFill>
                <a:effectLst/>
                <a:uLnTx/>
                <a:uFillTx/>
                <a:latin typeface="Figtree SemiBold"/>
                <a:ea typeface="+mn-ea"/>
                <a:cs typeface="Arial"/>
              </a:rPr>
              <a:t>CYBERSECURITY MOMENTUM</a:t>
            </a:r>
          </a:p>
        </p:txBody>
      </p:sp>
      <p:sp>
        <p:nvSpPr>
          <p:cNvPr id="401" name="StatusBody2"/>
          <p:cNvSpPr txBox="1"/>
          <p:nvPr/>
        </p:nvSpPr>
        <p:spPr>
          <a:xfrm>
            <a:off x="756000" y="8130000"/>
            <a:ext cx="6776000" cy="1490000"/>
          </a:xfrm>
          <a:prstGeom prst="rect">
            <a:avLst/>
          </a:prstGeom>
          <a:noFill/>
        </p:spPr>
        <p:txBody>
          <a:bodyPr wrap="square" lIns="0" tIns="0" rIns="0" bIns="0">
            <a:norm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Sourcing new investments through CyberFuture, Elron's CISO-led microfund</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Latest investment: Raven, alongside CyberFuture</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Building CyberFuture Fund II, adding VARs and AI architects</a:t>
            </a:r>
          </a:p>
        </p:txBody>
      </p:sp>
    </p:spTree>
    <p:extLst>
      <p:ext uri="{BB962C8B-B14F-4D97-AF65-F5344CB8AC3E}">
        <p14:creationId xmlns:p14="http://schemas.microsoft.com/office/powerpoint/2010/main" val="3441796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2018D-06B4-400D-4E07-FA4B544B522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C303F96-1136-F9B3-5BD7-8462324DCCD1}"/>
              </a:ext>
            </a:extLst>
          </p:cNvPr>
          <p:cNvSpPr>
            <a:spLocks noGrp="1"/>
          </p:cNvSpPr>
          <p:nvPr>
            <p:ph type="title"/>
          </p:nvPr>
        </p:nvSpPr>
        <p:spPr>
          <a:xfrm>
            <a:off x="756944" y="1155790"/>
            <a:ext cx="13199963" cy="1540422"/>
          </a:xfrm>
        </p:spPr>
        <p:txBody>
          <a:bodyPr/>
          <a:lstStyle/>
          <a:p>
            <a:r>
              <a:rPr lang="en-US" dirty="0"/>
              <a:t>RDC: Elron and Rafael’s Partnership</a:t>
            </a:r>
            <a:br>
              <a:rPr lang="en-US" dirty="0"/>
            </a:br>
            <a:r>
              <a:rPr lang="en-US" sz="4000" dirty="0"/>
              <a:t>INVESTMENT VEHICLE &amp; </a:t>
            </a:r>
            <a:r>
              <a:rPr lang="en-US" sz="4000" i="1" dirty="0">
                <a:solidFill>
                  <a:srgbClr val="1A2A5A"/>
                </a:solidFill>
              </a:rPr>
              <a:t>NEW</a:t>
            </a:r>
            <a:r>
              <a:rPr lang="en-US" sz="4000" dirty="0"/>
              <a:t> M&amp;A GROWTH ENGINE</a:t>
            </a:r>
            <a:endParaRPr lang="he-IL" sz="4000" dirty="0"/>
          </a:p>
        </p:txBody>
      </p:sp>
      <p:sp>
        <p:nvSpPr>
          <p:cNvPr id="14" name="Content Placeholder 13">
            <a:extLst>
              <a:ext uri="{FF2B5EF4-FFF2-40B4-BE49-F238E27FC236}">
                <a16:creationId xmlns:a16="http://schemas.microsoft.com/office/drawing/2014/main" id="{E2100E70-0B58-22B6-E2D6-2BFD67570FBD}"/>
              </a:ext>
            </a:extLst>
          </p:cNvPr>
          <p:cNvSpPr>
            <a:spLocks noGrp="1"/>
          </p:cNvSpPr>
          <p:nvPr>
            <p:ph idx="1"/>
          </p:nvPr>
        </p:nvSpPr>
        <p:spPr>
          <a:xfrm>
            <a:off x="756945" y="2832179"/>
            <a:ext cx="12649566" cy="445250"/>
          </a:xfrm>
        </p:spPr>
        <p:txBody>
          <a:bodyPr wrap="square">
            <a:spAutoFit/>
          </a:bodyPr>
          <a:lstStyle/>
          <a:p>
            <a:r>
              <a:rPr lang="en-US" sz="2800" dirty="0"/>
              <a:t>Boosting Technological, Product and Market Superiority</a:t>
            </a:r>
          </a:p>
        </p:txBody>
      </p:sp>
      <p:sp>
        <p:nvSpPr>
          <p:cNvPr id="12" name="Slide Number Placeholder 11">
            <a:extLst>
              <a:ext uri="{FF2B5EF4-FFF2-40B4-BE49-F238E27FC236}">
                <a16:creationId xmlns:a16="http://schemas.microsoft.com/office/drawing/2014/main" id="{A39DBA3A-A59D-011A-3086-81182BB41A82}"/>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
        <p:nvSpPr>
          <p:cNvPr id="2" name="Round Diagonal Corner Rectangle 5">
            <a:extLst>
              <a:ext uri="{FF2B5EF4-FFF2-40B4-BE49-F238E27FC236}">
                <a16:creationId xmlns:a16="http://schemas.microsoft.com/office/drawing/2014/main" id="{C9F3ED12-0F75-20C9-C4FB-5F6E685D6668}"/>
              </a:ext>
            </a:extLst>
          </p:cNvPr>
          <p:cNvSpPr/>
          <p:nvPr/>
        </p:nvSpPr>
        <p:spPr>
          <a:xfrm>
            <a:off x="756945" y="4962895"/>
            <a:ext cx="3904507" cy="4222669"/>
          </a:xfrm>
          <a:prstGeom prst="round2DiagRect">
            <a:avLst>
              <a:gd name="adj1" fmla="val 4493"/>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1"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white"/>
              </a:solidFill>
              <a:effectLst/>
              <a:uLnTx/>
              <a:uFillTx/>
              <a:latin typeface="Aptos" panose="02110004020202020204"/>
              <a:ea typeface="+mn-ea"/>
              <a:cs typeface="Arial"/>
            </a:endParaRPr>
          </a:p>
        </p:txBody>
      </p:sp>
      <p:sp>
        <p:nvSpPr>
          <p:cNvPr id="33" name="TextBox 25">
            <a:extLst>
              <a:ext uri="{FF2B5EF4-FFF2-40B4-BE49-F238E27FC236}">
                <a16:creationId xmlns:a16="http://schemas.microsoft.com/office/drawing/2014/main" id="{3A250F7E-8947-C5B2-2C1A-19D351196C74}"/>
              </a:ext>
            </a:extLst>
          </p:cNvPr>
          <p:cNvSpPr txBox="1"/>
          <p:nvPr/>
        </p:nvSpPr>
        <p:spPr>
          <a:xfrm>
            <a:off x="1074054" y="6890366"/>
            <a:ext cx="3348478" cy="1946046"/>
          </a:xfrm>
          <a:prstGeom prst="rect">
            <a:avLst/>
          </a:prstGeom>
        </p:spPr>
        <p:txBody>
          <a:bodyPr wrap="square" lIns="0" tIns="0" rIns="0" bIns="0" rtlCol="0" anchor="t">
            <a:spAutoFit/>
          </a:bodyPr>
          <a:lstStyle/>
          <a:p>
            <a:pPr lvl="0">
              <a:lnSpc>
                <a:spcPts val="2120"/>
              </a:lnSpc>
              <a:spcAft>
                <a:spcPts val="600"/>
              </a:spcAft>
              <a:defRPr/>
            </a:pPr>
            <a:r>
              <a:rPr lang="en-US" sz="1600" dirty="0">
                <a:solidFill>
                  <a:schemeClr val="tx2"/>
                </a:solidFill>
                <a:ea typeface="MuktaMahee Light"/>
                <a:cs typeface="MuktaMahee Light"/>
                <a:sym typeface="Mukta Mahee Light"/>
              </a:rPr>
              <a:t>We assemble ad-hoc teams for technological assessment of investment opportunities. </a:t>
            </a:r>
          </a:p>
          <a:p>
            <a:pPr lvl="0">
              <a:lnSpc>
                <a:spcPts val="2120"/>
              </a:lnSpc>
              <a:spcAft>
                <a:spcPts val="600"/>
              </a:spcAft>
              <a:defRPr/>
            </a:pPr>
            <a:r>
              <a:rPr lang="en-US" sz="1600" b="1" dirty="0">
                <a:solidFill>
                  <a:schemeClr val="tx2"/>
                </a:solidFill>
                <a:latin typeface="Figtree SemiBold" pitchFamily="2" charset="0"/>
                <a:ea typeface="Mukta Mahee Bold"/>
                <a:cs typeface="Mukta Mahee Bold"/>
                <a:sym typeface="Mukta Mahee Bold"/>
              </a:rPr>
              <a:t>E.g. AI, quantum, blockchain, computer vision, system engineering, advanced manufacturing.</a:t>
            </a:r>
          </a:p>
        </p:txBody>
      </p:sp>
      <p:sp>
        <p:nvSpPr>
          <p:cNvPr id="49" name="TextBox 25">
            <a:extLst>
              <a:ext uri="{FF2B5EF4-FFF2-40B4-BE49-F238E27FC236}">
                <a16:creationId xmlns:a16="http://schemas.microsoft.com/office/drawing/2014/main" id="{A4386619-4EBD-2B8D-F45F-A3738CBD1ED1}"/>
              </a:ext>
            </a:extLst>
          </p:cNvPr>
          <p:cNvSpPr txBox="1"/>
          <p:nvPr/>
        </p:nvSpPr>
        <p:spPr>
          <a:xfrm>
            <a:off x="1074053" y="5273714"/>
            <a:ext cx="2461628" cy="1107996"/>
          </a:xfrm>
          <a:prstGeom prst="rect">
            <a:avLst/>
          </a:prstGeom>
        </p:spPr>
        <p:txBody>
          <a:bodyPr wrap="square" lIns="0" tIns="0" rIns="0" bIns="0" rtlCol="0" anchor="t">
            <a:spAutoFit/>
          </a:bodyPr>
          <a:lstStyle/>
          <a:p>
            <a:pPr>
              <a:lnSpc>
                <a:spcPts val="2882"/>
              </a:lnSpc>
              <a:defRPr/>
            </a:pPr>
            <a:r>
              <a:rPr lang="en-US" sz="2200" dirty="0">
                <a:solidFill>
                  <a:schemeClr val="tx2"/>
                </a:solidFill>
                <a:latin typeface="+mj-lt"/>
                <a:sym typeface="Mukta Mahee Bold"/>
              </a:rPr>
              <a:t>TECHNOLOGY VALIDATION &amp; DUE DILIGENCE</a:t>
            </a:r>
          </a:p>
        </p:txBody>
      </p:sp>
      <p:grpSp>
        <p:nvGrpSpPr>
          <p:cNvPr id="11" name="Group 10">
            <a:extLst>
              <a:ext uri="{FF2B5EF4-FFF2-40B4-BE49-F238E27FC236}">
                <a16:creationId xmlns:a16="http://schemas.microsoft.com/office/drawing/2014/main" id="{006B0908-B842-2A21-333E-51A9C2877BCA}"/>
              </a:ext>
            </a:extLst>
          </p:cNvPr>
          <p:cNvGrpSpPr/>
          <p:nvPr/>
        </p:nvGrpSpPr>
        <p:grpSpPr>
          <a:xfrm>
            <a:off x="3864525" y="5888985"/>
            <a:ext cx="464867" cy="406549"/>
            <a:chOff x="5012577" y="5876481"/>
            <a:chExt cx="464867" cy="406549"/>
          </a:xfrm>
          <a:solidFill>
            <a:srgbClr val="508ECA"/>
          </a:solidFill>
        </p:grpSpPr>
        <p:sp>
          <p:nvSpPr>
            <p:cNvPr id="66" name="Freeform: Shape 65">
              <a:extLst>
                <a:ext uri="{FF2B5EF4-FFF2-40B4-BE49-F238E27FC236}">
                  <a16:creationId xmlns:a16="http://schemas.microsoft.com/office/drawing/2014/main" id="{64F3307A-E4B7-C652-3767-0D58020488F4}"/>
                </a:ext>
              </a:extLst>
            </p:cNvPr>
            <p:cNvSpPr/>
            <p:nvPr/>
          </p:nvSpPr>
          <p:spPr>
            <a:xfrm>
              <a:off x="5012577" y="5876481"/>
              <a:ext cx="395325" cy="406549"/>
            </a:xfrm>
            <a:custGeom>
              <a:avLst/>
              <a:gdLst>
                <a:gd name="connsiteX0" fmla="*/ 306557 w 475346"/>
                <a:gd name="connsiteY0" fmla="*/ 177521 h 488842"/>
                <a:gd name="connsiteX1" fmla="*/ 351825 w 475346"/>
                <a:gd name="connsiteY1" fmla="*/ 150117 h 488842"/>
                <a:gd name="connsiteX2" fmla="*/ 351825 w 475346"/>
                <a:gd name="connsiteY2" fmla="*/ 90967 h 488842"/>
                <a:gd name="connsiteX3" fmla="*/ 292193 w 475346"/>
                <a:gd name="connsiteY3" fmla="*/ 90967 h 488842"/>
                <a:gd name="connsiteX4" fmla="*/ 292193 w 475346"/>
                <a:gd name="connsiteY4" fmla="*/ 194814 h 488842"/>
                <a:gd name="connsiteX5" fmla="*/ 306556 w 475346"/>
                <a:gd name="connsiteY5" fmla="*/ 177520 h 488842"/>
                <a:gd name="connsiteX6" fmla="*/ 183153 w 475346"/>
                <a:gd name="connsiteY6" fmla="*/ 266100 h 488842"/>
                <a:gd name="connsiteX7" fmla="*/ 183153 w 475346"/>
                <a:gd name="connsiteY7" fmla="*/ 165781 h 488842"/>
                <a:gd name="connsiteX8" fmla="*/ 123522 w 475346"/>
                <a:gd name="connsiteY8" fmla="*/ 165781 h 488842"/>
                <a:gd name="connsiteX9" fmla="*/ 123522 w 475346"/>
                <a:gd name="connsiteY9" fmla="*/ 266100 h 488842"/>
                <a:gd name="connsiteX10" fmla="*/ 183153 w 475346"/>
                <a:gd name="connsiteY10" fmla="*/ 266100 h 488842"/>
                <a:gd name="connsiteX11" fmla="*/ 414013 w 475346"/>
                <a:gd name="connsiteY11" fmla="*/ 0 h 488842"/>
                <a:gd name="connsiteX12" fmla="*/ 61335 w 475346"/>
                <a:gd name="connsiteY12" fmla="*/ 0 h 488842"/>
                <a:gd name="connsiteX13" fmla="*/ 0 w 475346"/>
                <a:gd name="connsiteY13" fmla="*/ 61212 h 488842"/>
                <a:gd name="connsiteX14" fmla="*/ 0 w 475346"/>
                <a:gd name="connsiteY14" fmla="*/ 300956 h 488842"/>
                <a:gd name="connsiteX15" fmla="*/ 61335 w 475346"/>
                <a:gd name="connsiteY15" fmla="*/ 362167 h 488842"/>
                <a:gd name="connsiteX16" fmla="*/ 158733 w 475346"/>
                <a:gd name="connsiteY16" fmla="*/ 362167 h 488842"/>
                <a:gd name="connsiteX17" fmla="*/ 158733 w 475346"/>
                <a:gd name="connsiteY17" fmla="*/ 448034 h 488842"/>
                <a:gd name="connsiteX18" fmla="*/ 103929 w 475346"/>
                <a:gd name="connsiteY18" fmla="*/ 448034 h 488842"/>
                <a:gd name="connsiteX19" fmla="*/ 76669 w 475346"/>
                <a:gd name="connsiteY19" fmla="*/ 475239 h 488842"/>
                <a:gd name="connsiteX20" fmla="*/ 76669 w 475346"/>
                <a:gd name="connsiteY20" fmla="*/ 488842 h 488842"/>
                <a:gd name="connsiteX21" fmla="*/ 398678 w 475346"/>
                <a:gd name="connsiteY21" fmla="*/ 488842 h 488842"/>
                <a:gd name="connsiteX22" fmla="*/ 398678 w 475346"/>
                <a:gd name="connsiteY22" fmla="*/ 475239 h 488842"/>
                <a:gd name="connsiteX23" fmla="*/ 371418 w 475346"/>
                <a:gd name="connsiteY23" fmla="*/ 448034 h 488842"/>
                <a:gd name="connsiteX24" fmla="*/ 316615 w 475346"/>
                <a:gd name="connsiteY24" fmla="*/ 448034 h 488842"/>
                <a:gd name="connsiteX25" fmla="*/ 316615 w 475346"/>
                <a:gd name="connsiteY25" fmla="*/ 362167 h 488842"/>
                <a:gd name="connsiteX26" fmla="*/ 339882 w 475346"/>
                <a:gd name="connsiteY26" fmla="*/ 362167 h 488842"/>
                <a:gd name="connsiteX27" fmla="*/ 305655 w 475346"/>
                <a:gd name="connsiteY27" fmla="*/ 338427 h 488842"/>
                <a:gd name="connsiteX28" fmla="*/ 290291 w 475346"/>
                <a:gd name="connsiteY28" fmla="*/ 319092 h 488842"/>
                <a:gd name="connsiteX29" fmla="*/ 43394 w 475346"/>
                <a:gd name="connsiteY29" fmla="*/ 319092 h 488842"/>
                <a:gd name="connsiteX30" fmla="*/ 35779 w 475346"/>
                <a:gd name="connsiteY30" fmla="*/ 300955 h 488842"/>
                <a:gd name="connsiteX31" fmla="*/ 35779 w 475346"/>
                <a:gd name="connsiteY31" fmla="*/ 61212 h 488842"/>
                <a:gd name="connsiteX32" fmla="*/ 61334 w 475346"/>
                <a:gd name="connsiteY32" fmla="*/ 35707 h 488842"/>
                <a:gd name="connsiteX33" fmla="*/ 414012 w 475346"/>
                <a:gd name="connsiteY33" fmla="*/ 35707 h 488842"/>
                <a:gd name="connsiteX34" fmla="*/ 439568 w 475346"/>
                <a:gd name="connsiteY34" fmla="*/ 61212 h 488842"/>
                <a:gd name="connsiteX35" fmla="*/ 439568 w 475346"/>
                <a:gd name="connsiteY35" fmla="*/ 157585 h 488842"/>
                <a:gd name="connsiteX36" fmla="*/ 467789 w 475346"/>
                <a:gd name="connsiteY36" fmla="*/ 178423 h 488842"/>
                <a:gd name="connsiteX37" fmla="*/ 475347 w 475346"/>
                <a:gd name="connsiteY37" fmla="*/ 186888 h 488842"/>
                <a:gd name="connsiteX38" fmla="*/ 475347 w 475346"/>
                <a:gd name="connsiteY38" fmla="*/ 61212 h 488842"/>
                <a:gd name="connsiteX39" fmla="*/ 414012 w 475346"/>
                <a:gd name="connsiteY39" fmla="*/ 0 h 488842"/>
                <a:gd name="connsiteX40" fmla="*/ 267489 w 475346"/>
                <a:gd name="connsiteY40" fmla="*/ 266100 h 488842"/>
                <a:gd name="connsiteX41" fmla="*/ 267489 w 475346"/>
                <a:gd name="connsiteY41" fmla="*/ 132625 h 488842"/>
                <a:gd name="connsiteX42" fmla="*/ 207857 w 475346"/>
                <a:gd name="connsiteY42" fmla="*/ 132625 h 488842"/>
                <a:gd name="connsiteX43" fmla="*/ 207857 w 475346"/>
                <a:gd name="connsiteY43" fmla="*/ 266100 h 488842"/>
                <a:gd name="connsiteX44" fmla="*/ 267489 w 475346"/>
                <a:gd name="connsiteY44" fmla="*/ 266100 h 48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75346" h="488842">
                  <a:moveTo>
                    <a:pt x="306557" y="177521"/>
                  </a:moveTo>
                  <a:cubicBezTo>
                    <a:pt x="319480" y="164768"/>
                    <a:pt x="334958" y="155496"/>
                    <a:pt x="351825" y="150117"/>
                  </a:cubicBezTo>
                  <a:lnTo>
                    <a:pt x="351825" y="90967"/>
                  </a:lnTo>
                  <a:lnTo>
                    <a:pt x="292193" y="90967"/>
                  </a:lnTo>
                  <a:lnTo>
                    <a:pt x="292193" y="194814"/>
                  </a:lnTo>
                  <a:cubicBezTo>
                    <a:pt x="296326" y="188701"/>
                    <a:pt x="301106" y="182899"/>
                    <a:pt x="306556" y="177520"/>
                  </a:cubicBezTo>
                  <a:close/>
                  <a:moveTo>
                    <a:pt x="183153" y="266100"/>
                  </a:moveTo>
                  <a:lnTo>
                    <a:pt x="183153" y="165781"/>
                  </a:lnTo>
                  <a:lnTo>
                    <a:pt x="123522" y="165781"/>
                  </a:lnTo>
                  <a:lnTo>
                    <a:pt x="123522" y="266100"/>
                  </a:lnTo>
                  <a:lnTo>
                    <a:pt x="183153" y="266100"/>
                  </a:lnTo>
                  <a:close/>
                  <a:moveTo>
                    <a:pt x="414013" y="0"/>
                  </a:moveTo>
                  <a:lnTo>
                    <a:pt x="61335" y="0"/>
                  </a:lnTo>
                  <a:cubicBezTo>
                    <a:pt x="27515" y="0"/>
                    <a:pt x="0" y="27460"/>
                    <a:pt x="0" y="61212"/>
                  </a:cubicBezTo>
                  <a:lnTo>
                    <a:pt x="0" y="300956"/>
                  </a:lnTo>
                  <a:cubicBezTo>
                    <a:pt x="0" y="334708"/>
                    <a:pt x="27515" y="362167"/>
                    <a:pt x="61335" y="362167"/>
                  </a:cubicBezTo>
                  <a:lnTo>
                    <a:pt x="158733" y="362167"/>
                  </a:lnTo>
                  <a:lnTo>
                    <a:pt x="158733" y="448034"/>
                  </a:lnTo>
                  <a:lnTo>
                    <a:pt x="103929" y="448034"/>
                  </a:lnTo>
                  <a:cubicBezTo>
                    <a:pt x="88874" y="448034"/>
                    <a:pt x="76669" y="460214"/>
                    <a:pt x="76669" y="475239"/>
                  </a:cubicBezTo>
                  <a:lnTo>
                    <a:pt x="76669" y="488842"/>
                  </a:lnTo>
                  <a:lnTo>
                    <a:pt x="398678" y="488842"/>
                  </a:lnTo>
                  <a:lnTo>
                    <a:pt x="398678" y="475239"/>
                  </a:lnTo>
                  <a:cubicBezTo>
                    <a:pt x="398678" y="460214"/>
                    <a:pt x="386473" y="448034"/>
                    <a:pt x="371418" y="448034"/>
                  </a:cubicBezTo>
                  <a:lnTo>
                    <a:pt x="316615" y="448034"/>
                  </a:lnTo>
                  <a:lnTo>
                    <a:pt x="316615" y="362167"/>
                  </a:lnTo>
                  <a:lnTo>
                    <a:pt x="339882" y="362167"/>
                  </a:lnTo>
                  <a:cubicBezTo>
                    <a:pt x="327268" y="356503"/>
                    <a:pt x="315672" y="348537"/>
                    <a:pt x="305655" y="338427"/>
                  </a:cubicBezTo>
                  <a:cubicBezTo>
                    <a:pt x="299721" y="332438"/>
                    <a:pt x="294618" y="325940"/>
                    <a:pt x="290291" y="319092"/>
                  </a:cubicBezTo>
                  <a:lnTo>
                    <a:pt x="43394" y="319092"/>
                  </a:lnTo>
                  <a:cubicBezTo>
                    <a:pt x="38698" y="314465"/>
                    <a:pt x="35779" y="308046"/>
                    <a:pt x="35779" y="300955"/>
                  </a:cubicBezTo>
                  <a:lnTo>
                    <a:pt x="35779" y="61212"/>
                  </a:lnTo>
                  <a:cubicBezTo>
                    <a:pt x="35779" y="47148"/>
                    <a:pt x="47243" y="35707"/>
                    <a:pt x="61334" y="35707"/>
                  </a:cubicBezTo>
                  <a:lnTo>
                    <a:pt x="414012" y="35707"/>
                  </a:lnTo>
                  <a:cubicBezTo>
                    <a:pt x="428104" y="35707"/>
                    <a:pt x="439568" y="47148"/>
                    <a:pt x="439568" y="61212"/>
                  </a:cubicBezTo>
                  <a:lnTo>
                    <a:pt x="439568" y="157585"/>
                  </a:lnTo>
                  <a:cubicBezTo>
                    <a:pt x="449862" y="162965"/>
                    <a:pt x="459382" y="169939"/>
                    <a:pt x="467789" y="178423"/>
                  </a:cubicBezTo>
                  <a:cubicBezTo>
                    <a:pt x="470478" y="181137"/>
                    <a:pt x="472984" y="183971"/>
                    <a:pt x="475347" y="186888"/>
                  </a:cubicBezTo>
                  <a:lnTo>
                    <a:pt x="475347" y="61212"/>
                  </a:lnTo>
                  <a:cubicBezTo>
                    <a:pt x="475347" y="27460"/>
                    <a:pt x="447832" y="0"/>
                    <a:pt x="414012" y="0"/>
                  </a:cubicBezTo>
                  <a:close/>
                  <a:moveTo>
                    <a:pt x="267489" y="266100"/>
                  </a:moveTo>
                  <a:lnTo>
                    <a:pt x="267489" y="132625"/>
                  </a:lnTo>
                  <a:lnTo>
                    <a:pt x="207857" y="132625"/>
                  </a:lnTo>
                  <a:lnTo>
                    <a:pt x="207857" y="266100"/>
                  </a:lnTo>
                  <a:lnTo>
                    <a:pt x="267489" y="266100"/>
                  </a:lnTo>
                  <a:close/>
                </a:path>
              </a:pathLst>
            </a:custGeom>
            <a:grpFill/>
            <a:ln w="641" cap="flat">
              <a:noFill/>
              <a:prstDash val="solid"/>
              <a:miter/>
            </a:ln>
          </p:spPr>
          <p:txBody>
            <a:bodyPr rtlCol="1" anchor="ctr"/>
            <a:lstStyle/>
            <a:p>
              <a:endParaRPr lang="he-IL" dirty="0"/>
            </a:p>
          </p:txBody>
        </p:sp>
        <p:sp>
          <p:nvSpPr>
            <p:cNvPr id="67" name="Freeform: Shape 66">
              <a:extLst>
                <a:ext uri="{FF2B5EF4-FFF2-40B4-BE49-F238E27FC236}">
                  <a16:creationId xmlns:a16="http://schemas.microsoft.com/office/drawing/2014/main" id="{CEAA9ED5-3587-7A00-999D-4BD061CFCA51}"/>
                </a:ext>
              </a:extLst>
            </p:cNvPr>
            <p:cNvSpPr/>
            <p:nvPr/>
          </p:nvSpPr>
          <p:spPr>
            <a:xfrm>
              <a:off x="5252642" y="5966944"/>
              <a:ext cx="224802" cy="225622"/>
            </a:xfrm>
            <a:custGeom>
              <a:avLst/>
              <a:gdLst>
                <a:gd name="connsiteX0" fmla="*/ 167823 w 270306"/>
                <a:gd name="connsiteY0" fmla="*/ 29021 h 271292"/>
                <a:gd name="connsiteX1" fmla="*/ 29079 w 270306"/>
                <a:gd name="connsiteY1" fmla="*/ 28245 h 271292"/>
                <a:gd name="connsiteX2" fmla="*/ 28302 w 270306"/>
                <a:gd name="connsiteY2" fmla="*/ 166709 h 271292"/>
                <a:gd name="connsiteX3" fmla="*/ 157240 w 270306"/>
                <a:gd name="connsiteY3" fmla="*/ 175928 h 271292"/>
                <a:gd name="connsiteX4" fmla="*/ 186597 w 270306"/>
                <a:gd name="connsiteY4" fmla="*/ 205555 h 271292"/>
                <a:gd name="connsiteX5" fmla="*/ 188982 w 270306"/>
                <a:gd name="connsiteY5" fmla="*/ 229928 h 271292"/>
                <a:gd name="connsiteX6" fmla="*/ 227217 w 270306"/>
                <a:gd name="connsiteY6" fmla="*/ 268516 h 271292"/>
                <a:gd name="connsiteX7" fmla="*/ 240469 w 270306"/>
                <a:gd name="connsiteY7" fmla="*/ 268590 h 271292"/>
                <a:gd name="connsiteX8" fmla="*/ 267525 w 270306"/>
                <a:gd name="connsiteY8" fmla="*/ 241889 h 271292"/>
                <a:gd name="connsiteX9" fmla="*/ 267599 w 270306"/>
                <a:gd name="connsiteY9" fmla="*/ 228664 h 271292"/>
                <a:gd name="connsiteX10" fmla="*/ 229364 w 270306"/>
                <a:gd name="connsiteY10" fmla="*/ 190076 h 271292"/>
                <a:gd name="connsiteX11" fmla="*/ 204971 w 270306"/>
                <a:gd name="connsiteY11" fmla="*/ 187423 h 271292"/>
                <a:gd name="connsiteX12" fmla="*/ 175614 w 270306"/>
                <a:gd name="connsiteY12" fmla="*/ 157796 h 271292"/>
                <a:gd name="connsiteX13" fmla="*/ 167823 w 270306"/>
                <a:gd name="connsiteY13" fmla="*/ 29021 h 271292"/>
                <a:gd name="connsiteX14" fmla="*/ 46676 w 270306"/>
                <a:gd name="connsiteY14" fmla="*/ 148576 h 271292"/>
                <a:gd name="connsiteX15" fmla="*/ 47248 w 270306"/>
                <a:gd name="connsiteY15" fmla="*/ 46581 h 271292"/>
                <a:gd name="connsiteX16" fmla="*/ 149449 w 270306"/>
                <a:gd name="connsiteY16" fmla="*/ 47153 h 271292"/>
                <a:gd name="connsiteX17" fmla="*/ 148875 w 270306"/>
                <a:gd name="connsiteY17" fmla="*/ 149147 h 271292"/>
                <a:gd name="connsiteX18" fmla="*/ 46675 w 270306"/>
                <a:gd name="connsiteY18" fmla="*/ 148576 h 271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0306" h="271292">
                  <a:moveTo>
                    <a:pt x="167823" y="29021"/>
                  </a:moveTo>
                  <a:cubicBezTo>
                    <a:pt x="129785" y="-9368"/>
                    <a:pt x="67545" y="-9716"/>
                    <a:pt x="29079" y="28245"/>
                  </a:cubicBezTo>
                  <a:cubicBezTo>
                    <a:pt x="-9387" y="66205"/>
                    <a:pt x="-9736" y="128320"/>
                    <a:pt x="28302" y="166709"/>
                  </a:cubicBezTo>
                  <a:cubicBezTo>
                    <a:pt x="63257" y="201987"/>
                    <a:pt x="118640" y="205111"/>
                    <a:pt x="157240" y="175928"/>
                  </a:cubicBezTo>
                  <a:lnTo>
                    <a:pt x="186597" y="205555"/>
                  </a:lnTo>
                  <a:cubicBezTo>
                    <a:pt x="181605" y="213058"/>
                    <a:pt x="182386" y="223271"/>
                    <a:pt x="188982" y="229928"/>
                  </a:cubicBezTo>
                  <a:lnTo>
                    <a:pt x="227217" y="268516"/>
                  </a:lnTo>
                  <a:cubicBezTo>
                    <a:pt x="230856" y="272188"/>
                    <a:pt x="236789" y="272222"/>
                    <a:pt x="240469" y="268590"/>
                  </a:cubicBezTo>
                  <a:lnTo>
                    <a:pt x="267525" y="241889"/>
                  </a:lnTo>
                  <a:cubicBezTo>
                    <a:pt x="271205" y="238258"/>
                    <a:pt x="271238" y="232337"/>
                    <a:pt x="267599" y="228664"/>
                  </a:cubicBezTo>
                  <a:lnTo>
                    <a:pt x="229364" y="190076"/>
                  </a:lnTo>
                  <a:cubicBezTo>
                    <a:pt x="222769" y="183420"/>
                    <a:pt x="212544" y="182526"/>
                    <a:pt x="204971" y="187423"/>
                  </a:cubicBezTo>
                  <a:lnTo>
                    <a:pt x="175614" y="157796"/>
                  </a:lnTo>
                  <a:cubicBezTo>
                    <a:pt x="205287" y="119602"/>
                    <a:pt x="202777" y="64300"/>
                    <a:pt x="167823" y="29021"/>
                  </a:cubicBezTo>
                  <a:close/>
                  <a:moveTo>
                    <a:pt x="46676" y="148576"/>
                  </a:moveTo>
                  <a:cubicBezTo>
                    <a:pt x="18656" y="120297"/>
                    <a:pt x="18914" y="74544"/>
                    <a:pt x="47248" y="46581"/>
                  </a:cubicBezTo>
                  <a:cubicBezTo>
                    <a:pt x="75583" y="18618"/>
                    <a:pt x="121430" y="18874"/>
                    <a:pt x="149449" y="47153"/>
                  </a:cubicBezTo>
                  <a:cubicBezTo>
                    <a:pt x="177467" y="75430"/>
                    <a:pt x="177209" y="121184"/>
                    <a:pt x="148875" y="149147"/>
                  </a:cubicBezTo>
                  <a:cubicBezTo>
                    <a:pt x="120540" y="177109"/>
                    <a:pt x="74694" y="176853"/>
                    <a:pt x="46675" y="148576"/>
                  </a:cubicBezTo>
                  <a:close/>
                </a:path>
              </a:pathLst>
            </a:custGeom>
            <a:grpFill/>
            <a:ln w="641" cap="flat">
              <a:noFill/>
              <a:prstDash val="solid"/>
              <a:miter/>
            </a:ln>
          </p:spPr>
          <p:txBody>
            <a:bodyPr rtlCol="1" anchor="ctr"/>
            <a:lstStyle/>
            <a:p>
              <a:endParaRPr lang="he-IL" dirty="0"/>
            </a:p>
          </p:txBody>
        </p:sp>
      </p:grpSp>
      <p:grpSp>
        <p:nvGrpSpPr>
          <p:cNvPr id="80" name="Group 79">
            <a:extLst>
              <a:ext uri="{FF2B5EF4-FFF2-40B4-BE49-F238E27FC236}">
                <a16:creationId xmlns:a16="http://schemas.microsoft.com/office/drawing/2014/main" id="{D203E724-8555-B6F7-2AAA-892821D9E563}"/>
              </a:ext>
            </a:extLst>
          </p:cNvPr>
          <p:cNvGrpSpPr/>
          <p:nvPr/>
        </p:nvGrpSpPr>
        <p:grpSpPr>
          <a:xfrm>
            <a:off x="1089731" y="6612334"/>
            <a:ext cx="3238934" cy="0"/>
            <a:chOff x="1428935" y="6246934"/>
            <a:chExt cx="3238934" cy="0"/>
          </a:xfrm>
        </p:grpSpPr>
        <p:cxnSp>
          <p:nvCxnSpPr>
            <p:cNvPr id="81" name="Straight Connector 80">
              <a:extLst>
                <a:ext uri="{FF2B5EF4-FFF2-40B4-BE49-F238E27FC236}">
                  <a16:creationId xmlns:a16="http://schemas.microsoft.com/office/drawing/2014/main" id="{57474026-CF43-C1E0-244D-618827264C8E}"/>
                </a:ext>
              </a:extLst>
            </p:cNvPr>
            <p:cNvCxnSpPr>
              <a:cxnSpLocks/>
            </p:cNvCxnSpPr>
            <p:nvPr/>
          </p:nvCxnSpPr>
          <p:spPr>
            <a:xfrm>
              <a:off x="1428935" y="6246934"/>
              <a:ext cx="3238934"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27F71ED6-0E05-E4E9-F52F-684BD717D42B}"/>
                </a:ext>
              </a:extLst>
            </p:cNvPr>
            <p:cNvCxnSpPr>
              <a:cxnSpLocks/>
            </p:cNvCxnSpPr>
            <p:nvPr/>
          </p:nvCxnSpPr>
          <p:spPr>
            <a:xfrm>
              <a:off x="1428935" y="6246934"/>
              <a:ext cx="77186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grpSp>
      <p:sp>
        <p:nvSpPr>
          <p:cNvPr id="8" name="Text Placeholder 27">
            <a:extLst>
              <a:ext uri="{FF2B5EF4-FFF2-40B4-BE49-F238E27FC236}">
                <a16:creationId xmlns:a16="http://schemas.microsoft.com/office/drawing/2014/main" id="{8CD9295E-BC5A-D087-3CA2-FD6B9C443CF8}"/>
              </a:ext>
            </a:extLst>
          </p:cNvPr>
          <p:cNvSpPr>
            <a:spLocks noGrp="1"/>
          </p:cNvSpPr>
          <p:nvPr>
            <p:ph type="body" sz="quarter" idx="14"/>
          </p:nvPr>
        </p:nvSpPr>
        <p:spPr>
          <a:xfrm>
            <a:off x="756944" y="531629"/>
            <a:ext cx="9288851" cy="221599"/>
          </a:xfrm>
        </p:spPr>
        <p:txBody>
          <a:bodyPr/>
          <a:lstStyle/>
          <a:p>
            <a:r>
              <a:rPr lang="en-US" dirty="0"/>
              <a:t>30 years of Investment Partnership</a:t>
            </a:r>
            <a:endParaRPr lang="he-IL" dirty="0"/>
          </a:p>
        </p:txBody>
      </p:sp>
      <p:grpSp>
        <p:nvGrpSpPr>
          <p:cNvPr id="4" name="Group 3">
            <a:extLst>
              <a:ext uri="{FF2B5EF4-FFF2-40B4-BE49-F238E27FC236}">
                <a16:creationId xmlns:a16="http://schemas.microsoft.com/office/drawing/2014/main" id="{42929A92-B727-845F-39FF-7C7EF7083244}"/>
              </a:ext>
            </a:extLst>
          </p:cNvPr>
          <p:cNvGrpSpPr/>
          <p:nvPr/>
        </p:nvGrpSpPr>
        <p:grpSpPr>
          <a:xfrm>
            <a:off x="15865073" y="614041"/>
            <a:ext cx="158026" cy="158026"/>
            <a:chOff x="14489722" y="7524533"/>
            <a:chExt cx="312127" cy="312127"/>
          </a:xfrm>
          <a:solidFill>
            <a:schemeClr val="bg1"/>
          </a:solidFill>
        </p:grpSpPr>
        <p:cxnSp>
          <p:nvCxnSpPr>
            <p:cNvPr id="5" name="Straight Connector 4">
              <a:extLst>
                <a:ext uri="{FF2B5EF4-FFF2-40B4-BE49-F238E27FC236}">
                  <a16:creationId xmlns:a16="http://schemas.microsoft.com/office/drawing/2014/main" id="{CCAA9352-6C13-C219-383B-E5F81C12C045}"/>
                </a:ext>
              </a:extLst>
            </p:cNvPr>
            <p:cNvCxnSpPr>
              <a:cxnSpLocks/>
            </p:cNvCxnSpPr>
            <p:nvPr/>
          </p:nvCxnSpPr>
          <p:spPr>
            <a:xfrm rot="2700000">
              <a:off x="14489723" y="7680597"/>
              <a:ext cx="312127" cy="0"/>
            </a:xfrm>
            <a:prstGeom prst="line">
              <a:avLst/>
            </a:prstGeom>
            <a:grpFill/>
            <a:ln w="254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66064CE-EF37-AC4D-16C0-42518347CEF5}"/>
                </a:ext>
              </a:extLst>
            </p:cNvPr>
            <p:cNvCxnSpPr>
              <a:cxnSpLocks/>
            </p:cNvCxnSpPr>
            <p:nvPr/>
          </p:nvCxnSpPr>
          <p:spPr>
            <a:xfrm rot="-2700000">
              <a:off x="14489722" y="7680596"/>
              <a:ext cx="312127" cy="0"/>
            </a:xfrm>
            <a:prstGeom prst="line">
              <a:avLst/>
            </a:prstGeom>
            <a:grpFill/>
            <a:ln w="25400">
              <a:solidFill>
                <a:srgbClr val="508ECA"/>
              </a:solidFill>
            </a:ln>
          </p:spPr>
          <p:style>
            <a:lnRef idx="2">
              <a:schemeClr val="accent1"/>
            </a:lnRef>
            <a:fillRef idx="0">
              <a:schemeClr val="accent1"/>
            </a:fillRef>
            <a:effectRef idx="1">
              <a:schemeClr val="accent1"/>
            </a:effectRef>
            <a:fontRef idx="minor">
              <a:schemeClr val="tx1"/>
            </a:fontRef>
          </p:style>
        </p:cxnSp>
      </p:grpSp>
      <p:pic>
        <p:nvPicPr>
          <p:cNvPr id="7" name="Graphic 6">
            <a:extLst>
              <a:ext uri="{FF2B5EF4-FFF2-40B4-BE49-F238E27FC236}">
                <a16:creationId xmlns:a16="http://schemas.microsoft.com/office/drawing/2014/main" id="{8CD5A32E-09B3-5598-F8D1-DA468BD5AE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425348" y="503260"/>
            <a:ext cx="2231498" cy="360315"/>
          </a:xfrm>
          <a:prstGeom prst="rect">
            <a:avLst/>
          </a:prstGeom>
        </p:spPr>
      </p:pic>
      <p:sp>
        <p:nvSpPr>
          <p:cNvPr id="15" name="Round Diagonal Corner Rectangle 5">
            <a:extLst>
              <a:ext uri="{FF2B5EF4-FFF2-40B4-BE49-F238E27FC236}">
                <a16:creationId xmlns:a16="http://schemas.microsoft.com/office/drawing/2014/main" id="{0DA7C099-EAD9-D713-B30B-0C2058BC741B}"/>
              </a:ext>
            </a:extLst>
          </p:cNvPr>
          <p:cNvSpPr/>
          <p:nvPr/>
        </p:nvSpPr>
        <p:spPr>
          <a:xfrm>
            <a:off x="756944" y="3472782"/>
            <a:ext cx="16789183" cy="1087647"/>
          </a:xfrm>
          <a:prstGeom prst="round2DiagRect">
            <a:avLst>
              <a:gd name="adj1" fmla="val 14501"/>
              <a:gd name="adj2" fmla="val 0"/>
            </a:avLst>
          </a:prstGeom>
          <a:solidFill>
            <a:srgbClr val="FA6400"/>
          </a:solidFill>
          <a:ln>
            <a:solidFill>
              <a:srgbClr val="FA6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1"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white"/>
              </a:solidFill>
              <a:effectLst/>
              <a:uLnTx/>
              <a:uFillTx/>
              <a:latin typeface="Aptos" panose="02110004020202020204"/>
              <a:ea typeface="+mn-ea"/>
              <a:cs typeface="Arial"/>
            </a:endParaRPr>
          </a:p>
        </p:txBody>
      </p:sp>
      <p:sp>
        <p:nvSpPr>
          <p:cNvPr id="18" name="TextBox 21">
            <a:extLst>
              <a:ext uri="{FF2B5EF4-FFF2-40B4-BE49-F238E27FC236}">
                <a16:creationId xmlns:a16="http://schemas.microsoft.com/office/drawing/2014/main" id="{875F15B8-044A-DD9F-DBB2-AECC1DF8FC4E}"/>
              </a:ext>
            </a:extLst>
          </p:cNvPr>
          <p:cNvSpPr txBox="1"/>
          <p:nvPr/>
        </p:nvSpPr>
        <p:spPr>
          <a:xfrm>
            <a:off x="1737312" y="3759662"/>
            <a:ext cx="14954489" cy="492443"/>
          </a:xfrm>
          <a:prstGeom prst="rect">
            <a:avLst/>
          </a:prstGeom>
        </p:spPr>
        <p:txBody>
          <a:bodyPr wrap="square" lIns="0" tIns="0" rIns="0" bIns="0" rtlCol="0" anchor="t">
            <a:spAutoFit/>
          </a:bodyPr>
          <a:lstStyle/>
          <a:p>
            <a:pPr algn="ctr" rtl="1">
              <a:spcBef>
                <a:spcPct val="0"/>
              </a:spcBef>
              <a:defRPr/>
            </a:pPr>
            <a:r>
              <a:rPr lang="en-US" sz="3200" dirty="0">
                <a:latin typeface="Figtree" panose="020B0604020202020204" charset="0"/>
                <a:cs typeface="Calibri" panose="020F0502020204030204" pitchFamily="34" charset="0"/>
                <a:sym typeface="Canva Sans"/>
              </a:rPr>
              <a:t>Mobilizing the right mechanisms and teams at Rafael to work with tech ventures</a:t>
            </a:r>
            <a:endParaRPr lang="he-IL" sz="3200" dirty="0">
              <a:latin typeface="Figtree" panose="020B0604020202020204" charset="0"/>
              <a:cs typeface="Calibri" panose="020F0502020204030204" pitchFamily="34" charset="0"/>
              <a:sym typeface="Canva Sans"/>
            </a:endParaRPr>
          </a:p>
        </p:txBody>
      </p:sp>
      <p:grpSp>
        <p:nvGrpSpPr>
          <p:cNvPr id="19" name="Group 18">
            <a:extLst>
              <a:ext uri="{FF2B5EF4-FFF2-40B4-BE49-F238E27FC236}">
                <a16:creationId xmlns:a16="http://schemas.microsoft.com/office/drawing/2014/main" id="{6AABA57F-686E-8DB2-79BF-B04A2B90815F}"/>
              </a:ext>
            </a:extLst>
          </p:cNvPr>
          <p:cNvGrpSpPr/>
          <p:nvPr/>
        </p:nvGrpSpPr>
        <p:grpSpPr>
          <a:xfrm flipH="1">
            <a:off x="1274496" y="3925543"/>
            <a:ext cx="306407" cy="182124"/>
            <a:chOff x="16222076" y="4023011"/>
            <a:chExt cx="797569" cy="474065"/>
          </a:xfrm>
        </p:grpSpPr>
        <p:sp>
          <p:nvSpPr>
            <p:cNvPr id="20" name="Rectangle 61">
              <a:extLst>
                <a:ext uri="{FF2B5EF4-FFF2-40B4-BE49-F238E27FC236}">
                  <a16:creationId xmlns:a16="http://schemas.microsoft.com/office/drawing/2014/main" id="{FD1A497A-FDC9-5E9E-755D-2A789779A9BD}"/>
                </a:ext>
              </a:extLst>
            </p:cNvPr>
            <p:cNvSpPr/>
            <p:nvPr/>
          </p:nvSpPr>
          <p:spPr>
            <a:xfrm rot="2700000">
              <a:off x="16222075" y="4023012"/>
              <a:ext cx="474065" cy="474064"/>
            </a:xfrm>
            <a:custGeom>
              <a:avLst/>
              <a:gdLst>
                <a:gd name="connsiteX0" fmla="*/ 0 w 474065"/>
                <a:gd name="connsiteY0" fmla="*/ 0 h 474065"/>
                <a:gd name="connsiteX1" fmla="*/ 474065 w 474065"/>
                <a:gd name="connsiteY1" fmla="*/ 0 h 474065"/>
                <a:gd name="connsiteX2" fmla="*/ 474065 w 474065"/>
                <a:gd name="connsiteY2" fmla="*/ 474065 h 474065"/>
                <a:gd name="connsiteX3" fmla="*/ 0 w 474065"/>
                <a:gd name="connsiteY3" fmla="*/ 474065 h 474065"/>
                <a:gd name="connsiteX4" fmla="*/ 0 w 474065"/>
                <a:gd name="connsiteY4" fmla="*/ 0 h 474065"/>
                <a:gd name="connsiteX0" fmla="*/ 0 w 474065"/>
                <a:gd name="connsiteY0" fmla="*/ 474065 h 565505"/>
                <a:gd name="connsiteX1" fmla="*/ 0 w 474065"/>
                <a:gd name="connsiteY1" fmla="*/ 0 h 565505"/>
                <a:gd name="connsiteX2" fmla="*/ 474065 w 474065"/>
                <a:gd name="connsiteY2" fmla="*/ 0 h 565505"/>
                <a:gd name="connsiteX3" fmla="*/ 474065 w 474065"/>
                <a:gd name="connsiteY3" fmla="*/ 474065 h 565505"/>
                <a:gd name="connsiteX4" fmla="*/ 91440 w 474065"/>
                <a:gd name="connsiteY4" fmla="*/ 565505 h 565505"/>
                <a:gd name="connsiteX0" fmla="*/ 0 w 474065"/>
                <a:gd name="connsiteY0" fmla="*/ 474065 h 474065"/>
                <a:gd name="connsiteX1" fmla="*/ 0 w 474065"/>
                <a:gd name="connsiteY1" fmla="*/ 0 h 474065"/>
                <a:gd name="connsiteX2" fmla="*/ 474065 w 474065"/>
                <a:gd name="connsiteY2" fmla="*/ 0 h 474065"/>
                <a:gd name="connsiteX3" fmla="*/ 474065 w 474065"/>
                <a:gd name="connsiteY3" fmla="*/ 474065 h 474065"/>
                <a:gd name="connsiteX0" fmla="*/ 0 w 474065"/>
                <a:gd name="connsiteY0" fmla="*/ 0 h 474065"/>
                <a:gd name="connsiteX1" fmla="*/ 474065 w 474065"/>
                <a:gd name="connsiteY1" fmla="*/ 0 h 474065"/>
                <a:gd name="connsiteX2" fmla="*/ 474065 w 474065"/>
                <a:gd name="connsiteY2" fmla="*/ 474065 h 474065"/>
              </a:gdLst>
              <a:ahLst/>
              <a:cxnLst>
                <a:cxn ang="0">
                  <a:pos x="connsiteX0" y="connsiteY0"/>
                </a:cxn>
                <a:cxn ang="0">
                  <a:pos x="connsiteX1" y="connsiteY1"/>
                </a:cxn>
                <a:cxn ang="0">
                  <a:pos x="connsiteX2" y="connsiteY2"/>
                </a:cxn>
              </a:cxnLst>
              <a:rect l="l" t="t" r="r" b="b"/>
              <a:pathLst>
                <a:path w="474065" h="474065">
                  <a:moveTo>
                    <a:pt x="0" y="0"/>
                  </a:moveTo>
                  <a:lnTo>
                    <a:pt x="474065" y="0"/>
                  </a:lnTo>
                  <a:lnTo>
                    <a:pt x="474065" y="474065"/>
                  </a:lnTo>
                </a:path>
              </a:pathLst>
            </a:custGeom>
            <a:noFill/>
            <a:ln w="444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1" name="Rectangle 61">
              <a:extLst>
                <a:ext uri="{FF2B5EF4-FFF2-40B4-BE49-F238E27FC236}">
                  <a16:creationId xmlns:a16="http://schemas.microsoft.com/office/drawing/2014/main" id="{FDB76549-C76E-2B66-AF63-F326A0ED6F5A}"/>
                </a:ext>
              </a:extLst>
            </p:cNvPr>
            <p:cNvSpPr/>
            <p:nvPr/>
          </p:nvSpPr>
          <p:spPr>
            <a:xfrm rot="2700000">
              <a:off x="16545580" y="4023011"/>
              <a:ext cx="474065" cy="474065"/>
            </a:xfrm>
            <a:custGeom>
              <a:avLst/>
              <a:gdLst>
                <a:gd name="connsiteX0" fmla="*/ 0 w 474065"/>
                <a:gd name="connsiteY0" fmla="*/ 0 h 474065"/>
                <a:gd name="connsiteX1" fmla="*/ 474065 w 474065"/>
                <a:gd name="connsiteY1" fmla="*/ 0 h 474065"/>
                <a:gd name="connsiteX2" fmla="*/ 474065 w 474065"/>
                <a:gd name="connsiteY2" fmla="*/ 474065 h 474065"/>
                <a:gd name="connsiteX3" fmla="*/ 0 w 474065"/>
                <a:gd name="connsiteY3" fmla="*/ 474065 h 474065"/>
                <a:gd name="connsiteX4" fmla="*/ 0 w 474065"/>
                <a:gd name="connsiteY4" fmla="*/ 0 h 474065"/>
                <a:gd name="connsiteX0" fmla="*/ 0 w 474065"/>
                <a:gd name="connsiteY0" fmla="*/ 474065 h 565505"/>
                <a:gd name="connsiteX1" fmla="*/ 0 w 474065"/>
                <a:gd name="connsiteY1" fmla="*/ 0 h 565505"/>
                <a:gd name="connsiteX2" fmla="*/ 474065 w 474065"/>
                <a:gd name="connsiteY2" fmla="*/ 0 h 565505"/>
                <a:gd name="connsiteX3" fmla="*/ 474065 w 474065"/>
                <a:gd name="connsiteY3" fmla="*/ 474065 h 565505"/>
                <a:gd name="connsiteX4" fmla="*/ 91440 w 474065"/>
                <a:gd name="connsiteY4" fmla="*/ 565505 h 565505"/>
                <a:gd name="connsiteX0" fmla="*/ 0 w 474065"/>
                <a:gd name="connsiteY0" fmla="*/ 474065 h 474065"/>
                <a:gd name="connsiteX1" fmla="*/ 0 w 474065"/>
                <a:gd name="connsiteY1" fmla="*/ 0 h 474065"/>
                <a:gd name="connsiteX2" fmla="*/ 474065 w 474065"/>
                <a:gd name="connsiteY2" fmla="*/ 0 h 474065"/>
                <a:gd name="connsiteX3" fmla="*/ 474065 w 474065"/>
                <a:gd name="connsiteY3" fmla="*/ 474065 h 474065"/>
                <a:gd name="connsiteX0" fmla="*/ 0 w 474065"/>
                <a:gd name="connsiteY0" fmla="*/ 0 h 474065"/>
                <a:gd name="connsiteX1" fmla="*/ 474065 w 474065"/>
                <a:gd name="connsiteY1" fmla="*/ 0 h 474065"/>
                <a:gd name="connsiteX2" fmla="*/ 474065 w 474065"/>
                <a:gd name="connsiteY2" fmla="*/ 474065 h 474065"/>
              </a:gdLst>
              <a:ahLst/>
              <a:cxnLst>
                <a:cxn ang="0">
                  <a:pos x="connsiteX0" y="connsiteY0"/>
                </a:cxn>
                <a:cxn ang="0">
                  <a:pos x="connsiteX1" y="connsiteY1"/>
                </a:cxn>
                <a:cxn ang="0">
                  <a:pos x="connsiteX2" y="connsiteY2"/>
                </a:cxn>
              </a:cxnLst>
              <a:rect l="l" t="t" r="r" b="b"/>
              <a:pathLst>
                <a:path w="474065" h="474065">
                  <a:moveTo>
                    <a:pt x="0" y="0"/>
                  </a:moveTo>
                  <a:lnTo>
                    <a:pt x="474065" y="0"/>
                  </a:lnTo>
                  <a:lnTo>
                    <a:pt x="474065" y="474065"/>
                  </a:lnTo>
                </a:path>
              </a:pathLst>
            </a:custGeom>
            <a:noFill/>
            <a:ln w="444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grpSp>
        <p:nvGrpSpPr>
          <p:cNvPr id="23" name="Group 22">
            <a:extLst>
              <a:ext uri="{FF2B5EF4-FFF2-40B4-BE49-F238E27FC236}">
                <a16:creationId xmlns:a16="http://schemas.microsoft.com/office/drawing/2014/main" id="{29BF7886-DD97-C6B6-4EDB-98F89E60100C}"/>
              </a:ext>
            </a:extLst>
          </p:cNvPr>
          <p:cNvGrpSpPr/>
          <p:nvPr/>
        </p:nvGrpSpPr>
        <p:grpSpPr>
          <a:xfrm>
            <a:off x="16853804" y="3925543"/>
            <a:ext cx="306407" cy="182124"/>
            <a:chOff x="16222076" y="4023011"/>
            <a:chExt cx="797569" cy="474065"/>
          </a:xfrm>
        </p:grpSpPr>
        <p:sp>
          <p:nvSpPr>
            <p:cNvPr id="24" name="Rectangle 61">
              <a:extLst>
                <a:ext uri="{FF2B5EF4-FFF2-40B4-BE49-F238E27FC236}">
                  <a16:creationId xmlns:a16="http://schemas.microsoft.com/office/drawing/2014/main" id="{D9C29B5D-72BE-B392-D741-C89EBD32E682}"/>
                </a:ext>
              </a:extLst>
            </p:cNvPr>
            <p:cNvSpPr/>
            <p:nvPr/>
          </p:nvSpPr>
          <p:spPr>
            <a:xfrm rot="2700000">
              <a:off x="16222075" y="4023012"/>
              <a:ext cx="474065" cy="474064"/>
            </a:xfrm>
            <a:custGeom>
              <a:avLst/>
              <a:gdLst>
                <a:gd name="connsiteX0" fmla="*/ 0 w 474065"/>
                <a:gd name="connsiteY0" fmla="*/ 0 h 474065"/>
                <a:gd name="connsiteX1" fmla="*/ 474065 w 474065"/>
                <a:gd name="connsiteY1" fmla="*/ 0 h 474065"/>
                <a:gd name="connsiteX2" fmla="*/ 474065 w 474065"/>
                <a:gd name="connsiteY2" fmla="*/ 474065 h 474065"/>
                <a:gd name="connsiteX3" fmla="*/ 0 w 474065"/>
                <a:gd name="connsiteY3" fmla="*/ 474065 h 474065"/>
                <a:gd name="connsiteX4" fmla="*/ 0 w 474065"/>
                <a:gd name="connsiteY4" fmla="*/ 0 h 474065"/>
                <a:gd name="connsiteX0" fmla="*/ 0 w 474065"/>
                <a:gd name="connsiteY0" fmla="*/ 474065 h 565505"/>
                <a:gd name="connsiteX1" fmla="*/ 0 w 474065"/>
                <a:gd name="connsiteY1" fmla="*/ 0 h 565505"/>
                <a:gd name="connsiteX2" fmla="*/ 474065 w 474065"/>
                <a:gd name="connsiteY2" fmla="*/ 0 h 565505"/>
                <a:gd name="connsiteX3" fmla="*/ 474065 w 474065"/>
                <a:gd name="connsiteY3" fmla="*/ 474065 h 565505"/>
                <a:gd name="connsiteX4" fmla="*/ 91440 w 474065"/>
                <a:gd name="connsiteY4" fmla="*/ 565505 h 565505"/>
                <a:gd name="connsiteX0" fmla="*/ 0 w 474065"/>
                <a:gd name="connsiteY0" fmla="*/ 474065 h 474065"/>
                <a:gd name="connsiteX1" fmla="*/ 0 w 474065"/>
                <a:gd name="connsiteY1" fmla="*/ 0 h 474065"/>
                <a:gd name="connsiteX2" fmla="*/ 474065 w 474065"/>
                <a:gd name="connsiteY2" fmla="*/ 0 h 474065"/>
                <a:gd name="connsiteX3" fmla="*/ 474065 w 474065"/>
                <a:gd name="connsiteY3" fmla="*/ 474065 h 474065"/>
                <a:gd name="connsiteX0" fmla="*/ 0 w 474065"/>
                <a:gd name="connsiteY0" fmla="*/ 0 h 474065"/>
                <a:gd name="connsiteX1" fmla="*/ 474065 w 474065"/>
                <a:gd name="connsiteY1" fmla="*/ 0 h 474065"/>
                <a:gd name="connsiteX2" fmla="*/ 474065 w 474065"/>
                <a:gd name="connsiteY2" fmla="*/ 474065 h 474065"/>
              </a:gdLst>
              <a:ahLst/>
              <a:cxnLst>
                <a:cxn ang="0">
                  <a:pos x="connsiteX0" y="connsiteY0"/>
                </a:cxn>
                <a:cxn ang="0">
                  <a:pos x="connsiteX1" y="connsiteY1"/>
                </a:cxn>
                <a:cxn ang="0">
                  <a:pos x="connsiteX2" y="connsiteY2"/>
                </a:cxn>
              </a:cxnLst>
              <a:rect l="l" t="t" r="r" b="b"/>
              <a:pathLst>
                <a:path w="474065" h="474065">
                  <a:moveTo>
                    <a:pt x="0" y="0"/>
                  </a:moveTo>
                  <a:lnTo>
                    <a:pt x="474065" y="0"/>
                  </a:lnTo>
                  <a:lnTo>
                    <a:pt x="474065" y="474065"/>
                  </a:lnTo>
                </a:path>
              </a:pathLst>
            </a:custGeom>
            <a:noFill/>
            <a:ln w="444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5" name="Rectangle 61">
              <a:extLst>
                <a:ext uri="{FF2B5EF4-FFF2-40B4-BE49-F238E27FC236}">
                  <a16:creationId xmlns:a16="http://schemas.microsoft.com/office/drawing/2014/main" id="{8E049959-5FA3-15B8-7FD8-77D67F341DFD}"/>
                </a:ext>
              </a:extLst>
            </p:cNvPr>
            <p:cNvSpPr/>
            <p:nvPr/>
          </p:nvSpPr>
          <p:spPr>
            <a:xfrm rot="2700000">
              <a:off x="16545580" y="4023011"/>
              <a:ext cx="474065" cy="474065"/>
            </a:xfrm>
            <a:custGeom>
              <a:avLst/>
              <a:gdLst>
                <a:gd name="connsiteX0" fmla="*/ 0 w 474065"/>
                <a:gd name="connsiteY0" fmla="*/ 0 h 474065"/>
                <a:gd name="connsiteX1" fmla="*/ 474065 w 474065"/>
                <a:gd name="connsiteY1" fmla="*/ 0 h 474065"/>
                <a:gd name="connsiteX2" fmla="*/ 474065 w 474065"/>
                <a:gd name="connsiteY2" fmla="*/ 474065 h 474065"/>
                <a:gd name="connsiteX3" fmla="*/ 0 w 474065"/>
                <a:gd name="connsiteY3" fmla="*/ 474065 h 474065"/>
                <a:gd name="connsiteX4" fmla="*/ 0 w 474065"/>
                <a:gd name="connsiteY4" fmla="*/ 0 h 474065"/>
                <a:gd name="connsiteX0" fmla="*/ 0 w 474065"/>
                <a:gd name="connsiteY0" fmla="*/ 474065 h 565505"/>
                <a:gd name="connsiteX1" fmla="*/ 0 w 474065"/>
                <a:gd name="connsiteY1" fmla="*/ 0 h 565505"/>
                <a:gd name="connsiteX2" fmla="*/ 474065 w 474065"/>
                <a:gd name="connsiteY2" fmla="*/ 0 h 565505"/>
                <a:gd name="connsiteX3" fmla="*/ 474065 w 474065"/>
                <a:gd name="connsiteY3" fmla="*/ 474065 h 565505"/>
                <a:gd name="connsiteX4" fmla="*/ 91440 w 474065"/>
                <a:gd name="connsiteY4" fmla="*/ 565505 h 565505"/>
                <a:gd name="connsiteX0" fmla="*/ 0 w 474065"/>
                <a:gd name="connsiteY0" fmla="*/ 474065 h 474065"/>
                <a:gd name="connsiteX1" fmla="*/ 0 w 474065"/>
                <a:gd name="connsiteY1" fmla="*/ 0 h 474065"/>
                <a:gd name="connsiteX2" fmla="*/ 474065 w 474065"/>
                <a:gd name="connsiteY2" fmla="*/ 0 h 474065"/>
                <a:gd name="connsiteX3" fmla="*/ 474065 w 474065"/>
                <a:gd name="connsiteY3" fmla="*/ 474065 h 474065"/>
                <a:gd name="connsiteX0" fmla="*/ 0 w 474065"/>
                <a:gd name="connsiteY0" fmla="*/ 0 h 474065"/>
                <a:gd name="connsiteX1" fmla="*/ 474065 w 474065"/>
                <a:gd name="connsiteY1" fmla="*/ 0 h 474065"/>
                <a:gd name="connsiteX2" fmla="*/ 474065 w 474065"/>
                <a:gd name="connsiteY2" fmla="*/ 474065 h 474065"/>
              </a:gdLst>
              <a:ahLst/>
              <a:cxnLst>
                <a:cxn ang="0">
                  <a:pos x="connsiteX0" y="connsiteY0"/>
                </a:cxn>
                <a:cxn ang="0">
                  <a:pos x="connsiteX1" y="connsiteY1"/>
                </a:cxn>
                <a:cxn ang="0">
                  <a:pos x="connsiteX2" y="connsiteY2"/>
                </a:cxn>
              </a:cxnLst>
              <a:rect l="l" t="t" r="r" b="b"/>
              <a:pathLst>
                <a:path w="474065" h="474065">
                  <a:moveTo>
                    <a:pt x="0" y="0"/>
                  </a:moveTo>
                  <a:lnTo>
                    <a:pt x="474065" y="0"/>
                  </a:lnTo>
                  <a:lnTo>
                    <a:pt x="474065" y="474065"/>
                  </a:lnTo>
                </a:path>
              </a:pathLst>
            </a:custGeom>
            <a:noFill/>
            <a:ln w="444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76" name="Round Diagonal Corner Rectangle 5">
            <a:extLst>
              <a:ext uri="{FF2B5EF4-FFF2-40B4-BE49-F238E27FC236}">
                <a16:creationId xmlns:a16="http://schemas.microsoft.com/office/drawing/2014/main" id="{D0A64E87-F33D-3395-B71A-2C1CF68D731C}"/>
              </a:ext>
            </a:extLst>
          </p:cNvPr>
          <p:cNvSpPr/>
          <p:nvPr/>
        </p:nvSpPr>
        <p:spPr>
          <a:xfrm>
            <a:off x="5051230" y="4962895"/>
            <a:ext cx="3904507" cy="4222669"/>
          </a:xfrm>
          <a:prstGeom prst="round2DiagRect">
            <a:avLst>
              <a:gd name="adj1" fmla="val 4493"/>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0"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white"/>
              </a:solidFill>
              <a:effectLst/>
              <a:uLnTx/>
              <a:uFillTx/>
              <a:latin typeface="Aptos" panose="02110004020202020204"/>
              <a:ea typeface="+mn-ea"/>
              <a:cs typeface="Arial"/>
            </a:endParaRPr>
          </a:p>
        </p:txBody>
      </p:sp>
      <p:sp>
        <p:nvSpPr>
          <p:cNvPr id="83" name="TextBox 25">
            <a:extLst>
              <a:ext uri="{FF2B5EF4-FFF2-40B4-BE49-F238E27FC236}">
                <a16:creationId xmlns:a16="http://schemas.microsoft.com/office/drawing/2014/main" id="{6852680B-1B05-B632-443A-243214B05B9B}"/>
              </a:ext>
            </a:extLst>
          </p:cNvPr>
          <p:cNvSpPr txBox="1"/>
          <p:nvPr/>
        </p:nvSpPr>
        <p:spPr>
          <a:xfrm>
            <a:off x="5368339" y="6890366"/>
            <a:ext cx="3075865" cy="1338187"/>
          </a:xfrm>
          <a:prstGeom prst="rect">
            <a:avLst/>
          </a:prstGeom>
        </p:spPr>
        <p:txBody>
          <a:bodyPr wrap="square" lIns="0" tIns="0" rIns="0" bIns="0" rtlCol="0" anchor="t">
            <a:spAutoFit/>
          </a:bodyPr>
          <a:lstStyle/>
          <a:p>
            <a:pPr lvl="0">
              <a:spcAft>
                <a:spcPts val="600"/>
              </a:spcAft>
              <a:defRPr/>
            </a:pPr>
            <a:r>
              <a:rPr lang="en-US" sz="1600" dirty="0">
                <a:solidFill>
                  <a:schemeClr val="tx2"/>
                </a:solidFill>
                <a:ea typeface="MuktaMahee Light"/>
                <a:cs typeface="MuktaMahee Light"/>
                <a:sym typeface="Mukta Mahee Light"/>
              </a:rPr>
              <a:t>We have exclusive rights to commercialize Rafael’s technology in civilian markets.</a:t>
            </a:r>
          </a:p>
          <a:p>
            <a:pPr>
              <a:lnSpc>
                <a:spcPts val="2120"/>
              </a:lnSpc>
              <a:spcAft>
                <a:spcPts val="600"/>
              </a:spcAft>
              <a:defRPr/>
            </a:pPr>
            <a:r>
              <a:rPr lang="en-US" sz="1600" b="1" dirty="0">
                <a:solidFill>
                  <a:schemeClr val="tx2"/>
                </a:solidFill>
                <a:latin typeface="Figtree SemiBold" pitchFamily="2" charset="0"/>
                <a:cs typeface="Mukta Mahee Bold"/>
                <a:sym typeface="Mukta Mahee Bold"/>
              </a:rPr>
              <a:t>Rafael tech spinoffs were acquired by strategics.</a:t>
            </a:r>
          </a:p>
        </p:txBody>
      </p:sp>
      <p:sp>
        <p:nvSpPr>
          <p:cNvPr id="84" name="TextBox 25">
            <a:extLst>
              <a:ext uri="{FF2B5EF4-FFF2-40B4-BE49-F238E27FC236}">
                <a16:creationId xmlns:a16="http://schemas.microsoft.com/office/drawing/2014/main" id="{4F1C5050-1C5C-4045-2D3A-343E79F4B256}"/>
              </a:ext>
            </a:extLst>
          </p:cNvPr>
          <p:cNvSpPr txBox="1"/>
          <p:nvPr/>
        </p:nvSpPr>
        <p:spPr>
          <a:xfrm>
            <a:off x="5368338" y="5273714"/>
            <a:ext cx="2265517" cy="1093248"/>
          </a:xfrm>
          <a:prstGeom prst="rect">
            <a:avLst/>
          </a:prstGeom>
        </p:spPr>
        <p:txBody>
          <a:bodyPr wrap="square" lIns="0" tIns="0" rIns="0" bIns="0" rtlCol="0" anchor="t">
            <a:spAutoFit/>
          </a:bodyPr>
          <a:lstStyle/>
          <a:p>
            <a:pPr lvl="0">
              <a:lnSpc>
                <a:spcPts val="2882"/>
              </a:lnSpc>
              <a:defRPr/>
            </a:pPr>
            <a:r>
              <a:rPr lang="en-US" sz="2200" dirty="0">
                <a:solidFill>
                  <a:schemeClr val="tx2"/>
                </a:solidFill>
                <a:latin typeface="+mj-lt"/>
                <a:sym typeface="Mukta Mahee Bold"/>
              </a:rPr>
              <a:t>SPINOFFS BASED ON RAFAEL’S IP</a:t>
            </a:r>
          </a:p>
        </p:txBody>
      </p:sp>
      <p:grpSp>
        <p:nvGrpSpPr>
          <p:cNvPr id="87" name="Group 86">
            <a:extLst>
              <a:ext uri="{FF2B5EF4-FFF2-40B4-BE49-F238E27FC236}">
                <a16:creationId xmlns:a16="http://schemas.microsoft.com/office/drawing/2014/main" id="{6D92BA7B-9F79-92CA-1A45-6A79D82F3001}"/>
              </a:ext>
            </a:extLst>
          </p:cNvPr>
          <p:cNvGrpSpPr/>
          <p:nvPr/>
        </p:nvGrpSpPr>
        <p:grpSpPr>
          <a:xfrm>
            <a:off x="5384016" y="6612334"/>
            <a:ext cx="3238934" cy="0"/>
            <a:chOff x="1428935" y="6246934"/>
            <a:chExt cx="3238934" cy="0"/>
          </a:xfrm>
        </p:grpSpPr>
        <p:cxnSp>
          <p:nvCxnSpPr>
            <p:cNvPr id="88" name="Straight Connector 87">
              <a:extLst>
                <a:ext uri="{FF2B5EF4-FFF2-40B4-BE49-F238E27FC236}">
                  <a16:creationId xmlns:a16="http://schemas.microsoft.com/office/drawing/2014/main" id="{165D0220-5FD8-6706-6235-C0CA774A6702}"/>
                </a:ext>
              </a:extLst>
            </p:cNvPr>
            <p:cNvCxnSpPr>
              <a:cxnSpLocks/>
            </p:cNvCxnSpPr>
            <p:nvPr/>
          </p:nvCxnSpPr>
          <p:spPr>
            <a:xfrm>
              <a:off x="1428935" y="6246934"/>
              <a:ext cx="3238934"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42FB23D8-B052-01E1-95FF-CC7F046F5528}"/>
                </a:ext>
              </a:extLst>
            </p:cNvPr>
            <p:cNvCxnSpPr>
              <a:cxnSpLocks/>
            </p:cNvCxnSpPr>
            <p:nvPr/>
          </p:nvCxnSpPr>
          <p:spPr>
            <a:xfrm>
              <a:off x="1428935" y="6246934"/>
              <a:ext cx="77186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grpSp>
      <p:sp>
        <p:nvSpPr>
          <p:cNvPr id="93" name="Round Diagonal Corner Rectangle 5">
            <a:extLst>
              <a:ext uri="{FF2B5EF4-FFF2-40B4-BE49-F238E27FC236}">
                <a16:creationId xmlns:a16="http://schemas.microsoft.com/office/drawing/2014/main" id="{17DFDD3B-B20A-AA85-A547-0679E39AE53C}"/>
              </a:ext>
            </a:extLst>
          </p:cNvPr>
          <p:cNvSpPr/>
          <p:nvPr/>
        </p:nvSpPr>
        <p:spPr>
          <a:xfrm>
            <a:off x="9345515" y="4962895"/>
            <a:ext cx="3904507" cy="4222669"/>
          </a:xfrm>
          <a:prstGeom prst="round2DiagRect">
            <a:avLst>
              <a:gd name="adj1" fmla="val 4493"/>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0"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white"/>
              </a:solidFill>
              <a:effectLst/>
              <a:uLnTx/>
              <a:uFillTx/>
              <a:latin typeface="Aptos" panose="02110004020202020204"/>
              <a:ea typeface="+mn-ea"/>
              <a:cs typeface="Arial"/>
            </a:endParaRPr>
          </a:p>
        </p:txBody>
      </p:sp>
      <p:sp>
        <p:nvSpPr>
          <p:cNvPr id="94" name="TextBox 25">
            <a:extLst>
              <a:ext uri="{FF2B5EF4-FFF2-40B4-BE49-F238E27FC236}">
                <a16:creationId xmlns:a16="http://schemas.microsoft.com/office/drawing/2014/main" id="{E79FDFDB-D79E-DB79-91FB-848513B0F602}"/>
              </a:ext>
            </a:extLst>
          </p:cNvPr>
          <p:cNvSpPr txBox="1"/>
          <p:nvPr/>
        </p:nvSpPr>
        <p:spPr>
          <a:xfrm>
            <a:off x="9662624" y="6890366"/>
            <a:ext cx="2981321" cy="1946046"/>
          </a:xfrm>
          <a:prstGeom prst="rect">
            <a:avLst/>
          </a:prstGeom>
        </p:spPr>
        <p:txBody>
          <a:bodyPr wrap="square" lIns="0" tIns="0" rIns="0" bIns="0" rtlCol="0" anchor="t">
            <a:spAutoFit/>
          </a:bodyPr>
          <a:lstStyle/>
          <a:p>
            <a:pPr>
              <a:lnSpc>
                <a:spcPts val="2120"/>
              </a:lnSpc>
              <a:spcAft>
                <a:spcPts val="600"/>
              </a:spcAft>
              <a:defRPr/>
            </a:pPr>
            <a:r>
              <a:rPr lang="en-US" sz="1600" dirty="0">
                <a:solidFill>
                  <a:schemeClr val="tx2"/>
                </a:solidFill>
                <a:cs typeface="MuktaMahee Light"/>
                <a:sym typeface="Mukta Mahee Light"/>
              </a:rPr>
              <a:t>Helping portfolio companies develop technologies and mature products in an enterprise- and military-grade environment.</a:t>
            </a:r>
          </a:p>
          <a:p>
            <a:pPr>
              <a:lnSpc>
                <a:spcPts val="2120"/>
              </a:lnSpc>
              <a:spcAft>
                <a:spcPts val="600"/>
              </a:spcAft>
              <a:defRPr/>
            </a:pPr>
            <a:r>
              <a:rPr lang="en-US" sz="1600" b="1" dirty="0">
                <a:solidFill>
                  <a:schemeClr val="tx2"/>
                </a:solidFill>
                <a:latin typeface="Figtree SemiBold" pitchFamily="2" charset="0"/>
                <a:cs typeface="Mukta Mahee Bold"/>
                <a:sym typeface="Mukta Mahee Bold"/>
              </a:rPr>
              <a:t>Rafael often converts into their 1st enterprise customer.</a:t>
            </a:r>
          </a:p>
        </p:txBody>
      </p:sp>
      <p:sp>
        <p:nvSpPr>
          <p:cNvPr id="95" name="TextBox 25">
            <a:extLst>
              <a:ext uri="{FF2B5EF4-FFF2-40B4-BE49-F238E27FC236}">
                <a16:creationId xmlns:a16="http://schemas.microsoft.com/office/drawing/2014/main" id="{09E9E717-47A2-EEF5-FCB8-29DA7105077E}"/>
              </a:ext>
            </a:extLst>
          </p:cNvPr>
          <p:cNvSpPr txBox="1"/>
          <p:nvPr/>
        </p:nvSpPr>
        <p:spPr>
          <a:xfrm>
            <a:off x="9662622" y="5273714"/>
            <a:ext cx="3027011" cy="1093248"/>
          </a:xfrm>
          <a:prstGeom prst="rect">
            <a:avLst/>
          </a:prstGeom>
        </p:spPr>
        <p:txBody>
          <a:bodyPr wrap="square" lIns="0" tIns="0" rIns="0" bIns="0" rtlCol="0" anchor="t">
            <a:spAutoFit/>
          </a:bodyPr>
          <a:lstStyle/>
          <a:p>
            <a:pPr lvl="0">
              <a:lnSpc>
                <a:spcPts val="2882"/>
              </a:lnSpc>
              <a:defRPr/>
            </a:pPr>
            <a:r>
              <a:rPr lang="en-US" sz="2200" dirty="0">
                <a:solidFill>
                  <a:schemeClr val="tx2"/>
                </a:solidFill>
                <a:latin typeface="+mj-lt"/>
                <a:sym typeface="Mukta Mahee Bold"/>
              </a:rPr>
              <a:t>DESIGN PARTNERSHIP WITH PORTFOLIO COMPANIES</a:t>
            </a:r>
          </a:p>
        </p:txBody>
      </p:sp>
      <p:grpSp>
        <p:nvGrpSpPr>
          <p:cNvPr id="97" name="Group 96">
            <a:extLst>
              <a:ext uri="{FF2B5EF4-FFF2-40B4-BE49-F238E27FC236}">
                <a16:creationId xmlns:a16="http://schemas.microsoft.com/office/drawing/2014/main" id="{A54788D3-8DD5-FD6C-8E91-8F75EDA62133}"/>
              </a:ext>
            </a:extLst>
          </p:cNvPr>
          <p:cNvGrpSpPr/>
          <p:nvPr/>
        </p:nvGrpSpPr>
        <p:grpSpPr>
          <a:xfrm>
            <a:off x="9678301" y="6612334"/>
            <a:ext cx="3238934" cy="0"/>
            <a:chOff x="1428935" y="6246934"/>
            <a:chExt cx="3238934" cy="0"/>
          </a:xfrm>
        </p:grpSpPr>
        <p:cxnSp>
          <p:nvCxnSpPr>
            <p:cNvPr id="98" name="Straight Connector 97">
              <a:extLst>
                <a:ext uri="{FF2B5EF4-FFF2-40B4-BE49-F238E27FC236}">
                  <a16:creationId xmlns:a16="http://schemas.microsoft.com/office/drawing/2014/main" id="{C4142945-1DA9-8FFB-1AF5-B663C1F19859}"/>
                </a:ext>
              </a:extLst>
            </p:cNvPr>
            <p:cNvCxnSpPr>
              <a:cxnSpLocks/>
            </p:cNvCxnSpPr>
            <p:nvPr/>
          </p:nvCxnSpPr>
          <p:spPr>
            <a:xfrm>
              <a:off x="1428935" y="6246934"/>
              <a:ext cx="3238934"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0EBA2491-45AB-3911-0166-3D2FB12F674B}"/>
                </a:ext>
              </a:extLst>
            </p:cNvPr>
            <p:cNvCxnSpPr>
              <a:cxnSpLocks/>
            </p:cNvCxnSpPr>
            <p:nvPr/>
          </p:nvCxnSpPr>
          <p:spPr>
            <a:xfrm>
              <a:off x="1428935" y="6246934"/>
              <a:ext cx="77186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grpSp>
      <p:sp>
        <p:nvSpPr>
          <p:cNvPr id="103" name="Round Diagonal Corner Rectangle 5">
            <a:extLst>
              <a:ext uri="{FF2B5EF4-FFF2-40B4-BE49-F238E27FC236}">
                <a16:creationId xmlns:a16="http://schemas.microsoft.com/office/drawing/2014/main" id="{4FE59CD9-F52B-5A85-B61C-C1D9D724749C}"/>
              </a:ext>
            </a:extLst>
          </p:cNvPr>
          <p:cNvSpPr/>
          <p:nvPr/>
        </p:nvSpPr>
        <p:spPr>
          <a:xfrm>
            <a:off x="13639800" y="4962895"/>
            <a:ext cx="3904507" cy="4222669"/>
          </a:xfrm>
          <a:prstGeom prst="round2DiagRect">
            <a:avLst>
              <a:gd name="adj1" fmla="val 4493"/>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0"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white"/>
              </a:solidFill>
              <a:effectLst/>
              <a:uLnTx/>
              <a:uFillTx/>
              <a:latin typeface="Aptos" panose="02110004020202020204"/>
              <a:ea typeface="+mn-ea"/>
              <a:cs typeface="Arial"/>
            </a:endParaRPr>
          </a:p>
        </p:txBody>
      </p:sp>
      <p:sp>
        <p:nvSpPr>
          <p:cNvPr id="104" name="TextBox 25">
            <a:extLst>
              <a:ext uri="{FF2B5EF4-FFF2-40B4-BE49-F238E27FC236}">
                <a16:creationId xmlns:a16="http://schemas.microsoft.com/office/drawing/2014/main" id="{4E13BB07-57D8-D9AF-08FE-710546D0FCF7}"/>
              </a:ext>
            </a:extLst>
          </p:cNvPr>
          <p:cNvSpPr txBox="1"/>
          <p:nvPr/>
        </p:nvSpPr>
        <p:spPr>
          <a:xfrm>
            <a:off x="13956909" y="6890366"/>
            <a:ext cx="2875515" cy="1061188"/>
          </a:xfrm>
          <a:prstGeom prst="rect">
            <a:avLst/>
          </a:prstGeom>
        </p:spPr>
        <p:txBody>
          <a:bodyPr wrap="square" lIns="0" tIns="0" rIns="0" bIns="0" rtlCol="0" anchor="t">
            <a:spAutoFit/>
          </a:bodyPr>
          <a:lstStyle/>
          <a:p>
            <a:pPr>
              <a:lnSpc>
                <a:spcPts val="2120"/>
              </a:lnSpc>
              <a:spcAft>
                <a:spcPts val="600"/>
              </a:spcAft>
              <a:defRPr/>
            </a:pPr>
            <a:r>
              <a:rPr lang="en-US" sz="1600" dirty="0">
                <a:solidFill>
                  <a:schemeClr val="tx2"/>
                </a:solidFill>
                <a:cs typeface="MuktaMahee Light"/>
                <a:sym typeface="Mukta Mahee Light"/>
              </a:rPr>
              <a:t>Rafael can open up markets to portfolio companies both as a direct customer, or as a prime contractor.</a:t>
            </a:r>
          </a:p>
        </p:txBody>
      </p:sp>
      <p:sp>
        <p:nvSpPr>
          <p:cNvPr id="105" name="TextBox 25">
            <a:extLst>
              <a:ext uri="{FF2B5EF4-FFF2-40B4-BE49-F238E27FC236}">
                <a16:creationId xmlns:a16="http://schemas.microsoft.com/office/drawing/2014/main" id="{A588A21C-A976-0150-B435-8614AA0A4374}"/>
              </a:ext>
            </a:extLst>
          </p:cNvPr>
          <p:cNvSpPr txBox="1"/>
          <p:nvPr/>
        </p:nvSpPr>
        <p:spPr>
          <a:xfrm>
            <a:off x="13956908" y="5273714"/>
            <a:ext cx="2983459" cy="1093248"/>
          </a:xfrm>
          <a:prstGeom prst="rect">
            <a:avLst/>
          </a:prstGeom>
        </p:spPr>
        <p:txBody>
          <a:bodyPr wrap="square" lIns="0" tIns="0" rIns="0" bIns="0" rtlCol="0" anchor="t">
            <a:spAutoFit/>
          </a:bodyPr>
          <a:lstStyle/>
          <a:p>
            <a:pPr lvl="0">
              <a:lnSpc>
                <a:spcPts val="2882"/>
              </a:lnSpc>
              <a:defRPr/>
            </a:pPr>
            <a:r>
              <a:rPr lang="en-US" sz="2200" dirty="0">
                <a:solidFill>
                  <a:schemeClr val="tx2"/>
                </a:solidFill>
                <a:latin typeface="+mj-lt"/>
                <a:sym typeface="Mukta Mahee Bold"/>
              </a:rPr>
              <a:t>GATEWAY INTO HIGH-ENTRY BARRIER MARKETS</a:t>
            </a:r>
          </a:p>
        </p:txBody>
      </p:sp>
      <p:grpSp>
        <p:nvGrpSpPr>
          <p:cNvPr id="107" name="Group 106">
            <a:extLst>
              <a:ext uri="{FF2B5EF4-FFF2-40B4-BE49-F238E27FC236}">
                <a16:creationId xmlns:a16="http://schemas.microsoft.com/office/drawing/2014/main" id="{256437BA-0E4B-7DB3-7013-DD83F31079E2}"/>
              </a:ext>
            </a:extLst>
          </p:cNvPr>
          <p:cNvGrpSpPr/>
          <p:nvPr/>
        </p:nvGrpSpPr>
        <p:grpSpPr>
          <a:xfrm>
            <a:off x="13972586" y="6612334"/>
            <a:ext cx="3238934" cy="0"/>
            <a:chOff x="1428935" y="6246934"/>
            <a:chExt cx="3238934" cy="0"/>
          </a:xfrm>
        </p:grpSpPr>
        <p:cxnSp>
          <p:nvCxnSpPr>
            <p:cNvPr id="108" name="Straight Connector 107">
              <a:extLst>
                <a:ext uri="{FF2B5EF4-FFF2-40B4-BE49-F238E27FC236}">
                  <a16:creationId xmlns:a16="http://schemas.microsoft.com/office/drawing/2014/main" id="{692C02EE-CBD3-13CC-01C0-8E386DEE147A}"/>
                </a:ext>
              </a:extLst>
            </p:cNvPr>
            <p:cNvCxnSpPr>
              <a:cxnSpLocks/>
            </p:cNvCxnSpPr>
            <p:nvPr/>
          </p:nvCxnSpPr>
          <p:spPr>
            <a:xfrm>
              <a:off x="1428935" y="6246934"/>
              <a:ext cx="3238934"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3E7A210C-A8F3-6BE2-1F2F-ABC074E237B4}"/>
                </a:ext>
              </a:extLst>
            </p:cNvPr>
            <p:cNvCxnSpPr>
              <a:cxnSpLocks/>
            </p:cNvCxnSpPr>
            <p:nvPr/>
          </p:nvCxnSpPr>
          <p:spPr>
            <a:xfrm>
              <a:off x="1428935" y="6246934"/>
              <a:ext cx="77186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grpSp>
      <p:pic>
        <p:nvPicPr>
          <p:cNvPr id="112" name="Graphic 111">
            <a:extLst>
              <a:ext uri="{FF2B5EF4-FFF2-40B4-BE49-F238E27FC236}">
                <a16:creationId xmlns:a16="http://schemas.microsoft.com/office/drawing/2014/main" id="{9B81F6E1-B90E-9F5D-B666-243C719541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46182" y="5882744"/>
            <a:ext cx="868991" cy="410400"/>
          </a:xfrm>
          <a:prstGeom prst="rect">
            <a:avLst/>
          </a:prstGeom>
        </p:spPr>
      </p:pic>
      <p:pic>
        <p:nvPicPr>
          <p:cNvPr id="113" name="Graphic 112">
            <a:extLst>
              <a:ext uri="{FF2B5EF4-FFF2-40B4-BE49-F238E27FC236}">
                <a16:creationId xmlns:a16="http://schemas.microsoft.com/office/drawing/2014/main" id="{4FC7E430-7291-D3C6-1C4A-EEBF240BB2E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498663" y="5887212"/>
            <a:ext cx="410386" cy="406800"/>
          </a:xfrm>
          <a:prstGeom prst="rect">
            <a:avLst/>
          </a:prstGeom>
        </p:spPr>
      </p:pic>
      <p:pic>
        <p:nvPicPr>
          <p:cNvPr id="114" name="Graphic 113">
            <a:extLst>
              <a:ext uri="{FF2B5EF4-FFF2-40B4-BE49-F238E27FC236}">
                <a16:creationId xmlns:a16="http://schemas.microsoft.com/office/drawing/2014/main" id="{B49E5ABD-AA60-8E51-0D66-6658BDBB067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741158" y="5879614"/>
            <a:ext cx="466725" cy="406800"/>
          </a:xfrm>
          <a:prstGeom prst="rect">
            <a:avLst/>
          </a:prstGeom>
        </p:spPr>
      </p:pic>
      <p:sp>
        <p:nvSpPr>
          <p:cNvPr id="22" name="Footer Placeholder 1">
            <a:extLst>
              <a:ext uri="{FF2B5EF4-FFF2-40B4-BE49-F238E27FC236}">
                <a16:creationId xmlns:a16="http://schemas.microsoft.com/office/drawing/2014/main" id="{41775C5E-EA20-B187-16BD-5C8BC69C4F9D}"/>
              </a:ext>
            </a:extLst>
          </p:cNvPr>
          <p:cNvSpPr txBox="1">
            <a:spLocks/>
          </p:cNvSpPr>
          <p:nvPr/>
        </p:nvSpPr>
        <p:spPr>
          <a:xfrm>
            <a:off x="6083773" y="9648825"/>
            <a:ext cx="3086100" cy="215900"/>
          </a:xfrm>
          <a:prstGeom prst="rect">
            <a:avLst/>
          </a:prstGeom>
        </p:spPr>
        <p:txBody>
          <a:bodyPr vert="horz" wrap="square" lIns="0" tIns="0" rIns="0" bIns="0" rtlCol="0" anchor="ctr">
            <a:spAutoFit/>
          </a:bodyPr>
          <a:lstStyle>
            <a:defPPr>
              <a:defRPr lang="en-US"/>
            </a:defPPr>
            <a:lvl1pPr marL="0" algn="l" defTabSz="914400" rtl="0" eaLnBrk="1" latinLnBrk="0" hangingPunct="1">
              <a:defRPr lang="en-IL" sz="1400" b="0" i="0" kern="1200">
                <a:solidFill>
                  <a:schemeClr val="tx1"/>
                </a:solidFill>
                <a:latin typeface="Figtre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Elron and Rafael’s Partnership</a:t>
            </a:r>
          </a:p>
        </p:txBody>
      </p:sp>
    </p:spTree>
    <p:extLst>
      <p:ext uri="{BB962C8B-B14F-4D97-AF65-F5344CB8AC3E}">
        <p14:creationId xmlns:p14="http://schemas.microsoft.com/office/powerpoint/2010/main" val="3286710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3">
          <a:extLst>
            <a:ext uri="{FF2B5EF4-FFF2-40B4-BE49-F238E27FC236}">
              <a16:creationId xmlns:a16="http://schemas.microsoft.com/office/drawing/2014/main" id="{316B603E-BF4C-DDE0-D7D8-5F5A38434706}"/>
            </a:ext>
          </a:extLst>
        </p:cNvPr>
        <p:cNvGrpSpPr/>
        <p:nvPr/>
      </p:nvGrpSpPr>
      <p:grpSpPr>
        <a:xfrm>
          <a:off x="0" y="0"/>
          <a:ext cx="0" cy="0"/>
          <a:chOff x="0" y="0"/>
          <a:chExt cx="0" cy="0"/>
        </a:xfrm>
      </p:grpSpPr>
      <p:sp>
        <p:nvSpPr>
          <p:cNvPr id="11" name="Title">
            <a:extLst>
              <a:ext uri="{FF2B5EF4-FFF2-40B4-BE49-F238E27FC236}">
                <a16:creationId xmlns:a16="http://schemas.microsoft.com/office/drawing/2014/main" id="{68112C2D-FE7D-4C4A-BB89-44B1BF835543}"/>
              </a:ext>
            </a:extLst>
          </p:cNvPr>
          <p:cNvSpPr txBox="1"/>
          <p:nvPr/>
        </p:nvSpPr>
        <p:spPr>
          <a:xfrm>
            <a:off x="754866" y="1187170"/>
            <a:ext cx="17075700" cy="1015663"/>
          </a:xfrm>
          <a:prstGeom prst="rect">
            <a:avLst/>
          </a:prstGeom>
          <a:noFill/>
        </p:spPr>
        <p:txBody>
          <a:bodyPr wrap="square" lIns="0" tIns="0" rIns="0" bIns="0" anchor="ctr">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Figtree" pitchFamily="2" charset="0"/>
                <a:ea typeface="+mn-ea"/>
                <a:cs typeface="+mn-cs"/>
              </a:rPr>
              <a:t>M&amp;A and Investment Model Structure</a:t>
            </a:r>
          </a:p>
        </p:txBody>
      </p:sp>
      <p:sp>
        <p:nvSpPr>
          <p:cNvPr id="13" name="Col Header MA">
            <a:extLst>
              <a:ext uri="{FF2B5EF4-FFF2-40B4-BE49-F238E27FC236}">
                <a16:creationId xmlns:a16="http://schemas.microsoft.com/office/drawing/2014/main" id="{FBACFDB3-239D-2331-B1BA-AB5EB01F299A}"/>
              </a:ext>
            </a:extLst>
          </p:cNvPr>
          <p:cNvSpPr/>
          <p:nvPr/>
        </p:nvSpPr>
        <p:spPr>
          <a:xfrm>
            <a:off x="754866" y="3266333"/>
            <a:ext cx="8410866" cy="690000"/>
          </a:xfrm>
          <a:prstGeom prst="rect">
            <a:avLst/>
          </a:prstGeom>
          <a:solidFill>
            <a:srgbClr val="FA640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Figtree" pitchFamily="2" charset="0"/>
                <a:ea typeface="+mn-ea"/>
                <a:cs typeface="+mn-cs"/>
              </a:rPr>
              <a:t>M&amp;A</a:t>
            </a:r>
            <a:endParaRPr kumimoji="0" lang="en-US" sz="3000" b="1" i="0" u="none" strike="noStrike" kern="1200" cap="none" spc="0" normalizeH="0" baseline="0" noProof="0" dirty="0">
              <a:ln>
                <a:noFill/>
              </a:ln>
              <a:solidFill>
                <a:prstClr val="white"/>
              </a:solidFill>
              <a:effectLst/>
              <a:uLnTx/>
              <a:uFillTx/>
              <a:latin typeface="Figtree" pitchFamily="2" charset="0"/>
              <a:ea typeface="+mn-ea"/>
              <a:cs typeface="+mn-cs"/>
            </a:endParaRPr>
          </a:p>
        </p:txBody>
      </p:sp>
      <p:sp>
        <p:nvSpPr>
          <p:cNvPr id="15" name="MA Row1">
            <a:extLst>
              <a:ext uri="{FF2B5EF4-FFF2-40B4-BE49-F238E27FC236}">
                <a16:creationId xmlns:a16="http://schemas.microsoft.com/office/drawing/2014/main" id="{982358F5-5EDF-D418-273E-7BA973219A1F}"/>
              </a:ext>
            </a:extLst>
          </p:cNvPr>
          <p:cNvSpPr/>
          <p:nvPr/>
        </p:nvSpPr>
        <p:spPr>
          <a:xfrm>
            <a:off x="754866" y="4136333"/>
            <a:ext cx="8410866" cy="750000"/>
          </a:xfrm>
          <a:prstGeom prst="rect">
            <a:avLst/>
          </a:prstGeom>
          <a:solidFill>
            <a:srgbClr val="F0F0F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rPr>
              <a:t>MAJORITY OWNERSHIP</a:t>
            </a:r>
          </a:p>
        </p:txBody>
      </p:sp>
      <p:sp>
        <p:nvSpPr>
          <p:cNvPr id="17" name="MA Row2">
            <a:extLst>
              <a:ext uri="{FF2B5EF4-FFF2-40B4-BE49-F238E27FC236}">
                <a16:creationId xmlns:a16="http://schemas.microsoft.com/office/drawing/2014/main" id="{96572762-FD43-F103-3443-45D54344BD3B}"/>
              </a:ext>
            </a:extLst>
          </p:cNvPr>
          <p:cNvSpPr/>
          <p:nvPr/>
        </p:nvSpPr>
        <p:spPr>
          <a:xfrm>
            <a:off x="754866" y="5814806"/>
            <a:ext cx="8410866" cy="750000"/>
          </a:xfrm>
          <a:prstGeom prst="rect">
            <a:avLst/>
          </a:prstGeom>
          <a:solidFill>
            <a:srgbClr val="F0F0F0"/>
          </a:solidFill>
          <a:ln>
            <a:noFill/>
          </a:ln>
        </p:spPr>
        <p:txBody>
          <a:bodyPr lIns="342900" tIns="0" rIns="0" bIns="0" anchor="ctr"/>
          <a:lstStyle/>
          <a:p>
            <a:pPr lvl="0" defTabSz="1371600">
              <a:defRPr/>
            </a:pPr>
            <a:r>
              <a:rPr lang="en-US" sz="2400" dirty="0">
                <a:solidFill>
                  <a:prstClr val="black"/>
                </a:solidFill>
                <a:latin typeface="Figtree" pitchFamily="2" charset="0"/>
              </a:rPr>
              <a:t>DUAL-USE </a:t>
            </a:r>
            <a:r>
              <a:rPr kumimoji="0" lang="en-US" sz="2400" b="0" i="0" u="none" strike="noStrike" kern="1200" cap="none" spc="0" normalizeH="0" baseline="0" noProof="0" dirty="0">
                <a:ln>
                  <a:noFill/>
                </a:ln>
                <a:solidFill>
                  <a:prstClr val="black"/>
                </a:solidFill>
                <a:effectLst/>
                <a:uLnTx/>
                <a:uFillTx/>
                <a:latin typeface="Figtree" pitchFamily="2" charset="0"/>
                <a:ea typeface="+mn-ea"/>
                <a:cs typeface="+mn-cs"/>
              </a:rPr>
              <a:t>DEFENSE TECH</a:t>
            </a:r>
          </a:p>
        </p:txBody>
      </p:sp>
      <p:sp>
        <p:nvSpPr>
          <p:cNvPr id="21" name="Col Header Investment">
            <a:extLst>
              <a:ext uri="{FF2B5EF4-FFF2-40B4-BE49-F238E27FC236}">
                <a16:creationId xmlns:a16="http://schemas.microsoft.com/office/drawing/2014/main" id="{2EBDD18E-B111-1579-4EAA-961BDCE52AAE}"/>
              </a:ext>
            </a:extLst>
          </p:cNvPr>
          <p:cNvSpPr/>
          <p:nvPr/>
        </p:nvSpPr>
        <p:spPr>
          <a:xfrm>
            <a:off x="9460566" y="3266333"/>
            <a:ext cx="8370000" cy="690000"/>
          </a:xfrm>
          <a:prstGeom prst="rect">
            <a:avLst/>
          </a:prstGeom>
          <a:solidFill>
            <a:srgbClr val="1A2A5A"/>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Figtree" pitchFamily="2" charset="0"/>
                <a:ea typeface="+mn-ea"/>
                <a:cs typeface="+mn-cs"/>
              </a:rPr>
              <a:t>VC INVESTMENTS</a:t>
            </a:r>
            <a:endParaRPr kumimoji="0" lang="en-US" sz="3000" b="1" i="0" u="none" strike="noStrike" kern="1200" cap="none" spc="0" normalizeH="0" baseline="0" noProof="0" dirty="0">
              <a:ln>
                <a:noFill/>
              </a:ln>
              <a:solidFill>
                <a:prstClr val="white"/>
              </a:solidFill>
              <a:effectLst/>
              <a:uLnTx/>
              <a:uFillTx/>
              <a:latin typeface="Figtree" pitchFamily="2" charset="0"/>
              <a:ea typeface="+mn-ea"/>
              <a:cs typeface="+mn-cs"/>
            </a:endParaRPr>
          </a:p>
        </p:txBody>
      </p:sp>
      <p:sp>
        <p:nvSpPr>
          <p:cNvPr id="23" name="Inv Row1">
            <a:extLst>
              <a:ext uri="{FF2B5EF4-FFF2-40B4-BE49-F238E27FC236}">
                <a16:creationId xmlns:a16="http://schemas.microsoft.com/office/drawing/2014/main" id="{DE9FAC30-4C1D-B9DE-CBC4-FDA448858A60}"/>
              </a:ext>
            </a:extLst>
          </p:cNvPr>
          <p:cNvSpPr/>
          <p:nvPr/>
        </p:nvSpPr>
        <p:spPr>
          <a:xfrm>
            <a:off x="9460566" y="4974806"/>
            <a:ext cx="8370000" cy="750000"/>
          </a:xfrm>
          <a:prstGeom prst="rect">
            <a:avLst/>
          </a:prstGeom>
          <a:solidFill>
            <a:srgbClr val="F0F0F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igtree" pitchFamily="2" charset="0"/>
                <a:ea typeface="+mn-ea"/>
                <a:cs typeface="+mn-cs"/>
              </a:rPr>
              <a:t>EARLY GROWTH</a:t>
            </a:r>
          </a:p>
        </p:txBody>
      </p:sp>
      <p:sp>
        <p:nvSpPr>
          <p:cNvPr id="25" name="Inv Row2">
            <a:extLst>
              <a:ext uri="{FF2B5EF4-FFF2-40B4-BE49-F238E27FC236}">
                <a16:creationId xmlns:a16="http://schemas.microsoft.com/office/drawing/2014/main" id="{BAD7ED05-36A4-F2BB-6316-9E49610DE31A}"/>
              </a:ext>
            </a:extLst>
          </p:cNvPr>
          <p:cNvSpPr/>
          <p:nvPr/>
        </p:nvSpPr>
        <p:spPr>
          <a:xfrm>
            <a:off x="9460566" y="5814806"/>
            <a:ext cx="8370000" cy="750000"/>
          </a:xfrm>
          <a:prstGeom prst="rect">
            <a:avLst/>
          </a:prstGeom>
          <a:solidFill>
            <a:srgbClr val="F0F0F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igtree" pitchFamily="2" charset="0"/>
                <a:ea typeface="+mn-ea"/>
                <a:cs typeface="+mn-cs"/>
              </a:rPr>
              <a:t>DEEP TECH</a:t>
            </a:r>
          </a:p>
        </p:txBody>
      </p:sp>
      <p:sp>
        <p:nvSpPr>
          <p:cNvPr id="27" name="Inv Row3">
            <a:extLst>
              <a:ext uri="{FF2B5EF4-FFF2-40B4-BE49-F238E27FC236}">
                <a16:creationId xmlns:a16="http://schemas.microsoft.com/office/drawing/2014/main" id="{7C5C3F38-2A17-B2BF-0BCA-BA2B5D9D0058}"/>
              </a:ext>
            </a:extLst>
          </p:cNvPr>
          <p:cNvSpPr/>
          <p:nvPr/>
        </p:nvSpPr>
        <p:spPr>
          <a:xfrm>
            <a:off x="9460566" y="6654806"/>
            <a:ext cx="8370000" cy="750000"/>
          </a:xfrm>
          <a:prstGeom prst="rect">
            <a:avLst/>
          </a:prstGeom>
          <a:solidFill>
            <a:srgbClr val="F0F0F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igtree" pitchFamily="2" charset="0"/>
                <a:ea typeface="+mn-ea"/>
                <a:cs typeface="+mn-cs"/>
              </a:rPr>
              <a:t>DEFENSE TECH</a:t>
            </a:r>
          </a:p>
        </p:txBody>
      </p:sp>
      <p:sp>
        <p:nvSpPr>
          <p:cNvPr id="29" name="Inv Row4">
            <a:extLst>
              <a:ext uri="{FF2B5EF4-FFF2-40B4-BE49-F238E27FC236}">
                <a16:creationId xmlns:a16="http://schemas.microsoft.com/office/drawing/2014/main" id="{32C5E36C-7547-B783-C65C-556480E50BE0}"/>
              </a:ext>
            </a:extLst>
          </p:cNvPr>
          <p:cNvSpPr/>
          <p:nvPr/>
        </p:nvSpPr>
        <p:spPr>
          <a:xfrm>
            <a:off x="9460566" y="7494806"/>
            <a:ext cx="8370000" cy="750000"/>
          </a:xfrm>
          <a:prstGeom prst="rect">
            <a:avLst/>
          </a:prstGeom>
          <a:solidFill>
            <a:srgbClr val="F0F0F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igtree" pitchFamily="2" charset="0"/>
                <a:ea typeface="+mn-ea"/>
                <a:cs typeface="+mn-cs"/>
              </a:rPr>
              <a:t>CYBERSECURITY</a:t>
            </a:r>
          </a:p>
        </p:txBody>
      </p:sp>
      <p:sp>
        <p:nvSpPr>
          <p:cNvPr id="31" name="Inv Row4">
            <a:extLst>
              <a:ext uri="{FF2B5EF4-FFF2-40B4-BE49-F238E27FC236}">
                <a16:creationId xmlns:a16="http://schemas.microsoft.com/office/drawing/2014/main" id="{0AAD3895-30A4-2C53-3EBB-CFCE6D27DB35}"/>
              </a:ext>
            </a:extLst>
          </p:cNvPr>
          <p:cNvSpPr/>
          <p:nvPr/>
        </p:nvSpPr>
        <p:spPr>
          <a:xfrm>
            <a:off x="9460566" y="8334806"/>
            <a:ext cx="8370000" cy="750000"/>
          </a:xfrm>
          <a:prstGeom prst="rect">
            <a:avLst/>
          </a:prstGeom>
          <a:solidFill>
            <a:srgbClr val="F0F0F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igtree" pitchFamily="2" charset="0"/>
                <a:ea typeface="+mn-ea"/>
                <a:cs typeface="+mn-cs"/>
              </a:rPr>
              <a:t>AI</a:t>
            </a:r>
          </a:p>
        </p:txBody>
      </p:sp>
      <p:sp>
        <p:nvSpPr>
          <p:cNvPr id="33" name="Inv Row1">
            <a:extLst>
              <a:ext uri="{FF2B5EF4-FFF2-40B4-BE49-F238E27FC236}">
                <a16:creationId xmlns:a16="http://schemas.microsoft.com/office/drawing/2014/main" id="{4D313A9C-A696-6087-015E-6801DF92939B}"/>
              </a:ext>
            </a:extLst>
          </p:cNvPr>
          <p:cNvSpPr/>
          <p:nvPr/>
        </p:nvSpPr>
        <p:spPr>
          <a:xfrm>
            <a:off x="795732" y="4974806"/>
            <a:ext cx="8370000" cy="750000"/>
          </a:xfrm>
          <a:prstGeom prst="rect">
            <a:avLst/>
          </a:prstGeom>
          <a:solidFill>
            <a:srgbClr val="F0F0F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igtree" pitchFamily="2" charset="0"/>
                <a:ea typeface="+mn-ea"/>
                <a:cs typeface="+mn-cs"/>
              </a:rPr>
              <a:t>EARLY STAGE</a:t>
            </a:r>
          </a:p>
        </p:txBody>
      </p:sp>
      <p:sp>
        <p:nvSpPr>
          <p:cNvPr id="35" name="TextBox 34">
            <a:extLst>
              <a:ext uri="{FF2B5EF4-FFF2-40B4-BE49-F238E27FC236}">
                <a16:creationId xmlns:a16="http://schemas.microsoft.com/office/drawing/2014/main" id="{72B9C38E-A84B-1F2A-2FD5-955E3DB091D8}"/>
              </a:ext>
            </a:extLst>
          </p:cNvPr>
          <p:cNvSpPr txBox="1"/>
          <p:nvPr/>
        </p:nvSpPr>
        <p:spPr>
          <a:xfrm>
            <a:off x="754866" y="2402075"/>
            <a:ext cx="17075700" cy="508857"/>
          </a:xfrm>
          <a:prstGeom prst="rect">
            <a:avLst/>
          </a:prstGeom>
          <a:noFill/>
        </p:spPr>
        <p:txBody>
          <a:bodyPr wrap="square" lIns="0" tIns="0" rIns="0" bIns="0" anchor="b">
            <a:spAutoFit/>
          </a:bodyPr>
          <a:lstStyle/>
          <a:p>
            <a:pPr lvl="0" defTabSz="457109">
              <a:lnSpc>
                <a:spcPct val="110000"/>
              </a:lnSpc>
              <a:spcAft>
                <a:spcPts val="600"/>
              </a:spcAft>
              <a:defRPr/>
            </a:pPr>
            <a:r>
              <a:rPr lang="en-US" sz="3200" dirty="0">
                <a:solidFill>
                  <a:srgbClr val="595959"/>
                </a:solidFill>
                <a:latin typeface="Figtree Light" pitchFamily="2" charset="0"/>
                <a:ea typeface="Source Serif 4 14pt Medium" panose="02040603050405020204" pitchFamily="18" charset="0"/>
                <a:cs typeface="Sora Light" pitchFamily="2" charset="0"/>
              </a:rPr>
              <a:t>Elron and Rafael have each approved an initial budget of $100M ($50M each)</a:t>
            </a:r>
          </a:p>
        </p:txBody>
      </p:sp>
      <p:sp>
        <p:nvSpPr>
          <p:cNvPr id="36" name="Text Placeholder 27">
            <a:extLst>
              <a:ext uri="{FF2B5EF4-FFF2-40B4-BE49-F238E27FC236}">
                <a16:creationId xmlns:a16="http://schemas.microsoft.com/office/drawing/2014/main" id="{4AC3D7A5-C5AA-461C-E81F-A469E16180F6}"/>
              </a:ext>
            </a:extLst>
          </p:cNvPr>
          <p:cNvSpPr txBox="1">
            <a:spLocks/>
          </p:cNvSpPr>
          <p:nvPr/>
        </p:nvSpPr>
        <p:spPr>
          <a:xfrm>
            <a:off x="756944" y="531629"/>
            <a:ext cx="9288851" cy="2215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r>
              <a:rPr lang="en-US" kern="0" dirty="0"/>
              <a:t>M&amp;A Growth Engine</a:t>
            </a:r>
            <a:endParaRPr lang="he-IL" kern="0" dirty="0"/>
          </a:p>
        </p:txBody>
      </p:sp>
      <p:sp>
        <p:nvSpPr>
          <p:cNvPr id="5" name="Inv Row4">
            <a:extLst>
              <a:ext uri="{FF2B5EF4-FFF2-40B4-BE49-F238E27FC236}">
                <a16:creationId xmlns:a16="http://schemas.microsoft.com/office/drawing/2014/main" id="{D2D17AD3-81B5-B4FF-01C2-B97BBA2ECD6B}"/>
              </a:ext>
            </a:extLst>
          </p:cNvPr>
          <p:cNvSpPr/>
          <p:nvPr/>
        </p:nvSpPr>
        <p:spPr>
          <a:xfrm>
            <a:off x="9460566" y="4136333"/>
            <a:ext cx="8370000" cy="750000"/>
          </a:xfrm>
          <a:prstGeom prst="rect">
            <a:avLst/>
          </a:prstGeom>
          <a:solidFill>
            <a:srgbClr val="F0F0F0"/>
          </a:solidFill>
          <a:ln>
            <a:noFill/>
          </a:ln>
        </p:spPr>
        <p:txBody>
          <a:bodyPr lIns="342900" tIns="0" rIns="0" bIns="0" anchor="ct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Figtree" pitchFamily="2" charset="0"/>
              </a:rPr>
              <a:t>EQUITY INVESTMENTS</a:t>
            </a:r>
            <a:endParaRPr kumimoji="0" lang="en-US" sz="2400" b="0" i="0" u="none" strike="noStrike" kern="1200" cap="none" spc="0" normalizeH="0" baseline="0" noProof="0" dirty="0">
              <a:ln>
                <a:noFill/>
              </a:ln>
              <a:solidFill>
                <a:prstClr val="black"/>
              </a:solidFill>
              <a:effectLst/>
              <a:uLnTx/>
              <a:uFillTx/>
              <a:latin typeface="Figtree" pitchFamily="2" charset="0"/>
              <a:ea typeface="+mn-ea"/>
              <a:cs typeface="+mn-cs"/>
            </a:endParaRPr>
          </a:p>
        </p:txBody>
      </p:sp>
      <p:sp>
        <p:nvSpPr>
          <p:cNvPr id="3" name="Google Shape;293;p34">
            <a:extLst>
              <a:ext uri="{FF2B5EF4-FFF2-40B4-BE49-F238E27FC236}">
                <a16:creationId xmlns:a16="http://schemas.microsoft.com/office/drawing/2014/main" id="{1306AC06-101E-2C07-F1D7-C9A12286E885}"/>
              </a:ext>
            </a:extLst>
          </p:cNvPr>
          <p:cNvSpPr/>
          <p:nvPr/>
        </p:nvSpPr>
        <p:spPr>
          <a:xfrm>
            <a:off x="3125337" y="9610374"/>
            <a:ext cx="12641685" cy="276959"/>
          </a:xfrm>
          <a:prstGeom prst="rect">
            <a:avLst/>
          </a:prstGeom>
          <a:noFill/>
          <a:ln>
            <a:noFill/>
          </a:ln>
        </p:spPr>
        <p:txBody>
          <a:bodyPr spcFirstLastPara="1" wrap="square" lIns="91425" tIns="45700" rIns="91425" bIns="45700" anchor="t" anchorCtr="0">
            <a:spAutoFit/>
          </a:bodyPr>
          <a:lstStyle/>
          <a:p>
            <a:r>
              <a:rPr lang="en-US" sz="1200" dirty="0">
                <a:latin typeface="+mj-lt"/>
              </a:rPr>
              <a:t>This slide contains forward-looking information as defined in Section 32A of the Israel Securities Law, 5728-1968. See slide 2 of this presentation.</a:t>
            </a:r>
          </a:p>
        </p:txBody>
      </p:sp>
    </p:spTree>
    <p:extLst>
      <p:ext uri="{BB962C8B-B14F-4D97-AF65-F5344CB8AC3E}">
        <p14:creationId xmlns:p14="http://schemas.microsoft.com/office/powerpoint/2010/main" val="3698387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3">
          <a:extLst>
            <a:ext uri="{FF2B5EF4-FFF2-40B4-BE49-F238E27FC236}">
              <a16:creationId xmlns:a16="http://schemas.microsoft.com/office/drawing/2014/main" id="{FF722A29-A392-E054-698E-394D3D2826D9}"/>
            </a:ext>
          </a:extLst>
        </p:cNvPr>
        <p:cNvGrpSpPr/>
        <p:nvPr/>
      </p:nvGrpSpPr>
      <p:grpSpPr>
        <a:xfrm>
          <a:off x="0" y="0"/>
          <a:ext cx="0" cy="0"/>
          <a:chOff x="0" y="0"/>
          <a:chExt cx="0" cy="0"/>
        </a:xfrm>
      </p:grpSpPr>
      <p:sp>
        <p:nvSpPr>
          <p:cNvPr id="11" name="Title">
            <a:extLst>
              <a:ext uri="{FF2B5EF4-FFF2-40B4-BE49-F238E27FC236}">
                <a16:creationId xmlns:a16="http://schemas.microsoft.com/office/drawing/2014/main" id="{8A751E8E-58E2-C095-9499-95B9C9A06E1C}"/>
              </a:ext>
            </a:extLst>
          </p:cNvPr>
          <p:cNvSpPr txBox="1"/>
          <p:nvPr/>
        </p:nvSpPr>
        <p:spPr>
          <a:xfrm>
            <a:off x="754866" y="1187170"/>
            <a:ext cx="17075700" cy="1015663"/>
          </a:xfrm>
          <a:prstGeom prst="rect">
            <a:avLst/>
          </a:prstGeom>
          <a:noFill/>
        </p:spPr>
        <p:txBody>
          <a:bodyPr wrap="square" lIns="0" tIns="0" rIns="0" bIns="0" anchor="ctr">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Figtree" pitchFamily="2" charset="0"/>
                <a:ea typeface="+mn-ea"/>
                <a:cs typeface="+mn-cs"/>
              </a:rPr>
              <a:t>M&amp;A Investment Plan: Initial Budget</a:t>
            </a:r>
          </a:p>
        </p:txBody>
      </p:sp>
      <p:sp>
        <p:nvSpPr>
          <p:cNvPr id="35" name="TextBox 34">
            <a:extLst>
              <a:ext uri="{FF2B5EF4-FFF2-40B4-BE49-F238E27FC236}">
                <a16:creationId xmlns:a16="http://schemas.microsoft.com/office/drawing/2014/main" id="{C04B17F5-4658-E519-4537-3A4D5CAF274D}"/>
              </a:ext>
            </a:extLst>
          </p:cNvPr>
          <p:cNvSpPr txBox="1"/>
          <p:nvPr/>
        </p:nvSpPr>
        <p:spPr>
          <a:xfrm>
            <a:off x="754866" y="2336182"/>
            <a:ext cx="17075700" cy="1041439"/>
          </a:xfrm>
          <a:prstGeom prst="rect">
            <a:avLst/>
          </a:prstGeom>
          <a:noFill/>
        </p:spPr>
        <p:txBody>
          <a:bodyPr wrap="square" lIns="0" tIns="0" rIns="0" bIns="0" anchor="t">
            <a:spAutoFit/>
          </a:bodyPr>
          <a:lstStyle/>
          <a:p>
            <a:pPr defTabSz="457109">
              <a:lnSpc>
                <a:spcPct val="110000"/>
              </a:lnSpc>
              <a:spcAft>
                <a:spcPts val="600"/>
              </a:spcAft>
              <a:defRPr/>
            </a:pPr>
            <a:r>
              <a:rPr lang="en-US" sz="3200" b="1" dirty="0">
                <a:solidFill>
                  <a:srgbClr val="595959"/>
                </a:solidFill>
                <a:latin typeface="Figtree Light" pitchFamily="2" charset="0"/>
                <a:ea typeface="Source Serif 4 14pt Medium" panose="02040603050405020204" pitchFamily="18" charset="0"/>
                <a:cs typeface="Sora Light" pitchFamily="2" charset="0"/>
              </a:rPr>
              <a:t>INCREASING CASH RESERVES TO CREATE SHAREHOLDER VALUE THROUGH ACQUISITIONS AND SCALE</a:t>
            </a:r>
            <a:endParaRPr lang="en-US" sz="4000" b="1" dirty="0">
              <a:solidFill>
                <a:srgbClr val="FC6620"/>
              </a:solidFill>
              <a:latin typeface="Figtree Light" pitchFamily="2" charset="0"/>
              <a:ea typeface="Source Serif 4 14pt Medium" panose="02040603050405020204" pitchFamily="18" charset="0"/>
              <a:cs typeface="Sora Light" pitchFamily="2" charset="0"/>
            </a:endParaRPr>
          </a:p>
        </p:txBody>
      </p:sp>
      <p:sp>
        <p:nvSpPr>
          <p:cNvPr id="36" name="Text Placeholder 27">
            <a:extLst>
              <a:ext uri="{FF2B5EF4-FFF2-40B4-BE49-F238E27FC236}">
                <a16:creationId xmlns:a16="http://schemas.microsoft.com/office/drawing/2014/main" id="{2854B934-3C47-81F2-F61C-F09A8FE1A476}"/>
              </a:ext>
            </a:extLst>
          </p:cNvPr>
          <p:cNvSpPr txBox="1">
            <a:spLocks/>
          </p:cNvSpPr>
          <p:nvPr/>
        </p:nvSpPr>
        <p:spPr>
          <a:xfrm>
            <a:off x="756944" y="531629"/>
            <a:ext cx="9288851" cy="2215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r>
              <a:rPr lang="en-US" kern="0" dirty="0"/>
              <a:t>M&amp;A Growth Engine</a:t>
            </a:r>
            <a:endParaRPr lang="he-IL" kern="0" dirty="0"/>
          </a:p>
        </p:txBody>
      </p:sp>
      <p:sp>
        <p:nvSpPr>
          <p:cNvPr id="100" name="SectionHeader100"/>
          <p:cNvSpPr txBox="1"/>
          <p:nvPr/>
        </p:nvSpPr>
        <p:spPr>
          <a:xfrm>
            <a:off x="754866" y="3500000"/>
            <a:ext cx="10000000" cy="520000"/>
          </a:xfrm>
          <a:prstGeom prst="rect">
            <a:avLst/>
          </a:prstGeom>
          <a:noFill/>
        </p:spPr>
        <p:txBody>
          <a:bodyPr wrap="square" lIns="0" tIns="0" rIns="0" bIns="0" anchor="t">
            <a:spAutoFit/>
          </a:bodyPr>
          <a:lstStyle/>
          <a:p>
            <a:pPr defTabSz="457109">
              <a:lnSpc>
                <a:spcPct val="110000"/>
              </a:lnSpc>
              <a:spcAft>
                <a:spcPts val="600"/>
              </a:spcAft>
            </a:pPr>
            <a:r>
              <a:rPr lang="en-US" sz="2800" b="1" dirty="0">
                <a:solidFill>
                  <a:srgbClr val="595959"/>
                </a:solidFill>
                <a:latin typeface="Figtree Light" pitchFamily="2" charset="0"/>
                <a:cs typeface="Sora Light" pitchFamily="2" charset="0"/>
              </a:rPr>
              <a:t>RDC INITIAL INVESTMENT PLAN: </a:t>
            </a:r>
            <a:r>
              <a:rPr lang="en-US" sz="3600" b="1" dirty="0">
                <a:solidFill>
                  <a:srgbClr val="FC6620"/>
                </a:solidFill>
                <a:latin typeface="Figtree Light" pitchFamily="2" charset="0"/>
                <a:cs typeface="Sora Light" pitchFamily="2" charset="0"/>
              </a:rPr>
              <a:t>$100M</a:t>
            </a:r>
          </a:p>
        </p:txBody>
      </p:sp>
      <p:grpSp>
        <p:nvGrpSpPr>
          <p:cNvPr id="102" name="CardGroup102"/>
          <p:cNvGrpSpPr/>
          <p:nvPr/>
        </p:nvGrpSpPr>
        <p:grpSpPr>
          <a:xfrm>
            <a:off x="754866" y="4150000"/>
            <a:ext cx="5192756" cy="1450000"/>
            <a:chOff x="0" y="0"/>
            <a:chExt cx="5192756" cy="1450000"/>
          </a:xfrm>
        </p:grpSpPr>
        <p:sp>
          <p:nvSpPr>
            <p:cNvPr id="103" name="CardBody102"/>
            <p:cNvSpPr>
              <a:spLocks noChangeAspect="1"/>
            </p:cNvSpPr>
            <p:nvPr/>
          </p:nvSpPr>
          <p:spPr>
            <a:xfrm>
              <a:off x="0" y="0"/>
              <a:ext cx="5192756" cy="1450000"/>
            </a:xfrm>
            <a:prstGeom prst="round2DiagRect">
              <a:avLst>
                <a:gd name="adj1" fmla="val 4493"/>
                <a:gd name="adj2" fmla="val 0"/>
              </a:avLst>
            </a:prstGeom>
            <a:solidFill>
              <a:srgbClr val="F0F0F0"/>
            </a:solidFill>
            <a:ln>
              <a:noFill/>
            </a:ln>
          </p:spPr>
          <p:txBody>
            <a:bodyPr lIns="304800" tIns="228600" rIns="304800" bIns="228600" rtlCol="0" anchor="ctr"/>
            <a:lstStyle/>
            <a:p>
              <a:pPr marL="0" marR="0" lvl="0" indent="0" algn="l">
                <a:lnSpc>
                  <a:spcPct val="100000"/>
                </a:lnSpc>
                <a:spcBef>
                  <a:spcPts val="0"/>
                </a:spcBef>
                <a:spcAft>
                  <a:spcPts val="0"/>
                </a:spcAft>
              </a:pPr>
              <a:r>
                <a:rPr lang="en-US" sz="2400" b="1" dirty="0">
                  <a:solidFill>
                    <a:srgbClr val="000000"/>
                  </a:solidFill>
                  <a:latin typeface="Figtree" pitchFamily="2" charset="0"/>
                  <a:cs typeface="Arial"/>
                </a:rPr>
                <a:t>RAFAEL FINANCING</a:t>
              </a:r>
            </a:p>
            <a:p>
              <a:r>
                <a:rPr lang="en-US" sz="4000" dirty="0">
                  <a:solidFill>
                    <a:srgbClr val="000000"/>
                  </a:solidFill>
                  <a:latin typeface="Figtree" pitchFamily="2" charset="0"/>
                  <a:cs typeface="Arial"/>
                </a:rPr>
                <a:t>$50M</a:t>
              </a:r>
            </a:p>
          </p:txBody>
        </p:sp>
        <p:sp>
          <p:nvSpPr>
            <p:cNvPr id="2" name="CardAccent102"/>
            <p:cNvSpPr>
              <a:spLocks noChangeAspect="1"/>
            </p:cNvSpPr>
            <p:nvPr/>
          </p:nvSpPr>
          <p:spPr>
            <a:xfrm>
              <a:off x="0" y="0"/>
              <a:ext cx="190180" cy="1450000"/>
            </a:xfrm>
            <a:prstGeom prst="roundRect">
              <a:avLst>
                <a:gd name="adj" fmla="val 8000"/>
              </a:avLst>
            </a:prstGeom>
            <a:solidFill>
              <a:srgbClr val="1A2A5A"/>
            </a:solidFill>
            <a:ln>
              <a:noFill/>
            </a:ln>
          </p:spPr>
          <p:txBody>
            <a:bodyPr/>
            <a:lstStyle/>
            <a:p>
              <a:endParaRPr lang="en-US"/>
            </a:p>
          </p:txBody>
        </p:sp>
      </p:grpSp>
      <p:sp>
        <p:nvSpPr>
          <p:cNvPr id="105" name="Operator105"/>
          <p:cNvSpPr>
            <a:spLocks noChangeAspect="1"/>
          </p:cNvSpPr>
          <p:nvPr/>
        </p:nvSpPr>
        <p:spPr>
          <a:xfrm>
            <a:off x="5947622" y="4575000"/>
            <a:ext cx="600000" cy="600000"/>
          </a:xfrm>
          <a:prstGeom prst="mathPlu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6" name="CardGroup106"/>
          <p:cNvGrpSpPr/>
          <p:nvPr/>
        </p:nvGrpSpPr>
        <p:grpSpPr>
          <a:xfrm>
            <a:off x="6547622" y="4150000"/>
            <a:ext cx="5192756" cy="1450000"/>
            <a:chOff x="0" y="0"/>
            <a:chExt cx="5192756" cy="1450000"/>
          </a:xfrm>
        </p:grpSpPr>
        <p:sp>
          <p:nvSpPr>
            <p:cNvPr id="107" name="CardBody106"/>
            <p:cNvSpPr>
              <a:spLocks noChangeAspect="1"/>
            </p:cNvSpPr>
            <p:nvPr/>
          </p:nvSpPr>
          <p:spPr>
            <a:xfrm>
              <a:off x="0" y="0"/>
              <a:ext cx="5192756" cy="1450000"/>
            </a:xfrm>
            <a:prstGeom prst="round2DiagRect">
              <a:avLst>
                <a:gd name="adj1" fmla="val 4493"/>
                <a:gd name="adj2" fmla="val 0"/>
              </a:avLst>
            </a:prstGeom>
            <a:solidFill>
              <a:srgbClr val="F0F0F0"/>
            </a:solidFill>
            <a:ln>
              <a:noFill/>
            </a:ln>
          </p:spPr>
          <p:txBody>
            <a:bodyPr lIns="304800" tIns="228600" rIns="304800" bIns="228600" rtlCol="0" anchor="ctr"/>
            <a:lstStyle/>
            <a:p>
              <a:pPr marL="0" marR="0" lvl="0" indent="0" algn="l">
                <a:lnSpc>
                  <a:spcPct val="100000"/>
                </a:lnSpc>
                <a:spcBef>
                  <a:spcPts val="0"/>
                </a:spcBef>
                <a:spcAft>
                  <a:spcPts val="0"/>
                </a:spcAft>
              </a:pPr>
              <a:r>
                <a:rPr lang="en-US" sz="2400" b="1" dirty="0">
                  <a:solidFill>
                    <a:srgbClr val="000000"/>
                  </a:solidFill>
                  <a:latin typeface="Figtree" pitchFamily="2" charset="0"/>
                  <a:cs typeface="Arial"/>
                </a:rPr>
                <a:t>ELRON FINANCING*</a:t>
              </a:r>
            </a:p>
            <a:p>
              <a:r>
                <a:rPr lang="en-US" sz="3600" dirty="0">
                  <a:solidFill>
                    <a:srgbClr val="000000"/>
                  </a:solidFill>
                  <a:latin typeface="Figtree" pitchFamily="2" charset="0"/>
                  <a:cs typeface="Arial"/>
                </a:rPr>
                <a:t>$50M</a:t>
              </a:r>
            </a:p>
          </p:txBody>
        </p:sp>
        <p:sp>
          <p:nvSpPr>
            <p:cNvPr id="3" name="CardAccent106"/>
            <p:cNvSpPr>
              <a:spLocks noChangeAspect="1"/>
            </p:cNvSpPr>
            <p:nvPr/>
          </p:nvSpPr>
          <p:spPr>
            <a:xfrm>
              <a:off x="0" y="0"/>
              <a:ext cx="190180" cy="1450000"/>
            </a:xfrm>
            <a:prstGeom prst="roundRect">
              <a:avLst>
                <a:gd name="adj" fmla="val 8000"/>
              </a:avLst>
            </a:prstGeom>
            <a:solidFill>
              <a:srgbClr val="FC6620"/>
            </a:solidFill>
            <a:ln>
              <a:noFill/>
            </a:ln>
          </p:spPr>
          <p:txBody>
            <a:bodyPr/>
            <a:lstStyle/>
            <a:p>
              <a:endParaRPr lang="en-US"/>
            </a:p>
          </p:txBody>
        </p:sp>
      </p:grpSp>
      <p:sp>
        <p:nvSpPr>
          <p:cNvPr id="109" name="Operator109"/>
          <p:cNvSpPr>
            <a:spLocks noChangeAspect="1"/>
          </p:cNvSpPr>
          <p:nvPr/>
        </p:nvSpPr>
        <p:spPr>
          <a:xfrm>
            <a:off x="11740378" y="4575000"/>
            <a:ext cx="600000" cy="600000"/>
          </a:xfrm>
          <a:prstGeom prst="mathEqual">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0" name="CardGroup110"/>
          <p:cNvGrpSpPr/>
          <p:nvPr/>
        </p:nvGrpSpPr>
        <p:grpSpPr>
          <a:xfrm>
            <a:off x="12340378" y="4150000"/>
            <a:ext cx="5192756" cy="1450000"/>
            <a:chOff x="0" y="0"/>
            <a:chExt cx="5192756" cy="1450000"/>
          </a:xfrm>
        </p:grpSpPr>
        <p:sp>
          <p:nvSpPr>
            <p:cNvPr id="111" name="CardBody110"/>
            <p:cNvSpPr>
              <a:spLocks noChangeAspect="1"/>
            </p:cNvSpPr>
            <p:nvPr/>
          </p:nvSpPr>
          <p:spPr>
            <a:xfrm>
              <a:off x="0" y="0"/>
              <a:ext cx="5192756" cy="1450000"/>
            </a:xfrm>
            <a:prstGeom prst="round2DiagRect">
              <a:avLst>
                <a:gd name="adj1" fmla="val 4493"/>
                <a:gd name="adj2" fmla="val 0"/>
              </a:avLst>
            </a:prstGeom>
            <a:solidFill>
              <a:srgbClr val="F0F0F0"/>
            </a:solidFill>
            <a:ln>
              <a:noFill/>
            </a:ln>
          </p:spPr>
          <p:txBody>
            <a:bodyPr lIns="304800" tIns="228600" rIns="304800" bIns="228600" rtlCol="0" anchor="ctr"/>
            <a:lstStyle/>
            <a:p>
              <a:pPr marL="0" marR="0" lvl="0" indent="0" algn="l">
                <a:lnSpc>
                  <a:spcPct val="100000"/>
                </a:lnSpc>
                <a:spcBef>
                  <a:spcPts val="0"/>
                </a:spcBef>
                <a:spcAft>
                  <a:spcPts val="0"/>
                </a:spcAft>
              </a:pPr>
              <a:r>
                <a:rPr lang="en-US" sz="2400" b="1" dirty="0">
                  <a:solidFill>
                    <a:srgbClr val="000000"/>
                  </a:solidFill>
                  <a:latin typeface="Figtree" pitchFamily="2" charset="0"/>
                  <a:cs typeface="Arial"/>
                </a:rPr>
                <a:t>RDC INITIAL BUDGET</a:t>
              </a:r>
            </a:p>
            <a:p>
              <a:r>
                <a:rPr lang="en-US" sz="4000" dirty="0">
                  <a:solidFill>
                    <a:srgbClr val="FC6620"/>
                  </a:solidFill>
                  <a:latin typeface="Figtree" pitchFamily="2" charset="0"/>
                  <a:cs typeface="Arial"/>
                </a:rPr>
                <a:t>$100M</a:t>
              </a:r>
            </a:p>
          </p:txBody>
        </p:sp>
        <p:sp>
          <p:nvSpPr>
            <p:cNvPr id="5" name="CardAccent110"/>
            <p:cNvSpPr>
              <a:spLocks noChangeAspect="1"/>
            </p:cNvSpPr>
            <p:nvPr/>
          </p:nvSpPr>
          <p:spPr>
            <a:xfrm>
              <a:off x="0" y="0"/>
              <a:ext cx="190180" cy="1450000"/>
            </a:xfrm>
            <a:prstGeom prst="roundRect">
              <a:avLst>
                <a:gd name="adj" fmla="val 8000"/>
              </a:avLst>
            </a:prstGeom>
            <a:solidFill>
              <a:srgbClr val="FC6620"/>
            </a:solidFill>
            <a:ln>
              <a:noFill/>
            </a:ln>
          </p:spPr>
          <p:txBody>
            <a:bodyPr/>
            <a:lstStyle/>
            <a:p>
              <a:endParaRPr lang="en-US"/>
            </a:p>
          </p:txBody>
        </p:sp>
      </p:grpSp>
      <p:sp>
        <p:nvSpPr>
          <p:cNvPr id="120" name="Footnote120"/>
          <p:cNvSpPr txBox="1"/>
          <p:nvPr/>
        </p:nvSpPr>
        <p:spPr>
          <a:xfrm>
            <a:off x="849956" y="8144336"/>
            <a:ext cx="16778268" cy="738664"/>
          </a:xfrm>
          <a:prstGeom prst="rect">
            <a:avLst/>
          </a:prstGeom>
          <a:noFill/>
        </p:spPr>
        <p:txBody>
          <a:bodyPr wrap="square" lIns="0" tIns="0" rIns="0" bIns="0" anchor="t">
            <a:spAutoFit/>
          </a:bodyPr>
          <a:lstStyle/>
          <a:p>
            <a:r>
              <a:rPr lang="en-US" sz="1600" i="1" dirty="0">
                <a:solidFill>
                  <a:srgbClr val="8C8C8C"/>
                </a:solidFill>
                <a:latin typeface="Figtree" pitchFamily="2" charset="0"/>
              </a:rPr>
              <a:t>* Elron is working to secure financing for the M&amp;A investment plan’s initial budget. A binding agreement has not yet been signed. For further details, see Section 3, Part A of the Interim Report as of June 30, 2026.</a:t>
            </a:r>
          </a:p>
          <a:p>
            <a:r>
              <a:rPr lang="en-US" sz="1600" i="1" dirty="0">
                <a:solidFill>
                  <a:srgbClr val="8C8C8C"/>
                </a:solidFill>
                <a:latin typeface="Figtree" pitchFamily="2" charset="0"/>
              </a:rPr>
              <a:t> ** Including existing liquid resources of the Company on a consolidated basis, Rafael's share of the initial investment budget.</a:t>
            </a:r>
          </a:p>
        </p:txBody>
      </p:sp>
      <p:sp>
        <p:nvSpPr>
          <p:cNvPr id="130" name="SectionHeader130"/>
          <p:cNvSpPr txBox="1"/>
          <p:nvPr/>
        </p:nvSpPr>
        <p:spPr>
          <a:xfrm>
            <a:off x="754866" y="5934336"/>
            <a:ext cx="16778268" cy="699679"/>
          </a:xfrm>
          <a:prstGeom prst="rect">
            <a:avLst/>
          </a:prstGeom>
          <a:noFill/>
        </p:spPr>
        <p:txBody>
          <a:bodyPr wrap="square" lIns="0" tIns="0" rIns="0" bIns="0" anchor="t">
            <a:spAutoFit/>
          </a:bodyPr>
          <a:lstStyle/>
          <a:p>
            <a:pPr defTabSz="457109">
              <a:lnSpc>
                <a:spcPct val="110000"/>
              </a:lnSpc>
              <a:spcAft>
                <a:spcPts val="600"/>
              </a:spcAft>
            </a:pPr>
            <a:r>
              <a:rPr lang="en-US" sz="2800" b="1" dirty="0">
                <a:solidFill>
                  <a:srgbClr val="595959"/>
                </a:solidFill>
                <a:latin typeface="Figtree Light" pitchFamily="2" charset="0"/>
                <a:cs typeface="Sora Light" pitchFamily="2" charset="0"/>
              </a:rPr>
              <a:t>TOTAL (CONSOLIDATED) POTENTIAL AVAILABLE LIQUID RESOURCES**</a:t>
            </a:r>
            <a:r>
              <a:rPr lang="en-US" sz="3200" b="1" dirty="0">
                <a:solidFill>
                  <a:srgbClr val="595959"/>
                </a:solidFill>
                <a:latin typeface="Figtree Light" pitchFamily="2" charset="0"/>
                <a:cs typeface="Sora Light" pitchFamily="2" charset="0"/>
              </a:rPr>
              <a:t>: </a:t>
            </a:r>
            <a:r>
              <a:rPr lang="en-US" sz="4400" b="1" dirty="0">
                <a:solidFill>
                  <a:srgbClr val="FC6620"/>
                </a:solidFill>
                <a:latin typeface="Figtree Light" pitchFamily="2" charset="0"/>
                <a:cs typeface="Sora Light" pitchFamily="2" charset="0"/>
              </a:rPr>
              <a:t>$129M</a:t>
            </a:r>
            <a:endParaRPr lang="en-US" sz="3600" b="1" dirty="0">
              <a:solidFill>
                <a:srgbClr val="FC6620"/>
              </a:solidFill>
              <a:latin typeface="Figtree Light" pitchFamily="2" charset="0"/>
              <a:cs typeface="Sora Light" pitchFamily="2" charset="0"/>
            </a:endParaRPr>
          </a:p>
        </p:txBody>
      </p:sp>
      <p:grpSp>
        <p:nvGrpSpPr>
          <p:cNvPr id="140" name="CardGroup140"/>
          <p:cNvGrpSpPr/>
          <p:nvPr/>
        </p:nvGrpSpPr>
        <p:grpSpPr>
          <a:xfrm>
            <a:off x="754866" y="6574336"/>
            <a:ext cx="5192756" cy="1450000"/>
            <a:chOff x="0" y="0"/>
            <a:chExt cx="5192756" cy="1450000"/>
          </a:xfrm>
        </p:grpSpPr>
        <p:sp>
          <p:nvSpPr>
            <p:cNvPr id="141" name="CardBody140"/>
            <p:cNvSpPr>
              <a:spLocks noChangeAspect="1"/>
            </p:cNvSpPr>
            <p:nvPr/>
          </p:nvSpPr>
          <p:spPr>
            <a:xfrm>
              <a:off x="0" y="0"/>
              <a:ext cx="5192756" cy="1450000"/>
            </a:xfrm>
            <a:prstGeom prst="round2DiagRect">
              <a:avLst>
                <a:gd name="adj1" fmla="val 4493"/>
                <a:gd name="adj2" fmla="val 0"/>
              </a:avLst>
            </a:prstGeom>
            <a:solidFill>
              <a:srgbClr val="F0F0F0"/>
            </a:solidFill>
            <a:ln>
              <a:noFill/>
            </a:ln>
          </p:spPr>
          <p:txBody>
            <a:bodyPr lIns="304800" tIns="228600" rIns="304800" bIns="228600" rtlCol="0" anchor="ctr"/>
            <a:lstStyle/>
            <a:p>
              <a:pPr marL="0" marR="0" lvl="0" indent="0" algn="l">
                <a:lnSpc>
                  <a:spcPct val="100000"/>
                </a:lnSpc>
                <a:spcBef>
                  <a:spcPts val="0"/>
                </a:spcBef>
                <a:spcAft>
                  <a:spcPts val="0"/>
                </a:spcAft>
              </a:pPr>
              <a:r>
                <a:rPr lang="en-US" sz="2400" b="1" dirty="0">
                  <a:solidFill>
                    <a:srgbClr val="000000"/>
                  </a:solidFill>
                  <a:latin typeface="Figtree" pitchFamily="2" charset="0"/>
                  <a:cs typeface="Arial"/>
                </a:rPr>
                <a:t>ELRON BALANCE SHEET, AUG. 30, 2026 (CONSOLIDATED)</a:t>
              </a:r>
            </a:p>
            <a:p>
              <a:r>
                <a:rPr lang="en-US" sz="4000" dirty="0">
                  <a:solidFill>
                    <a:srgbClr val="000000"/>
                  </a:solidFill>
                  <a:latin typeface="Figtree" pitchFamily="2" charset="0"/>
                  <a:cs typeface="Arial"/>
                </a:rPr>
                <a:t>$54M</a:t>
              </a:r>
            </a:p>
          </p:txBody>
        </p:sp>
        <p:sp>
          <p:nvSpPr>
            <p:cNvPr id="6" name="CardAccent140"/>
            <p:cNvSpPr>
              <a:spLocks noChangeAspect="1"/>
            </p:cNvSpPr>
            <p:nvPr/>
          </p:nvSpPr>
          <p:spPr>
            <a:xfrm>
              <a:off x="0" y="0"/>
              <a:ext cx="190180" cy="1450000"/>
            </a:xfrm>
            <a:prstGeom prst="roundRect">
              <a:avLst>
                <a:gd name="adj" fmla="val 8000"/>
              </a:avLst>
            </a:prstGeom>
            <a:solidFill>
              <a:srgbClr val="FC6620"/>
            </a:solidFill>
            <a:ln>
              <a:noFill/>
            </a:ln>
          </p:spPr>
          <p:txBody>
            <a:bodyPr/>
            <a:lstStyle/>
            <a:p>
              <a:endParaRPr lang="en-US"/>
            </a:p>
          </p:txBody>
        </p:sp>
      </p:grpSp>
      <p:sp>
        <p:nvSpPr>
          <p:cNvPr id="143" name="Operator143"/>
          <p:cNvSpPr>
            <a:spLocks noChangeAspect="1"/>
          </p:cNvSpPr>
          <p:nvPr/>
        </p:nvSpPr>
        <p:spPr>
          <a:xfrm>
            <a:off x="5947622" y="6999336"/>
            <a:ext cx="600000" cy="600000"/>
          </a:xfrm>
          <a:prstGeom prst="mathPlu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44" name="CardGroup144"/>
          <p:cNvGrpSpPr/>
          <p:nvPr/>
        </p:nvGrpSpPr>
        <p:grpSpPr>
          <a:xfrm>
            <a:off x="6547622" y="6574336"/>
            <a:ext cx="5192756" cy="1450000"/>
            <a:chOff x="0" y="0"/>
            <a:chExt cx="5192756" cy="1450000"/>
          </a:xfrm>
        </p:grpSpPr>
        <p:sp>
          <p:nvSpPr>
            <p:cNvPr id="145" name="CardBody144"/>
            <p:cNvSpPr>
              <a:spLocks noChangeAspect="1"/>
            </p:cNvSpPr>
            <p:nvPr/>
          </p:nvSpPr>
          <p:spPr>
            <a:xfrm>
              <a:off x="0" y="0"/>
              <a:ext cx="5192756" cy="1450000"/>
            </a:xfrm>
            <a:prstGeom prst="round2DiagRect">
              <a:avLst>
                <a:gd name="adj1" fmla="val 4493"/>
                <a:gd name="adj2" fmla="val 0"/>
              </a:avLst>
            </a:prstGeom>
            <a:solidFill>
              <a:srgbClr val="F0F0F0"/>
            </a:solidFill>
            <a:ln>
              <a:noFill/>
            </a:ln>
          </p:spPr>
          <p:txBody>
            <a:bodyPr lIns="304800" tIns="228600" rIns="304800" bIns="228600" rtlCol="0" anchor="ctr"/>
            <a:lstStyle/>
            <a:p>
              <a:pPr marL="0" marR="0" lvl="0" indent="0" algn="l">
                <a:lnSpc>
                  <a:spcPct val="100000"/>
                </a:lnSpc>
                <a:spcBef>
                  <a:spcPts val="0"/>
                </a:spcBef>
                <a:spcAft>
                  <a:spcPts val="0"/>
                </a:spcAft>
              </a:pPr>
              <a:r>
                <a:rPr lang="en-US" sz="2400" b="1" dirty="0">
                  <a:solidFill>
                    <a:srgbClr val="000000"/>
                  </a:solidFill>
                  <a:latin typeface="Figtree" pitchFamily="2" charset="0"/>
                  <a:cs typeface="Arial"/>
                </a:rPr>
                <a:t>RAFAEL 1</a:t>
              </a:r>
              <a:r>
                <a:rPr lang="en-US" sz="2400" b="1" baseline="30000" dirty="0">
                  <a:solidFill>
                    <a:srgbClr val="000000"/>
                  </a:solidFill>
                  <a:latin typeface="Figtree" pitchFamily="2" charset="0"/>
                  <a:cs typeface="Arial"/>
                </a:rPr>
                <a:t>ST</a:t>
              </a:r>
              <a:r>
                <a:rPr lang="en-US" sz="2400" b="1" dirty="0">
                  <a:solidFill>
                    <a:srgbClr val="000000"/>
                  </a:solidFill>
                  <a:latin typeface="Figtree" pitchFamily="2" charset="0"/>
                  <a:cs typeface="Arial"/>
                </a:rPr>
                <a:t> YEAR ALLOCATION</a:t>
              </a:r>
            </a:p>
            <a:p>
              <a:r>
                <a:rPr lang="en-US" sz="4000" dirty="0">
                  <a:solidFill>
                    <a:srgbClr val="000000"/>
                  </a:solidFill>
                  <a:latin typeface="Figtree" pitchFamily="2" charset="0"/>
                  <a:cs typeface="Arial"/>
                </a:rPr>
                <a:t>$50M</a:t>
              </a:r>
            </a:p>
          </p:txBody>
        </p:sp>
        <p:sp>
          <p:nvSpPr>
            <p:cNvPr id="7" name="CardAccent144"/>
            <p:cNvSpPr>
              <a:spLocks noChangeAspect="1"/>
            </p:cNvSpPr>
            <p:nvPr/>
          </p:nvSpPr>
          <p:spPr>
            <a:xfrm>
              <a:off x="0" y="0"/>
              <a:ext cx="190180" cy="1450000"/>
            </a:xfrm>
            <a:prstGeom prst="roundRect">
              <a:avLst>
                <a:gd name="adj" fmla="val 8000"/>
              </a:avLst>
            </a:prstGeom>
            <a:solidFill>
              <a:srgbClr val="1A2A5A"/>
            </a:solidFill>
            <a:ln>
              <a:noFill/>
            </a:ln>
          </p:spPr>
          <p:txBody>
            <a:bodyPr/>
            <a:lstStyle/>
            <a:p>
              <a:endParaRPr lang="en-US"/>
            </a:p>
          </p:txBody>
        </p:sp>
      </p:grpSp>
      <p:sp>
        <p:nvSpPr>
          <p:cNvPr id="147" name="Operator147"/>
          <p:cNvSpPr>
            <a:spLocks noChangeAspect="1"/>
          </p:cNvSpPr>
          <p:nvPr/>
        </p:nvSpPr>
        <p:spPr>
          <a:xfrm>
            <a:off x="11740378" y="6999336"/>
            <a:ext cx="600000" cy="600000"/>
          </a:xfrm>
          <a:prstGeom prst="mathPlu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48" name="CardGroup148"/>
          <p:cNvGrpSpPr/>
          <p:nvPr/>
        </p:nvGrpSpPr>
        <p:grpSpPr>
          <a:xfrm>
            <a:off x="12340378" y="6574336"/>
            <a:ext cx="5192756" cy="1450000"/>
            <a:chOff x="0" y="0"/>
            <a:chExt cx="5192756" cy="1450000"/>
          </a:xfrm>
        </p:grpSpPr>
        <p:sp>
          <p:nvSpPr>
            <p:cNvPr id="149" name="CardBody148"/>
            <p:cNvSpPr>
              <a:spLocks noChangeAspect="1"/>
            </p:cNvSpPr>
            <p:nvPr/>
          </p:nvSpPr>
          <p:spPr>
            <a:xfrm>
              <a:off x="0" y="0"/>
              <a:ext cx="5192756" cy="1450000"/>
            </a:xfrm>
            <a:prstGeom prst="round2DiagRect">
              <a:avLst>
                <a:gd name="adj1" fmla="val 4493"/>
                <a:gd name="adj2" fmla="val 0"/>
              </a:avLst>
            </a:prstGeom>
            <a:solidFill>
              <a:srgbClr val="F0F0F0"/>
            </a:solidFill>
            <a:ln>
              <a:noFill/>
            </a:ln>
          </p:spPr>
          <p:txBody>
            <a:bodyPr lIns="304800" tIns="228600" rIns="304800" bIns="228600" rtlCol="0" anchor="ctr"/>
            <a:lstStyle/>
            <a:p>
              <a:pPr marL="0" marR="0" lvl="0" indent="0" algn="l">
                <a:lnSpc>
                  <a:spcPct val="85000"/>
                </a:lnSpc>
                <a:spcBef>
                  <a:spcPts val="0"/>
                </a:spcBef>
                <a:spcAft>
                  <a:spcPts val="0"/>
                </a:spcAft>
              </a:pPr>
              <a:r>
                <a:rPr lang="en-US" sz="2400" b="1" dirty="0">
                  <a:solidFill>
                    <a:srgbClr val="000000"/>
                  </a:solidFill>
                  <a:latin typeface="Figtree" pitchFamily="2" charset="0"/>
                  <a:cs typeface="Arial"/>
                </a:rPr>
                <a:t>POTENTIAL BANK CREDIT LINE </a:t>
              </a:r>
              <a:r>
                <a:rPr lang="en-US" sz="1600" b="1" dirty="0">
                  <a:solidFill>
                    <a:srgbClr val="000000"/>
                  </a:solidFill>
                  <a:latin typeface="Figtree" pitchFamily="2" charset="0"/>
                  <a:cs typeface="Arial"/>
                </a:rPr>
                <a:t>(A BINDING AGREEMENT HAS NOT YET BEEN SIGNED)</a:t>
              </a:r>
              <a:r>
                <a:rPr lang="en-US" sz="2400" b="1" dirty="0">
                  <a:solidFill>
                    <a:srgbClr val="000000"/>
                  </a:solidFill>
                  <a:latin typeface="Figtree" pitchFamily="2" charset="0"/>
                  <a:cs typeface="Arial"/>
                </a:rPr>
                <a:t>*</a:t>
              </a:r>
            </a:p>
            <a:p>
              <a:r>
                <a:rPr lang="en-US" sz="4000" dirty="0">
                  <a:solidFill>
                    <a:srgbClr val="000000"/>
                  </a:solidFill>
                  <a:latin typeface="Figtree" pitchFamily="2" charset="0"/>
                  <a:cs typeface="Arial"/>
                </a:rPr>
                <a:t>$25M</a:t>
              </a:r>
            </a:p>
          </p:txBody>
        </p:sp>
        <p:sp>
          <p:nvSpPr>
            <p:cNvPr id="8" name="CardAccent148"/>
            <p:cNvSpPr>
              <a:spLocks noChangeAspect="1"/>
            </p:cNvSpPr>
            <p:nvPr/>
          </p:nvSpPr>
          <p:spPr>
            <a:xfrm>
              <a:off x="0" y="0"/>
              <a:ext cx="190180" cy="1450000"/>
            </a:xfrm>
            <a:prstGeom prst="roundRect">
              <a:avLst>
                <a:gd name="adj" fmla="val 8000"/>
              </a:avLst>
            </a:prstGeom>
            <a:solidFill>
              <a:srgbClr val="1A2A5A"/>
            </a:solidFill>
            <a:ln>
              <a:noFill/>
            </a:ln>
          </p:spPr>
          <p:txBody>
            <a:bodyPr/>
            <a:lstStyle/>
            <a:p>
              <a:endParaRPr lang="en-US"/>
            </a:p>
          </p:txBody>
        </p:sp>
      </p:grpSp>
      <p:sp>
        <p:nvSpPr>
          <p:cNvPr id="4" name="TextBox 3">
            <a:extLst>
              <a:ext uri="{FF2B5EF4-FFF2-40B4-BE49-F238E27FC236}">
                <a16:creationId xmlns:a16="http://schemas.microsoft.com/office/drawing/2014/main" id="{112C3279-F908-9CDB-FF41-0FD8B24424D3}"/>
              </a:ext>
            </a:extLst>
          </p:cNvPr>
          <p:cNvSpPr txBox="1"/>
          <p:nvPr/>
        </p:nvSpPr>
        <p:spPr>
          <a:xfrm>
            <a:off x="849956" y="9109964"/>
            <a:ext cx="17075700" cy="318036"/>
          </a:xfrm>
          <a:prstGeom prst="rect">
            <a:avLst/>
          </a:prstGeom>
          <a:noFill/>
        </p:spPr>
        <p:txBody>
          <a:bodyPr wrap="square" lIns="0" tIns="0" rIns="0" bIns="0" anchor="b">
            <a:spAutoFit/>
          </a:bodyPr>
          <a:lstStyle/>
          <a:p>
            <a:pPr lvl="0" defTabSz="457109">
              <a:lnSpc>
                <a:spcPct val="110000"/>
              </a:lnSpc>
              <a:spcAft>
                <a:spcPts val="600"/>
              </a:spcAft>
              <a:defRPr/>
            </a:pPr>
            <a:r>
              <a:rPr lang="en-US" sz="2000" dirty="0">
                <a:solidFill>
                  <a:srgbClr val="595959"/>
                </a:solidFill>
                <a:latin typeface="Figtree Light" pitchFamily="2" charset="0"/>
                <a:ea typeface="Source Serif 4 14pt Medium" panose="02040603050405020204" pitchFamily="18" charset="0"/>
                <a:cs typeface="Sora Light" pitchFamily="2" charset="0"/>
              </a:rPr>
              <a:t>Corporate approvals are in place to extend the investment plan’s scope up to $300M over the next 3 years, at Elron and Rafael’s discretion.</a:t>
            </a:r>
          </a:p>
        </p:txBody>
      </p:sp>
      <p:sp>
        <p:nvSpPr>
          <p:cNvPr id="10" name="Google Shape;293;p34">
            <a:extLst>
              <a:ext uri="{FF2B5EF4-FFF2-40B4-BE49-F238E27FC236}">
                <a16:creationId xmlns:a16="http://schemas.microsoft.com/office/drawing/2014/main" id="{F2B31376-3175-7C3D-C4E8-0B758D3CF442}"/>
              </a:ext>
            </a:extLst>
          </p:cNvPr>
          <p:cNvSpPr/>
          <p:nvPr/>
        </p:nvSpPr>
        <p:spPr>
          <a:xfrm>
            <a:off x="3125337" y="9610374"/>
            <a:ext cx="12641685" cy="276959"/>
          </a:xfrm>
          <a:prstGeom prst="rect">
            <a:avLst/>
          </a:prstGeom>
          <a:noFill/>
          <a:ln>
            <a:noFill/>
          </a:ln>
        </p:spPr>
        <p:txBody>
          <a:bodyPr spcFirstLastPara="1" wrap="square" lIns="91425" tIns="45700" rIns="91425" bIns="45700" anchor="t" anchorCtr="0">
            <a:spAutoFit/>
          </a:bodyPr>
          <a:lstStyle/>
          <a:p>
            <a:r>
              <a:rPr lang="en-US" sz="1200" dirty="0">
                <a:latin typeface="+mj-lt"/>
              </a:rPr>
              <a:t>This slide contains forward-looking information as defined in Section 32A of the Israel Securities Law, 5728-1968. See slide 2 of this presentation.</a:t>
            </a:r>
          </a:p>
        </p:txBody>
      </p:sp>
    </p:spTree>
    <p:extLst>
      <p:ext uri="{BB962C8B-B14F-4D97-AF65-F5344CB8AC3E}">
        <p14:creationId xmlns:p14="http://schemas.microsoft.com/office/powerpoint/2010/main" val="1195092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A4A60-7779-5060-6827-915591490947}"/>
            </a:ext>
          </a:extLst>
        </p:cNvPr>
        <p:cNvGrpSpPr/>
        <p:nvPr/>
      </p:nvGrpSpPr>
      <p:grpSpPr>
        <a:xfrm>
          <a:off x="0" y="0"/>
          <a:ext cx="0" cy="0"/>
          <a:chOff x="0" y="0"/>
          <a:chExt cx="0" cy="0"/>
        </a:xfrm>
      </p:grpSpPr>
      <p:sp>
        <p:nvSpPr>
          <p:cNvPr id="20" name="Text Placeholder 27">
            <a:extLst>
              <a:ext uri="{FF2B5EF4-FFF2-40B4-BE49-F238E27FC236}">
                <a16:creationId xmlns:a16="http://schemas.microsoft.com/office/drawing/2014/main" id="{F3CDA94D-872C-35C9-4723-7AE937EABF99}"/>
              </a:ext>
            </a:extLst>
          </p:cNvPr>
          <p:cNvSpPr>
            <a:spLocks noGrp="1"/>
          </p:cNvSpPr>
          <p:nvPr>
            <p:ph type="body" sz="quarter" idx="14"/>
          </p:nvPr>
        </p:nvSpPr>
        <p:spPr/>
        <p:txBody>
          <a:bodyPr/>
          <a:lstStyle/>
          <a:p>
            <a:r>
              <a:rPr lang="en-US" dirty="0"/>
              <a:t>Our Micro-Fund:</a:t>
            </a:r>
            <a:endParaRPr lang="en-US" dirty="0">
              <a:solidFill>
                <a:schemeClr val="bg1">
                  <a:lumMod val="50000"/>
                </a:schemeClr>
              </a:solidFill>
            </a:endParaRPr>
          </a:p>
        </p:txBody>
      </p:sp>
      <p:sp>
        <p:nvSpPr>
          <p:cNvPr id="54" name="Title 53">
            <a:extLst>
              <a:ext uri="{FF2B5EF4-FFF2-40B4-BE49-F238E27FC236}">
                <a16:creationId xmlns:a16="http://schemas.microsoft.com/office/drawing/2014/main" id="{9A5F45DE-63B0-6672-F450-98892E240300}"/>
              </a:ext>
            </a:extLst>
          </p:cNvPr>
          <p:cNvSpPr>
            <a:spLocks noGrp="1"/>
          </p:cNvSpPr>
          <p:nvPr>
            <p:ph type="title"/>
          </p:nvPr>
        </p:nvSpPr>
        <p:spPr>
          <a:xfrm>
            <a:off x="756944" y="1155790"/>
            <a:ext cx="16227189" cy="1615827"/>
          </a:xfrm>
        </p:spPr>
        <p:txBody>
          <a:bodyPr wrap="square">
            <a:noAutofit/>
          </a:bodyPr>
          <a:lstStyle/>
          <a:p>
            <a:pPr>
              <a:lnSpc>
                <a:spcPct val="100000"/>
              </a:lnSpc>
            </a:pPr>
            <a:r>
              <a:rPr lang="en-US" sz="4200" dirty="0"/>
              <a:t>Elron’s Early-Stage Cybersecurity Micro-Fund: Our Deal Flow Engine Powered by CISOs, VARs, and Cyber &amp; AI Experts</a:t>
            </a:r>
            <a:br>
              <a:rPr lang="en-US" sz="4200" dirty="0">
                <a:highlight>
                  <a:srgbClr val="FFFF00"/>
                </a:highlight>
              </a:rPr>
            </a:br>
            <a:endParaRPr lang="en-US" sz="4200" dirty="0">
              <a:highlight>
                <a:srgbClr val="FFFF00"/>
              </a:highlight>
            </a:endParaRPr>
          </a:p>
        </p:txBody>
      </p:sp>
      <p:sp>
        <p:nvSpPr>
          <p:cNvPr id="79" name="Content Placeholder 78">
            <a:extLst>
              <a:ext uri="{FF2B5EF4-FFF2-40B4-BE49-F238E27FC236}">
                <a16:creationId xmlns:a16="http://schemas.microsoft.com/office/drawing/2014/main" id="{45BEEEA6-570C-47C0-F95B-2A7A15CB098B}"/>
              </a:ext>
            </a:extLst>
          </p:cNvPr>
          <p:cNvSpPr>
            <a:spLocks noGrp="1"/>
          </p:cNvSpPr>
          <p:nvPr>
            <p:ph idx="1"/>
          </p:nvPr>
        </p:nvSpPr>
        <p:spPr>
          <a:xfrm>
            <a:off x="769629" y="2670415"/>
            <a:ext cx="16227189" cy="420000"/>
          </a:xfrm>
        </p:spPr>
        <p:txBody>
          <a:bodyPr wrap="square">
            <a:noAutofit/>
          </a:bodyPr>
          <a:lstStyle/>
          <a:p>
            <a:r>
              <a:rPr lang="en-US" sz="1800" dirty="0"/>
              <a:t>Investments made by CISOs, VARs and cyber/AI experts, with resumes from leading global organizations.</a:t>
            </a:r>
          </a:p>
        </p:txBody>
      </p:sp>
      <p:sp>
        <p:nvSpPr>
          <p:cNvPr id="53" name="Slide Number Placeholder 52">
            <a:extLst>
              <a:ext uri="{FF2B5EF4-FFF2-40B4-BE49-F238E27FC236}">
                <a16:creationId xmlns:a16="http://schemas.microsoft.com/office/drawing/2014/main" id="{34E752C9-DB58-B3A5-83FD-8976D844E3D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400" b="0" i="0" u="none" strike="noStrike" kern="1200" cap="none" spc="0" normalizeH="0" baseline="0" noProof="0" smtClean="0">
                <a:ln>
                  <a:noFill/>
                </a:ln>
                <a:solidFill>
                  <a:srgbClr val="000000"/>
                </a:solidFill>
                <a:effectLst/>
                <a:uLnTx/>
                <a:uFillTx/>
                <a:latin typeface="Figtree" pitchFamily="2" charset="0"/>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5" name="Freeform 5">
            <a:extLst>
              <a:ext uri="{FF2B5EF4-FFF2-40B4-BE49-F238E27FC236}">
                <a16:creationId xmlns:a16="http://schemas.microsoft.com/office/drawing/2014/main" id="{483D5B0B-D60E-0172-7754-8DA824BB3420}"/>
              </a:ext>
            </a:extLst>
          </p:cNvPr>
          <p:cNvSpPr/>
          <p:nvPr/>
        </p:nvSpPr>
        <p:spPr>
          <a:xfrm>
            <a:off x="13753024" y="427871"/>
            <a:ext cx="2379131" cy="594782"/>
          </a:xfrm>
          <a:custGeom>
            <a:avLst/>
            <a:gdLst/>
            <a:ahLst/>
            <a:cxnLst/>
            <a:rect l="l" t="t" r="r" b="b"/>
            <a:pathLst>
              <a:path w="3552150" h="888037">
                <a:moveTo>
                  <a:pt x="0" y="0"/>
                </a:moveTo>
                <a:lnTo>
                  <a:pt x="3552149" y="0"/>
                </a:lnTo>
                <a:lnTo>
                  <a:pt x="3552149" y="888038"/>
                </a:lnTo>
                <a:lnTo>
                  <a:pt x="0" y="888038"/>
                </a:lnTo>
                <a:lnTo>
                  <a:pt x="0" y="0"/>
                </a:lnTo>
                <a:close/>
              </a:path>
            </a:pathLst>
          </a:custGeom>
          <a:blipFill>
            <a:blip r:embed="rId3"/>
            <a:stretch>
              <a:fillRect t="-148648" b="-151352"/>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dirty="0">
              <a:ln>
                <a:noFill/>
              </a:ln>
              <a:solidFill>
                <a:prstClr val="black"/>
              </a:solidFill>
              <a:effectLst/>
              <a:uLnTx/>
              <a:uFillTx/>
              <a:latin typeface="Calibri"/>
              <a:ea typeface="+mn-ea"/>
              <a:cs typeface="Arial"/>
            </a:endParaRPr>
          </a:p>
        </p:txBody>
      </p:sp>
      <p:sp>
        <p:nvSpPr>
          <p:cNvPr id="601" name="WhyNowLabel"/>
          <p:cNvSpPr txBox="1"/>
          <p:nvPr/>
        </p:nvSpPr>
        <p:spPr>
          <a:xfrm>
            <a:off x="756943" y="3209133"/>
            <a:ext cx="16227189" cy="34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A6400"/>
                </a:solidFill>
                <a:effectLst/>
                <a:uLnTx/>
                <a:uFillTx/>
                <a:latin typeface="Figtree SemiBold"/>
                <a:ea typeface="+mn-ea"/>
                <a:cs typeface="Arial"/>
              </a:rPr>
              <a:t>WHY NOW, MORE THAN EVER </a:t>
            </a:r>
          </a:p>
        </p:txBody>
      </p:sp>
      <p:sp>
        <p:nvSpPr>
          <p:cNvPr id="602" name="WhyNowBody"/>
          <p:cNvSpPr txBox="1"/>
          <p:nvPr/>
        </p:nvSpPr>
        <p:spPr>
          <a:xfrm>
            <a:off x="756943" y="3645690"/>
            <a:ext cx="16227189" cy="650000"/>
          </a:xfrm>
          <a:prstGeom prst="rect">
            <a:avLst/>
          </a:prstGeom>
          <a:no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22222"/>
                </a:solidFill>
                <a:effectLst/>
                <a:uLnTx/>
                <a:uFillTx/>
                <a:latin typeface="Figtree SemiBold"/>
                <a:ea typeface="+mn-ea"/>
                <a:cs typeface="Arial"/>
              </a:rPr>
              <a:t>The AI revolution is reshaping cybersecurity itself – creating both the threat and the opportunity. CyberFuture Fund II is now open for new investments. </a:t>
            </a:r>
          </a:p>
        </p:txBody>
      </p:sp>
      <p:sp>
        <p:nvSpPr>
          <p:cNvPr id="701" name="GLabel0"/>
          <p:cNvSpPr txBox="1"/>
          <p:nvPr/>
        </p:nvSpPr>
        <p:spPr>
          <a:xfrm>
            <a:off x="756944" y="4506828"/>
            <a:ext cx="7900000" cy="45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A6400"/>
                </a:solidFill>
                <a:effectLst/>
                <a:uLnTx/>
                <a:uFillTx/>
                <a:latin typeface="Figtree SemiBold"/>
                <a:ea typeface="+mn-ea"/>
                <a:cs typeface="Arial"/>
              </a:rPr>
              <a:t>CISO &amp; Cyber/AI Investors</a:t>
            </a:r>
          </a:p>
        </p:txBody>
      </p:sp>
      <p:sp>
        <p:nvSpPr>
          <p:cNvPr id="704" name="GBody0"/>
          <p:cNvSpPr txBox="1"/>
          <p:nvPr/>
        </p:nvSpPr>
        <p:spPr>
          <a:xfrm>
            <a:off x="756944" y="6042421"/>
            <a:ext cx="7900000" cy="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~10 CISOs and cyber/AI experts who invest directly in the fund and recommend deals.</a:t>
            </a:r>
          </a:p>
        </p:txBody>
      </p:sp>
      <p:sp>
        <p:nvSpPr>
          <p:cNvPr id="705" name="GLabel1"/>
          <p:cNvSpPr txBox="1"/>
          <p:nvPr/>
        </p:nvSpPr>
        <p:spPr>
          <a:xfrm>
            <a:off x="9286944" y="4506828"/>
            <a:ext cx="7900000" cy="45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508ECA"/>
                </a:solidFill>
                <a:effectLst/>
                <a:uLnTx/>
                <a:uFillTx/>
                <a:latin typeface="Figtree SemiBold"/>
                <a:ea typeface="+mn-ea"/>
                <a:cs typeface="Arial"/>
              </a:rPr>
              <a:t>Strategic Advisors Alliance</a:t>
            </a:r>
          </a:p>
        </p:txBody>
      </p:sp>
      <p:sp>
        <p:nvSpPr>
          <p:cNvPr id="708" name="GBody1"/>
          <p:cNvSpPr txBox="1"/>
          <p:nvPr/>
        </p:nvSpPr>
        <p:spPr>
          <a:xfrm>
            <a:off x="9286944" y="6042421"/>
            <a:ext cx="7900000" cy="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A flexible circle of technology leaders who guide and support — our ‘ears to the ground,’ in collaboration with Rafael’s IT division.</a:t>
            </a:r>
          </a:p>
        </p:txBody>
      </p:sp>
      <p:sp>
        <p:nvSpPr>
          <p:cNvPr id="800" name="AdvantageBG"/>
          <p:cNvSpPr/>
          <p:nvPr/>
        </p:nvSpPr>
        <p:spPr>
          <a:xfrm>
            <a:off x="756944" y="6654051"/>
            <a:ext cx="16227189" cy="1245319"/>
          </a:xfrm>
          <a:prstGeom prst="roundRect">
            <a:avLst>
              <a:gd name="adj" fmla="val 3000"/>
            </a:avLst>
          </a:prstGeom>
          <a:solidFill>
            <a:srgbClr val="FFF3E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Figtree Light"/>
              <a:ea typeface="+mn-ea"/>
              <a:cs typeface="Arial"/>
            </a:endParaRPr>
          </a:p>
        </p:txBody>
      </p:sp>
      <p:sp>
        <p:nvSpPr>
          <p:cNvPr id="801" name="AdvantageLabel"/>
          <p:cNvSpPr txBox="1"/>
          <p:nvPr/>
        </p:nvSpPr>
        <p:spPr>
          <a:xfrm>
            <a:off x="1000000" y="6780556"/>
            <a:ext cx="15750000" cy="3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A6400"/>
                </a:solidFill>
                <a:effectLst/>
                <a:uLnTx/>
                <a:uFillTx/>
                <a:latin typeface="Figtree SemiBold"/>
                <a:ea typeface="+mn-ea"/>
                <a:cs typeface="Arial"/>
              </a:rPr>
              <a:t>THE ADVANTAGE — WHY LEADING CYBER COMPANIES WANT CYBERFUTURE’S MONEY</a:t>
            </a:r>
          </a:p>
        </p:txBody>
      </p:sp>
      <p:sp>
        <p:nvSpPr>
          <p:cNvPr id="802" name="AdvantageBody"/>
          <p:cNvSpPr txBox="1"/>
          <p:nvPr/>
        </p:nvSpPr>
        <p:spPr>
          <a:xfrm>
            <a:off x="1000000" y="7120556"/>
            <a:ext cx="15750000" cy="580000"/>
          </a:xfrm>
          <a:prstGeom prst="rect">
            <a:avLst/>
          </a:prstGeom>
          <a:no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22222"/>
                </a:solidFill>
                <a:effectLst/>
                <a:uLnTx/>
                <a:uFillTx/>
                <a:latin typeface="Figtree SemiBold"/>
                <a:ea typeface="+mn-ea"/>
                <a:cs typeface="Arial"/>
              </a:rPr>
              <a:t>Our tech &amp; AI experts deliver real, hands-on value – product, GTM, positioning. Our CISOs are the actual buyers of cyber solutions – they know exactly what the market needs, which trends matter, and which technologies win. </a:t>
            </a:r>
            <a:r>
              <a:rPr kumimoji="0" lang="en-US" sz="1600" b="1" i="0" u="none" strike="noStrike" kern="1200" cap="none" spc="0" normalizeH="0" baseline="0" noProof="0" dirty="0">
                <a:ln>
                  <a:noFill/>
                </a:ln>
                <a:solidFill>
                  <a:srgbClr val="FA6400"/>
                </a:solidFill>
                <a:effectLst/>
                <a:uLnTx/>
                <a:uFillTx/>
                <a:latin typeface="Figtree SemiBold"/>
                <a:ea typeface="+mn-ea"/>
                <a:cs typeface="Arial"/>
              </a:rPr>
              <a:t>And this access runs both ways: alongside every CyberFuture investment, Elron’s other vehicles – RDC</a:t>
            </a:r>
            <a:r>
              <a:rPr lang="en-US" sz="1600" b="1" dirty="0">
                <a:solidFill>
                  <a:srgbClr val="FA6400"/>
                </a:solidFill>
                <a:latin typeface="Figtree SemiBold"/>
                <a:cs typeface="Arial"/>
              </a:rPr>
              <a:t> and</a:t>
            </a:r>
            <a:r>
              <a:rPr kumimoji="0" lang="en-US" sz="1600" b="1" i="0" u="none" strike="noStrike" kern="1200" cap="none" spc="0" normalizeH="0" baseline="0" noProof="0" dirty="0">
                <a:ln>
                  <a:noFill/>
                </a:ln>
                <a:solidFill>
                  <a:srgbClr val="FA6400"/>
                </a:solidFill>
                <a:effectLst/>
                <a:uLnTx/>
                <a:uFillTx/>
                <a:latin typeface="Figtree SemiBold"/>
                <a:ea typeface="+mn-ea"/>
                <a:cs typeface="Arial"/>
              </a:rPr>
              <a:t> Evergreen</a:t>
            </a:r>
            <a:r>
              <a:rPr lang="en-US" sz="1600" b="1" dirty="0">
                <a:solidFill>
                  <a:srgbClr val="FA6400"/>
                </a:solidFill>
                <a:latin typeface="Figtree SemiBold"/>
                <a:cs typeface="Arial"/>
              </a:rPr>
              <a:t> –</a:t>
            </a:r>
            <a:r>
              <a:rPr kumimoji="0" lang="en-US" sz="1600" b="1" i="0" u="none" strike="noStrike" kern="1200" cap="none" spc="0" normalizeH="0" baseline="0" noProof="0" dirty="0">
                <a:ln>
                  <a:noFill/>
                </a:ln>
                <a:solidFill>
                  <a:srgbClr val="FA6400"/>
                </a:solidFill>
                <a:effectLst/>
                <a:uLnTx/>
                <a:uFillTx/>
                <a:latin typeface="Figtree SemiBold"/>
                <a:ea typeface="+mn-ea"/>
                <a:cs typeface="Arial"/>
              </a:rPr>
              <a:t> gain the opportunity to invest too.</a:t>
            </a:r>
          </a:p>
        </p:txBody>
      </p:sp>
      <p:cxnSp>
        <p:nvCxnSpPr>
          <p:cNvPr id="18" name="Straight Connector 17">
            <a:extLst>
              <a:ext uri="{FF2B5EF4-FFF2-40B4-BE49-F238E27FC236}">
                <a16:creationId xmlns:a16="http://schemas.microsoft.com/office/drawing/2014/main" id="{8B71747F-F924-7C34-6A67-C107DB27DECB}"/>
              </a:ext>
            </a:extLst>
          </p:cNvPr>
          <p:cNvCxnSpPr>
            <a:cxnSpLocks/>
          </p:cNvCxnSpPr>
          <p:nvPr/>
        </p:nvCxnSpPr>
        <p:spPr>
          <a:xfrm>
            <a:off x="756946" y="8143511"/>
            <a:ext cx="16774110" cy="0"/>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pic>
        <p:nvPicPr>
          <p:cNvPr id="45" name="Graphic 44">
            <a:extLst>
              <a:ext uri="{FF2B5EF4-FFF2-40B4-BE49-F238E27FC236}">
                <a16:creationId xmlns:a16="http://schemas.microsoft.com/office/drawing/2014/main" id="{7A4CFF43-05F2-A91B-12DF-C2A9C17B666D}"/>
              </a:ext>
            </a:extLst>
          </p:cNvPr>
          <p:cNvPicPr/>
          <p:nvPr/>
        </p:nvPicPr>
        <p:blipFill>
          <a:blip>
            <a:extLst>
              <a:ext uri="{96DAC541-7B7A-43D3-8B79-37D633B846F1}">
                <asvg:svgBlip xmlns:asvg="http://schemas.microsoft.com/office/drawing/2016/SVG/main" r:embed="rId4"/>
              </a:ext>
            </a:extLst>
          </a:blip>
          <a:stretch>
            <a:fillRect/>
          </a:stretch>
        </p:blipFill>
        <p:spPr>
          <a:xfrm>
            <a:off x="3080365" y="8603750"/>
            <a:ext cx="1207816" cy="421971"/>
          </a:xfrm>
          <a:prstGeom prst="rect">
            <a:avLst/>
          </a:prstGeom>
        </p:spPr>
      </p:pic>
      <p:sp>
        <p:nvSpPr>
          <p:cNvPr id="17" name="Footer Placeholder 1">
            <a:extLst>
              <a:ext uri="{FF2B5EF4-FFF2-40B4-BE49-F238E27FC236}">
                <a16:creationId xmlns:a16="http://schemas.microsoft.com/office/drawing/2014/main" id="{6E058D63-6C25-45EA-4C0A-426C33672C66}"/>
              </a:ext>
            </a:extLst>
          </p:cNvPr>
          <p:cNvSpPr txBox="1">
            <a:spLocks/>
          </p:cNvSpPr>
          <p:nvPr/>
        </p:nvSpPr>
        <p:spPr>
          <a:xfrm>
            <a:off x="3265413" y="9725770"/>
            <a:ext cx="12543620" cy="184666"/>
          </a:xfrm>
          <a:prstGeom prst="rect">
            <a:avLst/>
          </a:prstGeom>
        </p:spPr>
        <p:txBody>
          <a:bodyPr vert="horz" wrap="square" lIns="0" tIns="0" rIns="0" bIns="0" rtlCol="0" anchor="ctr">
            <a:spAutoFit/>
          </a:bodyPr>
          <a:lstStyle>
            <a:defPPr>
              <a:defRPr lang="en-US"/>
            </a:defPPr>
            <a:lvl1pPr marL="0" algn="l" defTabSz="914400" rtl="0" eaLnBrk="1" latinLnBrk="0" hangingPunct="1">
              <a:defRPr lang="en-IL" sz="1400" b="0" i="0" kern="1200">
                <a:solidFill>
                  <a:schemeClr val="tx1"/>
                </a:solidFill>
                <a:latin typeface="Figtree"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4747"/>
                </a:solidFill>
                <a:effectLst/>
                <a:uLnTx/>
                <a:uFillTx/>
                <a:latin typeface="Figtree" panose="020B0604020202020204" charset="0"/>
                <a:ea typeface="+mn-ea"/>
                <a:cs typeface="Arial"/>
              </a:rPr>
              <a:t>Elron is the only partner in the partnership that is obligated to finance its expenses and investments, in a total amount of up to $2M.</a:t>
            </a:r>
          </a:p>
        </p:txBody>
      </p:sp>
      <p:sp>
        <p:nvSpPr>
          <p:cNvPr id="52" name="Freeform 9">
            <a:extLst>
              <a:ext uri="{FF2B5EF4-FFF2-40B4-BE49-F238E27FC236}">
                <a16:creationId xmlns:a16="http://schemas.microsoft.com/office/drawing/2014/main" id="{0A9E394F-9ACA-F4B7-848B-F65F52348148}"/>
              </a:ext>
            </a:extLst>
          </p:cNvPr>
          <p:cNvSpPr/>
          <p:nvPr/>
        </p:nvSpPr>
        <p:spPr>
          <a:xfrm>
            <a:off x="10482426" y="8568297"/>
            <a:ext cx="1547633" cy="487841"/>
          </a:xfrm>
          <a:custGeom>
            <a:avLst/>
            <a:gdLst/>
            <a:ahLst/>
            <a:cxnLst/>
            <a:rect l="l" t="t" r="r" b="b"/>
            <a:pathLst>
              <a:path w="2244804" h="707601">
                <a:moveTo>
                  <a:pt x="0" y="0"/>
                </a:moveTo>
                <a:lnTo>
                  <a:pt x="2244804" y="0"/>
                </a:lnTo>
                <a:lnTo>
                  <a:pt x="2244804" y="707601"/>
                </a:lnTo>
                <a:lnTo>
                  <a:pt x="0" y="707601"/>
                </a:lnTo>
                <a:lnTo>
                  <a:pt x="0" y="0"/>
                </a:lnTo>
                <a:close/>
              </a:path>
            </a:pathLst>
          </a:custGeom>
          <a:blipFill>
            <a:blip r:embed="rId5">
              <a:biLevel thresh="75000"/>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dirty="0">
              <a:ln>
                <a:noFill/>
              </a:ln>
              <a:solidFill>
                <a:prstClr val="black"/>
              </a:solidFill>
              <a:effectLst/>
              <a:uLnTx/>
              <a:uFillTx/>
              <a:latin typeface="Calibri"/>
              <a:ea typeface="+mn-ea"/>
              <a:cs typeface="Arial"/>
            </a:endParaRPr>
          </a:p>
        </p:txBody>
      </p:sp>
      <p:grpSp>
        <p:nvGrpSpPr>
          <p:cNvPr id="56" name="Group 55">
            <a:extLst>
              <a:ext uri="{FF2B5EF4-FFF2-40B4-BE49-F238E27FC236}">
                <a16:creationId xmlns:a16="http://schemas.microsoft.com/office/drawing/2014/main" id="{1387EE14-EC76-4764-CFC1-4CCBAD158029}"/>
              </a:ext>
            </a:extLst>
          </p:cNvPr>
          <p:cNvGrpSpPr/>
          <p:nvPr/>
        </p:nvGrpSpPr>
        <p:grpSpPr>
          <a:xfrm>
            <a:off x="7521637" y="8681541"/>
            <a:ext cx="1298509" cy="210569"/>
            <a:chOff x="8290307" y="8985794"/>
            <a:chExt cx="1298509" cy="210569"/>
          </a:xfrm>
        </p:grpSpPr>
        <p:sp>
          <p:nvSpPr>
            <p:cNvPr id="57" name="Freeform: Shape 181">
              <a:extLst>
                <a:ext uri="{FF2B5EF4-FFF2-40B4-BE49-F238E27FC236}">
                  <a16:creationId xmlns:a16="http://schemas.microsoft.com/office/drawing/2014/main" id="{A3D10CF1-755F-DAEA-C50B-7470AE2A4E55}"/>
                </a:ext>
              </a:extLst>
            </p:cNvPr>
            <p:cNvSpPr/>
            <p:nvPr/>
          </p:nvSpPr>
          <p:spPr>
            <a:xfrm>
              <a:off x="8623328" y="9000570"/>
              <a:ext cx="144115" cy="180881"/>
            </a:xfrm>
            <a:custGeom>
              <a:avLst/>
              <a:gdLst>
                <a:gd name="connsiteX0" fmla="*/ 91638 w 156455"/>
                <a:gd name="connsiteY0" fmla="*/ 196370 h 196369"/>
                <a:gd name="connsiteX1" fmla="*/ 152638 w 156455"/>
                <a:gd name="connsiteY1" fmla="*/ 182343 h 196369"/>
                <a:gd name="connsiteX2" fmla="*/ 155398 w 156455"/>
                <a:gd name="connsiteY2" fmla="*/ 175891 h 196369"/>
                <a:gd name="connsiteX3" fmla="*/ 145737 w 156455"/>
                <a:gd name="connsiteY3" fmla="*/ 152607 h 196369"/>
                <a:gd name="connsiteX4" fmla="*/ 139389 w 156455"/>
                <a:gd name="connsiteY4" fmla="*/ 149521 h 196369"/>
                <a:gd name="connsiteX5" fmla="*/ 94950 w 156455"/>
                <a:gd name="connsiteY5" fmla="*/ 161584 h 196369"/>
                <a:gd name="connsiteX6" fmla="*/ 41955 w 156455"/>
                <a:gd name="connsiteY6" fmla="*/ 98185 h 196369"/>
                <a:gd name="connsiteX7" fmla="*/ 91638 w 156455"/>
                <a:gd name="connsiteY7" fmla="*/ 34785 h 196369"/>
                <a:gd name="connsiteX8" fmla="*/ 137732 w 156455"/>
                <a:gd name="connsiteY8" fmla="*/ 49653 h 196369"/>
                <a:gd name="connsiteX9" fmla="*/ 144357 w 156455"/>
                <a:gd name="connsiteY9" fmla="*/ 46848 h 196369"/>
                <a:gd name="connsiteX10" fmla="*/ 155674 w 156455"/>
                <a:gd name="connsiteY10" fmla="*/ 23845 h 196369"/>
                <a:gd name="connsiteX11" fmla="*/ 153466 w 156455"/>
                <a:gd name="connsiteY11" fmla="*/ 17112 h 196369"/>
                <a:gd name="connsiteX12" fmla="*/ 91638 w 156455"/>
                <a:gd name="connsiteY12" fmla="*/ 0 h 196369"/>
                <a:gd name="connsiteX13" fmla="*/ 0 w 156455"/>
                <a:gd name="connsiteY13" fmla="*/ 98185 h 196369"/>
                <a:gd name="connsiteX14" fmla="*/ 91638 w 156455"/>
                <a:gd name="connsiteY14" fmla="*/ 196370 h 19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455" h="196369">
                  <a:moveTo>
                    <a:pt x="91638" y="196370"/>
                  </a:moveTo>
                  <a:cubicBezTo>
                    <a:pt x="116479" y="196370"/>
                    <a:pt x="133040" y="192161"/>
                    <a:pt x="152638" y="182343"/>
                  </a:cubicBezTo>
                  <a:cubicBezTo>
                    <a:pt x="155950" y="180660"/>
                    <a:pt x="156501" y="178416"/>
                    <a:pt x="155398" y="175891"/>
                  </a:cubicBezTo>
                  <a:lnTo>
                    <a:pt x="145737" y="152607"/>
                  </a:lnTo>
                  <a:cubicBezTo>
                    <a:pt x="144357" y="149241"/>
                    <a:pt x="142425" y="147838"/>
                    <a:pt x="139389" y="149521"/>
                  </a:cubicBezTo>
                  <a:cubicBezTo>
                    <a:pt x="121171" y="158217"/>
                    <a:pt x="108751" y="161584"/>
                    <a:pt x="94950" y="161584"/>
                  </a:cubicBezTo>
                  <a:cubicBezTo>
                    <a:pt x="62380" y="161584"/>
                    <a:pt x="41955" y="136336"/>
                    <a:pt x="41955" y="98185"/>
                  </a:cubicBezTo>
                  <a:cubicBezTo>
                    <a:pt x="41955" y="60033"/>
                    <a:pt x="61552" y="34785"/>
                    <a:pt x="91638" y="34785"/>
                  </a:cubicBezTo>
                  <a:cubicBezTo>
                    <a:pt x="107647" y="34785"/>
                    <a:pt x="123104" y="40677"/>
                    <a:pt x="137732" y="49653"/>
                  </a:cubicBezTo>
                  <a:cubicBezTo>
                    <a:pt x="140769" y="51337"/>
                    <a:pt x="142701" y="50214"/>
                    <a:pt x="144357" y="46848"/>
                  </a:cubicBezTo>
                  <a:lnTo>
                    <a:pt x="155674" y="23845"/>
                  </a:lnTo>
                  <a:cubicBezTo>
                    <a:pt x="157054" y="21320"/>
                    <a:pt x="156778" y="19076"/>
                    <a:pt x="153466" y="17112"/>
                  </a:cubicBezTo>
                  <a:cubicBezTo>
                    <a:pt x="135525" y="6452"/>
                    <a:pt x="116756" y="0"/>
                    <a:pt x="91638" y="0"/>
                  </a:cubicBezTo>
                  <a:cubicBezTo>
                    <a:pt x="36710" y="0"/>
                    <a:pt x="0" y="37871"/>
                    <a:pt x="0" y="98185"/>
                  </a:cubicBezTo>
                  <a:cubicBezTo>
                    <a:pt x="0" y="161023"/>
                    <a:pt x="38643" y="196370"/>
                    <a:pt x="91638" y="196370"/>
                  </a:cubicBezTo>
                  <a:close/>
                </a:path>
              </a:pathLst>
            </a:custGeom>
            <a:solidFill>
              <a:srgbClr val="000000"/>
            </a:solidFill>
            <a:ln w="9525" cap="flat">
              <a:noFill/>
              <a:prstDash val="solid"/>
              <a:miter/>
            </a:ln>
          </p:spPr>
          <p:txBody>
            <a:bodyPr rtlCol="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uLnTx/>
                <a:uFillTx/>
                <a:latin typeface="Figtree Light"/>
                <a:ea typeface="+mn-ea"/>
                <a:cs typeface="Arial"/>
              </a:endParaRPr>
            </a:p>
          </p:txBody>
        </p:sp>
        <p:sp>
          <p:nvSpPr>
            <p:cNvPr id="58" name="Freeform: Shape 182">
              <a:extLst>
                <a:ext uri="{FF2B5EF4-FFF2-40B4-BE49-F238E27FC236}">
                  <a16:creationId xmlns:a16="http://schemas.microsoft.com/office/drawing/2014/main" id="{5359DBCE-B412-38D6-2124-E72E14803901}"/>
                </a:ext>
              </a:extLst>
            </p:cNvPr>
            <p:cNvSpPr/>
            <p:nvPr/>
          </p:nvSpPr>
          <p:spPr>
            <a:xfrm>
              <a:off x="8786048" y="9003155"/>
              <a:ext cx="153526" cy="175714"/>
            </a:xfrm>
            <a:custGeom>
              <a:avLst/>
              <a:gdLst>
                <a:gd name="connsiteX0" fmla="*/ 63463 w 166672"/>
                <a:gd name="connsiteY0" fmla="*/ 186270 h 190759"/>
                <a:gd name="connsiteX1" fmla="*/ 67879 w 166672"/>
                <a:gd name="connsiteY1" fmla="*/ 190759 h 190759"/>
                <a:gd name="connsiteX2" fmla="*/ 98517 w 166672"/>
                <a:gd name="connsiteY2" fmla="*/ 190759 h 190759"/>
                <a:gd name="connsiteX3" fmla="*/ 103210 w 166672"/>
                <a:gd name="connsiteY3" fmla="*/ 186270 h 190759"/>
                <a:gd name="connsiteX4" fmla="*/ 103210 w 166672"/>
                <a:gd name="connsiteY4" fmla="*/ 124555 h 190759"/>
                <a:gd name="connsiteX5" fmla="*/ 165589 w 166672"/>
                <a:gd name="connsiteY5" fmla="*/ 8416 h 190759"/>
                <a:gd name="connsiteX6" fmla="*/ 160069 w 166672"/>
                <a:gd name="connsiteY6" fmla="*/ 0 h 190759"/>
                <a:gd name="connsiteX7" fmla="*/ 134123 w 166672"/>
                <a:gd name="connsiteY7" fmla="*/ 0 h 190759"/>
                <a:gd name="connsiteX8" fmla="*/ 124187 w 166672"/>
                <a:gd name="connsiteY8" fmla="*/ 8696 h 190759"/>
                <a:gd name="connsiteX9" fmla="*/ 84716 w 166672"/>
                <a:gd name="connsiteY9" fmla="*/ 88646 h 190759"/>
                <a:gd name="connsiteX10" fmla="*/ 44970 w 166672"/>
                <a:gd name="connsiteY10" fmla="*/ 7855 h 190759"/>
                <a:gd name="connsiteX11" fmla="*/ 35033 w 166672"/>
                <a:gd name="connsiteY11" fmla="*/ 0 h 190759"/>
                <a:gd name="connsiteX12" fmla="*/ 6604 w 166672"/>
                <a:gd name="connsiteY12" fmla="*/ 0 h 190759"/>
                <a:gd name="connsiteX13" fmla="*/ 1083 w 166672"/>
                <a:gd name="connsiteY13" fmla="*/ 8416 h 190759"/>
                <a:gd name="connsiteX14" fmla="*/ 63463 w 166672"/>
                <a:gd name="connsiteY14" fmla="*/ 124555 h 190759"/>
                <a:gd name="connsiteX15" fmla="*/ 63463 w 166672"/>
                <a:gd name="connsiteY15" fmla="*/ 186270 h 19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672" h="190759">
                  <a:moveTo>
                    <a:pt x="63463" y="186270"/>
                  </a:moveTo>
                  <a:cubicBezTo>
                    <a:pt x="63463" y="188795"/>
                    <a:pt x="65395" y="190759"/>
                    <a:pt x="67879" y="190759"/>
                  </a:cubicBezTo>
                  <a:lnTo>
                    <a:pt x="98517" y="190759"/>
                  </a:lnTo>
                  <a:cubicBezTo>
                    <a:pt x="101277" y="190759"/>
                    <a:pt x="103210" y="188795"/>
                    <a:pt x="103210" y="186270"/>
                  </a:cubicBezTo>
                  <a:lnTo>
                    <a:pt x="103210" y="124555"/>
                  </a:lnTo>
                  <a:lnTo>
                    <a:pt x="165589" y="8416"/>
                  </a:lnTo>
                  <a:cubicBezTo>
                    <a:pt x="168349" y="2805"/>
                    <a:pt x="165589" y="0"/>
                    <a:pt x="160069" y="0"/>
                  </a:cubicBezTo>
                  <a:lnTo>
                    <a:pt x="134123" y="0"/>
                  </a:lnTo>
                  <a:cubicBezTo>
                    <a:pt x="129431" y="0"/>
                    <a:pt x="126947" y="2525"/>
                    <a:pt x="124187" y="8696"/>
                  </a:cubicBezTo>
                  <a:lnTo>
                    <a:pt x="84716" y="88646"/>
                  </a:lnTo>
                  <a:lnTo>
                    <a:pt x="44970" y="7855"/>
                  </a:lnTo>
                  <a:cubicBezTo>
                    <a:pt x="42210" y="1683"/>
                    <a:pt x="40002" y="0"/>
                    <a:pt x="35033" y="0"/>
                  </a:cubicBezTo>
                  <a:lnTo>
                    <a:pt x="6604" y="0"/>
                  </a:lnTo>
                  <a:cubicBezTo>
                    <a:pt x="1083" y="0"/>
                    <a:pt x="-1677" y="2805"/>
                    <a:pt x="1083" y="8416"/>
                  </a:cubicBezTo>
                  <a:lnTo>
                    <a:pt x="63463" y="124555"/>
                  </a:lnTo>
                  <a:lnTo>
                    <a:pt x="63463" y="186270"/>
                  </a:lnTo>
                  <a:close/>
                </a:path>
              </a:pathLst>
            </a:custGeom>
            <a:solidFill>
              <a:srgbClr val="000000"/>
            </a:solidFill>
            <a:ln w="9525" cap="flat">
              <a:noFill/>
              <a:prstDash val="solid"/>
              <a:miter/>
            </a:ln>
          </p:spPr>
          <p:txBody>
            <a:bodyPr rtlCol="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uLnTx/>
                <a:uFillTx/>
                <a:latin typeface="Figtree Light"/>
                <a:ea typeface="+mn-ea"/>
                <a:cs typeface="Arial"/>
              </a:endParaRPr>
            </a:p>
          </p:txBody>
        </p:sp>
        <p:sp>
          <p:nvSpPr>
            <p:cNvPr id="59" name="Freeform: Shape 183">
              <a:extLst>
                <a:ext uri="{FF2B5EF4-FFF2-40B4-BE49-F238E27FC236}">
                  <a16:creationId xmlns:a16="http://schemas.microsoft.com/office/drawing/2014/main" id="{2566D3A5-4467-1F46-A39C-F0CDAC9C371C}"/>
                </a:ext>
              </a:extLst>
            </p:cNvPr>
            <p:cNvSpPr/>
            <p:nvPr/>
          </p:nvSpPr>
          <p:spPr>
            <a:xfrm>
              <a:off x="8955995" y="9003155"/>
              <a:ext cx="167034" cy="175714"/>
            </a:xfrm>
            <a:custGeom>
              <a:avLst/>
              <a:gdLst>
                <a:gd name="connsiteX0" fmla="*/ 116062 w 181337"/>
                <a:gd name="connsiteY0" fmla="*/ 186270 h 190759"/>
                <a:gd name="connsiteX1" fmla="*/ 180650 w 181337"/>
                <a:gd name="connsiteY1" fmla="*/ 7855 h 190759"/>
                <a:gd name="connsiteX2" fmla="*/ 174854 w 181337"/>
                <a:gd name="connsiteY2" fmla="*/ 0 h 190759"/>
                <a:gd name="connsiteX3" fmla="*/ 148356 w 181337"/>
                <a:gd name="connsiteY3" fmla="*/ 0 h 190759"/>
                <a:gd name="connsiteX4" fmla="*/ 139248 w 181337"/>
                <a:gd name="connsiteY4" fmla="*/ 6452 h 190759"/>
                <a:gd name="connsiteX5" fmla="*/ 91773 w 181337"/>
                <a:gd name="connsiteY5" fmla="*/ 151485 h 190759"/>
                <a:gd name="connsiteX6" fmla="*/ 44574 w 181337"/>
                <a:gd name="connsiteY6" fmla="*/ 6172 h 190759"/>
                <a:gd name="connsiteX7" fmla="*/ 35189 w 181337"/>
                <a:gd name="connsiteY7" fmla="*/ 0 h 190759"/>
                <a:gd name="connsiteX8" fmla="*/ 6483 w 181337"/>
                <a:gd name="connsiteY8" fmla="*/ 0 h 190759"/>
                <a:gd name="connsiteX9" fmla="*/ 687 w 181337"/>
                <a:gd name="connsiteY9" fmla="*/ 7855 h 190759"/>
                <a:gd name="connsiteX10" fmla="*/ 65276 w 181337"/>
                <a:gd name="connsiteY10" fmla="*/ 186270 h 190759"/>
                <a:gd name="connsiteX11" fmla="*/ 71899 w 181337"/>
                <a:gd name="connsiteY11" fmla="*/ 190759 h 190759"/>
                <a:gd name="connsiteX12" fmla="*/ 109438 w 181337"/>
                <a:gd name="connsiteY12" fmla="*/ 190759 h 190759"/>
                <a:gd name="connsiteX13" fmla="*/ 116062 w 181337"/>
                <a:gd name="connsiteY13" fmla="*/ 186270 h 19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1337" h="190759">
                  <a:moveTo>
                    <a:pt x="116062" y="186270"/>
                  </a:moveTo>
                  <a:lnTo>
                    <a:pt x="180650" y="7855"/>
                  </a:lnTo>
                  <a:cubicBezTo>
                    <a:pt x="182583" y="1964"/>
                    <a:pt x="180375" y="0"/>
                    <a:pt x="174854" y="0"/>
                  </a:cubicBezTo>
                  <a:lnTo>
                    <a:pt x="148356" y="0"/>
                  </a:lnTo>
                  <a:cubicBezTo>
                    <a:pt x="143664" y="0"/>
                    <a:pt x="140628" y="2244"/>
                    <a:pt x="139248" y="6452"/>
                  </a:cubicBezTo>
                  <a:lnTo>
                    <a:pt x="91773" y="151485"/>
                  </a:lnTo>
                  <a:lnTo>
                    <a:pt x="44574" y="6172"/>
                  </a:lnTo>
                  <a:cubicBezTo>
                    <a:pt x="42917" y="1403"/>
                    <a:pt x="40157" y="0"/>
                    <a:pt x="35189" y="0"/>
                  </a:cubicBezTo>
                  <a:lnTo>
                    <a:pt x="6483" y="0"/>
                  </a:lnTo>
                  <a:cubicBezTo>
                    <a:pt x="963" y="0"/>
                    <a:pt x="-1245" y="2244"/>
                    <a:pt x="687" y="7855"/>
                  </a:cubicBezTo>
                  <a:lnTo>
                    <a:pt x="65276" y="186270"/>
                  </a:lnTo>
                  <a:cubicBezTo>
                    <a:pt x="66380" y="189356"/>
                    <a:pt x="68587" y="190759"/>
                    <a:pt x="71899" y="190759"/>
                  </a:cubicBezTo>
                  <a:lnTo>
                    <a:pt x="109438" y="190759"/>
                  </a:lnTo>
                  <a:cubicBezTo>
                    <a:pt x="113026" y="190759"/>
                    <a:pt x="115234" y="188795"/>
                    <a:pt x="116062" y="186270"/>
                  </a:cubicBezTo>
                  <a:close/>
                </a:path>
              </a:pathLst>
            </a:custGeom>
            <a:solidFill>
              <a:srgbClr val="000000"/>
            </a:solidFill>
            <a:ln w="9525" cap="flat">
              <a:noFill/>
              <a:prstDash val="solid"/>
              <a:miter/>
            </a:ln>
          </p:spPr>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uLnTx/>
                <a:uFillTx/>
                <a:latin typeface="Figtree Light"/>
                <a:ea typeface="+mn-ea"/>
                <a:cs typeface="Arial"/>
              </a:endParaRPr>
            </a:p>
          </p:txBody>
        </p:sp>
        <p:sp>
          <p:nvSpPr>
            <p:cNvPr id="60" name="Freeform: Shape 184">
              <a:extLst>
                <a:ext uri="{FF2B5EF4-FFF2-40B4-BE49-F238E27FC236}">
                  <a16:creationId xmlns:a16="http://schemas.microsoft.com/office/drawing/2014/main" id="{0E545AA9-775F-F877-0D38-C19C03A39F82}"/>
                </a:ext>
              </a:extLst>
            </p:cNvPr>
            <p:cNvSpPr/>
            <p:nvPr/>
          </p:nvSpPr>
          <p:spPr>
            <a:xfrm>
              <a:off x="9144673" y="9003155"/>
              <a:ext cx="126867" cy="175714"/>
            </a:xfrm>
            <a:custGeom>
              <a:avLst/>
              <a:gdLst>
                <a:gd name="connsiteX0" fmla="*/ 0 w 137730"/>
                <a:gd name="connsiteY0" fmla="*/ 186270 h 190759"/>
                <a:gd name="connsiteX1" fmla="*/ 4692 w 137730"/>
                <a:gd name="connsiteY1" fmla="*/ 190759 h 190759"/>
                <a:gd name="connsiteX2" fmla="*/ 133321 w 137730"/>
                <a:gd name="connsiteY2" fmla="*/ 190759 h 190759"/>
                <a:gd name="connsiteX3" fmla="*/ 137731 w 137730"/>
                <a:gd name="connsiteY3" fmla="*/ 185990 h 190759"/>
                <a:gd name="connsiteX4" fmla="*/ 137731 w 137730"/>
                <a:gd name="connsiteY4" fmla="*/ 161584 h 190759"/>
                <a:gd name="connsiteX5" fmla="*/ 133321 w 137730"/>
                <a:gd name="connsiteY5" fmla="*/ 157096 h 190759"/>
                <a:gd name="connsiteX6" fmla="*/ 39747 w 137730"/>
                <a:gd name="connsiteY6" fmla="*/ 157096 h 190759"/>
                <a:gd name="connsiteX7" fmla="*/ 39747 w 137730"/>
                <a:gd name="connsiteY7" fmla="*/ 107442 h 190759"/>
                <a:gd name="connsiteX8" fmla="*/ 105717 w 137730"/>
                <a:gd name="connsiteY8" fmla="*/ 107442 h 190759"/>
                <a:gd name="connsiteX9" fmla="*/ 110127 w 137730"/>
                <a:gd name="connsiteY9" fmla="*/ 102673 h 190759"/>
                <a:gd name="connsiteX10" fmla="*/ 110127 w 137730"/>
                <a:gd name="connsiteY10" fmla="*/ 78548 h 190759"/>
                <a:gd name="connsiteX11" fmla="*/ 105717 w 137730"/>
                <a:gd name="connsiteY11" fmla="*/ 73779 h 190759"/>
                <a:gd name="connsiteX12" fmla="*/ 39747 w 137730"/>
                <a:gd name="connsiteY12" fmla="*/ 73779 h 190759"/>
                <a:gd name="connsiteX13" fmla="*/ 39747 w 137730"/>
                <a:gd name="connsiteY13" fmla="*/ 33663 h 190759"/>
                <a:gd name="connsiteX14" fmla="*/ 133321 w 137730"/>
                <a:gd name="connsiteY14" fmla="*/ 33663 h 190759"/>
                <a:gd name="connsiteX15" fmla="*/ 137731 w 137730"/>
                <a:gd name="connsiteY15" fmla="*/ 29175 h 190759"/>
                <a:gd name="connsiteX16" fmla="*/ 137731 w 137730"/>
                <a:gd name="connsiteY16" fmla="*/ 4769 h 190759"/>
                <a:gd name="connsiteX17" fmla="*/ 133321 w 137730"/>
                <a:gd name="connsiteY17" fmla="*/ 0 h 190759"/>
                <a:gd name="connsiteX18" fmla="*/ 4692 w 137730"/>
                <a:gd name="connsiteY18" fmla="*/ 0 h 190759"/>
                <a:gd name="connsiteX19" fmla="*/ 0 w 137730"/>
                <a:gd name="connsiteY19" fmla="*/ 4488 h 190759"/>
                <a:gd name="connsiteX20" fmla="*/ 0 w 137730"/>
                <a:gd name="connsiteY20" fmla="*/ 186270 h 19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7730" h="190759">
                  <a:moveTo>
                    <a:pt x="0" y="186270"/>
                  </a:moveTo>
                  <a:cubicBezTo>
                    <a:pt x="0" y="188795"/>
                    <a:pt x="2208" y="190759"/>
                    <a:pt x="4692" y="190759"/>
                  </a:cubicBezTo>
                  <a:lnTo>
                    <a:pt x="133321" y="190759"/>
                  </a:lnTo>
                  <a:cubicBezTo>
                    <a:pt x="136073" y="190759"/>
                    <a:pt x="137731" y="188795"/>
                    <a:pt x="137731" y="185990"/>
                  </a:cubicBezTo>
                  <a:lnTo>
                    <a:pt x="137731" y="161584"/>
                  </a:lnTo>
                  <a:cubicBezTo>
                    <a:pt x="137731" y="158779"/>
                    <a:pt x="136073" y="157096"/>
                    <a:pt x="133321" y="157096"/>
                  </a:cubicBezTo>
                  <a:lnTo>
                    <a:pt x="39747" y="157096"/>
                  </a:lnTo>
                  <a:lnTo>
                    <a:pt x="39747" y="107442"/>
                  </a:lnTo>
                  <a:lnTo>
                    <a:pt x="105717" y="107442"/>
                  </a:lnTo>
                  <a:cubicBezTo>
                    <a:pt x="108479" y="107442"/>
                    <a:pt x="110127" y="105478"/>
                    <a:pt x="110127" y="102673"/>
                  </a:cubicBezTo>
                  <a:lnTo>
                    <a:pt x="110127" y="78548"/>
                  </a:lnTo>
                  <a:cubicBezTo>
                    <a:pt x="110127" y="75462"/>
                    <a:pt x="108479" y="73779"/>
                    <a:pt x="105717" y="73779"/>
                  </a:cubicBezTo>
                  <a:lnTo>
                    <a:pt x="39747" y="73779"/>
                  </a:lnTo>
                  <a:lnTo>
                    <a:pt x="39747" y="33663"/>
                  </a:lnTo>
                  <a:lnTo>
                    <a:pt x="133321" y="33663"/>
                  </a:lnTo>
                  <a:cubicBezTo>
                    <a:pt x="136073" y="33663"/>
                    <a:pt x="137731" y="31700"/>
                    <a:pt x="137731" y="29175"/>
                  </a:cubicBezTo>
                  <a:lnTo>
                    <a:pt x="137731" y="4769"/>
                  </a:lnTo>
                  <a:cubicBezTo>
                    <a:pt x="137731" y="1683"/>
                    <a:pt x="136073" y="0"/>
                    <a:pt x="133321" y="0"/>
                  </a:cubicBezTo>
                  <a:lnTo>
                    <a:pt x="4692" y="0"/>
                  </a:lnTo>
                  <a:cubicBezTo>
                    <a:pt x="2208" y="0"/>
                    <a:pt x="0" y="1964"/>
                    <a:pt x="0" y="4488"/>
                  </a:cubicBezTo>
                  <a:lnTo>
                    <a:pt x="0" y="186270"/>
                  </a:lnTo>
                  <a:close/>
                </a:path>
              </a:pathLst>
            </a:custGeom>
            <a:solidFill>
              <a:srgbClr val="000000"/>
            </a:solidFill>
            <a:ln w="9525" cap="flat">
              <a:noFill/>
              <a:prstDash val="solid"/>
              <a:miter/>
            </a:ln>
          </p:spPr>
          <p:txBody>
            <a:bodyPr rtlCol="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uLnTx/>
                <a:uFillTx/>
                <a:latin typeface="Figtree Light"/>
                <a:ea typeface="+mn-ea"/>
                <a:cs typeface="Arial"/>
              </a:endParaRPr>
            </a:p>
          </p:txBody>
        </p:sp>
        <p:sp>
          <p:nvSpPr>
            <p:cNvPr id="61" name="Freeform: Shape 185">
              <a:extLst>
                <a:ext uri="{FF2B5EF4-FFF2-40B4-BE49-F238E27FC236}">
                  <a16:creationId xmlns:a16="http://schemas.microsoft.com/office/drawing/2014/main" id="{01FFC9F9-1727-9360-3263-E7BE774C599B}"/>
                </a:ext>
              </a:extLst>
            </p:cNvPr>
            <p:cNvSpPr/>
            <p:nvPr/>
          </p:nvSpPr>
          <p:spPr>
            <a:xfrm>
              <a:off x="9297871" y="9003155"/>
              <a:ext cx="142649" cy="175714"/>
            </a:xfrm>
            <a:custGeom>
              <a:avLst/>
              <a:gdLst>
                <a:gd name="connsiteX0" fmla="*/ 0 w 154864"/>
                <a:gd name="connsiteY0" fmla="*/ 186270 h 190759"/>
                <a:gd name="connsiteX1" fmla="*/ 4686 w 154864"/>
                <a:gd name="connsiteY1" fmla="*/ 190759 h 190759"/>
                <a:gd name="connsiteX2" fmla="*/ 35052 w 154864"/>
                <a:gd name="connsiteY2" fmla="*/ 190759 h 190759"/>
                <a:gd name="connsiteX3" fmla="*/ 39738 w 154864"/>
                <a:gd name="connsiteY3" fmla="*/ 186270 h 190759"/>
                <a:gd name="connsiteX4" fmla="*/ 39738 w 154864"/>
                <a:gd name="connsiteY4" fmla="*/ 121469 h 190759"/>
                <a:gd name="connsiteX5" fmla="*/ 60446 w 154864"/>
                <a:gd name="connsiteY5" fmla="*/ 121469 h 190759"/>
                <a:gd name="connsiteX6" fmla="*/ 106261 w 154864"/>
                <a:gd name="connsiteY6" fmla="*/ 184587 h 190759"/>
                <a:gd name="connsiteX7" fmla="*/ 115919 w 154864"/>
                <a:gd name="connsiteY7" fmla="*/ 190759 h 190759"/>
                <a:gd name="connsiteX8" fmla="*/ 147666 w 154864"/>
                <a:gd name="connsiteY8" fmla="*/ 190759 h 190759"/>
                <a:gd name="connsiteX9" fmla="*/ 153181 w 154864"/>
                <a:gd name="connsiteY9" fmla="*/ 182904 h 190759"/>
                <a:gd name="connsiteX10" fmla="*/ 100746 w 154864"/>
                <a:gd name="connsiteY10" fmla="*/ 113333 h 190759"/>
                <a:gd name="connsiteX11" fmla="*/ 142970 w 154864"/>
                <a:gd name="connsiteY11" fmla="*/ 60874 h 190759"/>
                <a:gd name="connsiteX12" fmla="*/ 70380 w 154864"/>
                <a:gd name="connsiteY12" fmla="*/ 0 h 190759"/>
                <a:gd name="connsiteX13" fmla="*/ 4686 w 154864"/>
                <a:gd name="connsiteY13" fmla="*/ 0 h 190759"/>
                <a:gd name="connsiteX14" fmla="*/ 0 w 154864"/>
                <a:gd name="connsiteY14" fmla="*/ 4488 h 190759"/>
                <a:gd name="connsiteX15" fmla="*/ 0 w 154864"/>
                <a:gd name="connsiteY15" fmla="*/ 186270 h 190759"/>
                <a:gd name="connsiteX16" fmla="*/ 70104 w 154864"/>
                <a:gd name="connsiteY16" fmla="*/ 33663 h 190759"/>
                <a:gd name="connsiteX17" fmla="*/ 101022 w 154864"/>
                <a:gd name="connsiteY17" fmla="*/ 60874 h 190759"/>
                <a:gd name="connsiteX18" fmla="*/ 69828 w 154864"/>
                <a:gd name="connsiteY18" fmla="*/ 87805 h 190759"/>
                <a:gd name="connsiteX19" fmla="*/ 39738 w 154864"/>
                <a:gd name="connsiteY19" fmla="*/ 87805 h 190759"/>
                <a:gd name="connsiteX20" fmla="*/ 39738 w 154864"/>
                <a:gd name="connsiteY20" fmla="*/ 33663 h 190759"/>
                <a:gd name="connsiteX21" fmla="*/ 70104 w 154864"/>
                <a:gd name="connsiteY21" fmla="*/ 33663 h 19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4864" h="190759">
                  <a:moveTo>
                    <a:pt x="0" y="186270"/>
                  </a:moveTo>
                  <a:cubicBezTo>
                    <a:pt x="0" y="188795"/>
                    <a:pt x="2200" y="190759"/>
                    <a:pt x="4686" y="190759"/>
                  </a:cubicBezTo>
                  <a:lnTo>
                    <a:pt x="35052" y="190759"/>
                  </a:lnTo>
                  <a:cubicBezTo>
                    <a:pt x="38090" y="190759"/>
                    <a:pt x="39738" y="188795"/>
                    <a:pt x="39738" y="186270"/>
                  </a:cubicBezTo>
                  <a:lnTo>
                    <a:pt x="39738" y="121469"/>
                  </a:lnTo>
                  <a:lnTo>
                    <a:pt x="60446" y="121469"/>
                  </a:lnTo>
                  <a:lnTo>
                    <a:pt x="106261" y="184587"/>
                  </a:lnTo>
                  <a:cubicBezTo>
                    <a:pt x="109576" y="189356"/>
                    <a:pt x="110957" y="190759"/>
                    <a:pt x="115919" y="190759"/>
                  </a:cubicBezTo>
                  <a:lnTo>
                    <a:pt x="147666" y="190759"/>
                  </a:lnTo>
                  <a:cubicBezTo>
                    <a:pt x="153181" y="190759"/>
                    <a:pt x="157324" y="188514"/>
                    <a:pt x="153181" y="182904"/>
                  </a:cubicBezTo>
                  <a:lnTo>
                    <a:pt x="100746" y="113333"/>
                  </a:lnTo>
                  <a:cubicBezTo>
                    <a:pt x="126692" y="106039"/>
                    <a:pt x="142970" y="88085"/>
                    <a:pt x="142970" y="60874"/>
                  </a:cubicBezTo>
                  <a:cubicBezTo>
                    <a:pt x="142970" y="23284"/>
                    <a:pt x="113719" y="0"/>
                    <a:pt x="70380" y="0"/>
                  </a:cubicBezTo>
                  <a:lnTo>
                    <a:pt x="4686" y="0"/>
                  </a:lnTo>
                  <a:cubicBezTo>
                    <a:pt x="2200" y="0"/>
                    <a:pt x="0" y="1964"/>
                    <a:pt x="0" y="4488"/>
                  </a:cubicBezTo>
                  <a:lnTo>
                    <a:pt x="0" y="186270"/>
                  </a:lnTo>
                  <a:close/>
                  <a:moveTo>
                    <a:pt x="70104" y="33663"/>
                  </a:moveTo>
                  <a:cubicBezTo>
                    <a:pt x="88602" y="33663"/>
                    <a:pt x="101022" y="43201"/>
                    <a:pt x="101022" y="60874"/>
                  </a:cubicBezTo>
                  <a:cubicBezTo>
                    <a:pt x="101022" y="77706"/>
                    <a:pt x="88602" y="87805"/>
                    <a:pt x="69828" y="87805"/>
                  </a:cubicBezTo>
                  <a:lnTo>
                    <a:pt x="39738" y="87805"/>
                  </a:lnTo>
                  <a:lnTo>
                    <a:pt x="39738" y="33663"/>
                  </a:lnTo>
                  <a:lnTo>
                    <a:pt x="70104" y="33663"/>
                  </a:lnTo>
                  <a:close/>
                </a:path>
              </a:pathLst>
            </a:custGeom>
            <a:solidFill>
              <a:srgbClr val="000000"/>
            </a:solidFill>
            <a:ln w="9525" cap="flat">
              <a:noFill/>
              <a:prstDash val="solid"/>
              <a:miter/>
            </a:ln>
          </p:spPr>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uLnTx/>
                <a:uFillTx/>
                <a:latin typeface="Figtree Light"/>
                <a:ea typeface="+mn-ea"/>
                <a:cs typeface="Arial"/>
              </a:endParaRPr>
            </a:p>
          </p:txBody>
        </p:sp>
        <p:sp>
          <p:nvSpPr>
            <p:cNvPr id="62" name="Freeform: Shape 186">
              <a:extLst>
                <a:ext uri="{FF2B5EF4-FFF2-40B4-BE49-F238E27FC236}">
                  <a16:creationId xmlns:a16="http://schemas.microsoft.com/office/drawing/2014/main" id="{3D821784-428A-ECDC-F05F-81CDFE151629}"/>
                </a:ext>
              </a:extLst>
            </p:cNvPr>
            <p:cNvSpPr/>
            <p:nvPr/>
          </p:nvSpPr>
          <p:spPr>
            <a:xfrm>
              <a:off x="9452575" y="9000570"/>
              <a:ext cx="136241" cy="180881"/>
            </a:xfrm>
            <a:custGeom>
              <a:avLst/>
              <a:gdLst>
                <a:gd name="connsiteX0" fmla="*/ 79461 w 147907"/>
                <a:gd name="connsiteY0" fmla="*/ 161584 h 196369"/>
                <a:gd name="connsiteX1" fmla="*/ 19006 w 147907"/>
                <a:gd name="connsiteY1" fmla="*/ 143911 h 196369"/>
                <a:gd name="connsiteX2" fmla="*/ 12110 w 147907"/>
                <a:gd name="connsiteY2" fmla="*/ 146155 h 196369"/>
                <a:gd name="connsiteX3" fmla="*/ 1070 w 147907"/>
                <a:gd name="connsiteY3" fmla="*/ 170000 h 196369"/>
                <a:gd name="connsiteX4" fmla="*/ 3832 w 147907"/>
                <a:gd name="connsiteY4" fmla="*/ 178135 h 196369"/>
                <a:gd name="connsiteX5" fmla="*/ 78632 w 147907"/>
                <a:gd name="connsiteY5" fmla="*/ 196370 h 196369"/>
                <a:gd name="connsiteX6" fmla="*/ 147908 w 147907"/>
                <a:gd name="connsiteY6" fmla="*/ 138300 h 196369"/>
                <a:gd name="connsiteX7" fmla="*/ 89119 w 147907"/>
                <a:gd name="connsiteY7" fmla="*/ 78828 h 196369"/>
                <a:gd name="connsiteX8" fmla="*/ 45228 w 147907"/>
                <a:gd name="connsiteY8" fmla="*/ 51898 h 196369"/>
                <a:gd name="connsiteX9" fmla="*/ 71727 w 147907"/>
                <a:gd name="connsiteY9" fmla="*/ 34785 h 196369"/>
                <a:gd name="connsiteX10" fmla="*/ 124724 w 147907"/>
                <a:gd name="connsiteY10" fmla="*/ 52178 h 196369"/>
                <a:gd name="connsiteX11" fmla="*/ 133277 w 147907"/>
                <a:gd name="connsiteY11" fmla="*/ 49373 h 196369"/>
                <a:gd name="connsiteX12" fmla="*/ 144050 w 147907"/>
                <a:gd name="connsiteY12" fmla="*/ 25528 h 196369"/>
                <a:gd name="connsiteX13" fmla="*/ 141564 w 147907"/>
                <a:gd name="connsiteY13" fmla="*/ 18515 h 196369"/>
                <a:gd name="connsiteX14" fmla="*/ 73384 w 147907"/>
                <a:gd name="connsiteY14" fmla="*/ 0 h 196369"/>
                <a:gd name="connsiteX15" fmla="*/ 3556 w 147907"/>
                <a:gd name="connsiteY15" fmla="*/ 55825 h 196369"/>
                <a:gd name="connsiteX16" fmla="*/ 62897 w 147907"/>
                <a:gd name="connsiteY16" fmla="*/ 114455 h 196369"/>
                <a:gd name="connsiteX17" fmla="*/ 106236 w 147907"/>
                <a:gd name="connsiteY17" fmla="*/ 143069 h 196369"/>
                <a:gd name="connsiteX18" fmla="*/ 79461 w 147907"/>
                <a:gd name="connsiteY18" fmla="*/ 161584 h 19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07" h="196369">
                  <a:moveTo>
                    <a:pt x="79461" y="161584"/>
                  </a:moveTo>
                  <a:cubicBezTo>
                    <a:pt x="57096" y="161584"/>
                    <a:pt x="39713" y="154290"/>
                    <a:pt x="19006" y="143911"/>
                  </a:cubicBezTo>
                  <a:cubicBezTo>
                    <a:pt x="15701" y="141947"/>
                    <a:pt x="13767" y="142789"/>
                    <a:pt x="12110" y="146155"/>
                  </a:cubicBezTo>
                  <a:lnTo>
                    <a:pt x="1070" y="170000"/>
                  </a:lnTo>
                  <a:cubicBezTo>
                    <a:pt x="-863" y="173647"/>
                    <a:pt x="-311" y="175891"/>
                    <a:pt x="3832" y="178135"/>
                  </a:cubicBezTo>
                  <a:cubicBezTo>
                    <a:pt x="23978" y="189075"/>
                    <a:pt x="46885" y="196370"/>
                    <a:pt x="78632" y="196370"/>
                  </a:cubicBezTo>
                  <a:cubicBezTo>
                    <a:pt x="120028" y="196370"/>
                    <a:pt x="147908" y="174208"/>
                    <a:pt x="147908" y="138300"/>
                  </a:cubicBezTo>
                  <a:cubicBezTo>
                    <a:pt x="147908" y="104917"/>
                    <a:pt x="126934" y="90611"/>
                    <a:pt x="89119" y="78828"/>
                  </a:cubicBezTo>
                  <a:cubicBezTo>
                    <a:pt x="54620" y="68168"/>
                    <a:pt x="45228" y="63960"/>
                    <a:pt x="45228" y="51898"/>
                  </a:cubicBezTo>
                  <a:cubicBezTo>
                    <a:pt x="45228" y="42640"/>
                    <a:pt x="51857" y="34785"/>
                    <a:pt x="71727" y="34785"/>
                  </a:cubicBezTo>
                  <a:cubicBezTo>
                    <a:pt x="90777" y="34785"/>
                    <a:pt x="111198" y="44323"/>
                    <a:pt x="124724" y="52178"/>
                  </a:cubicBezTo>
                  <a:cubicBezTo>
                    <a:pt x="129696" y="54703"/>
                    <a:pt x="131353" y="53300"/>
                    <a:pt x="133277" y="49373"/>
                  </a:cubicBezTo>
                  <a:lnTo>
                    <a:pt x="144050" y="25528"/>
                  </a:lnTo>
                  <a:cubicBezTo>
                    <a:pt x="145145" y="23003"/>
                    <a:pt x="145145" y="20759"/>
                    <a:pt x="141564" y="18515"/>
                  </a:cubicBezTo>
                  <a:cubicBezTo>
                    <a:pt x="123343" y="8135"/>
                    <a:pt x="97397" y="0"/>
                    <a:pt x="73384" y="0"/>
                  </a:cubicBezTo>
                  <a:cubicBezTo>
                    <a:pt x="25083" y="0"/>
                    <a:pt x="3556" y="25809"/>
                    <a:pt x="3556" y="55825"/>
                  </a:cubicBezTo>
                  <a:cubicBezTo>
                    <a:pt x="3556" y="83877"/>
                    <a:pt x="18730" y="101551"/>
                    <a:pt x="62897" y="114455"/>
                  </a:cubicBezTo>
                  <a:cubicBezTo>
                    <a:pt x="98501" y="125115"/>
                    <a:pt x="106236" y="130726"/>
                    <a:pt x="106236" y="143069"/>
                  </a:cubicBezTo>
                  <a:cubicBezTo>
                    <a:pt x="106236" y="154010"/>
                    <a:pt x="96568" y="161584"/>
                    <a:pt x="79461" y="161584"/>
                  </a:cubicBezTo>
                  <a:close/>
                </a:path>
              </a:pathLst>
            </a:custGeom>
            <a:solidFill>
              <a:srgbClr val="000000"/>
            </a:solidFill>
            <a:ln w="9525" cap="flat">
              <a:noFill/>
              <a:prstDash val="solid"/>
              <a:miter/>
            </a:ln>
          </p:spPr>
          <p:txBody>
            <a:bodyPr rtlCol="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uLnTx/>
                <a:uFillTx/>
                <a:latin typeface="Figtree Light"/>
                <a:ea typeface="+mn-ea"/>
                <a:cs typeface="Arial"/>
              </a:endParaRPr>
            </a:p>
          </p:txBody>
        </p:sp>
        <p:sp>
          <p:nvSpPr>
            <p:cNvPr id="63" name="Freeform: Shape 187">
              <a:extLst>
                <a:ext uri="{FF2B5EF4-FFF2-40B4-BE49-F238E27FC236}">
                  <a16:creationId xmlns:a16="http://schemas.microsoft.com/office/drawing/2014/main" id="{4A70CE63-5DA9-DD5D-3961-486F610F8150}"/>
                </a:ext>
              </a:extLst>
            </p:cNvPr>
            <p:cNvSpPr/>
            <p:nvPr/>
          </p:nvSpPr>
          <p:spPr>
            <a:xfrm>
              <a:off x="8355689" y="8985966"/>
              <a:ext cx="104606" cy="19934"/>
            </a:xfrm>
            <a:custGeom>
              <a:avLst/>
              <a:gdLst>
                <a:gd name="connsiteX0" fmla="*/ 113564 w 113563"/>
                <a:gd name="connsiteY0" fmla="*/ 0 h 21641"/>
                <a:gd name="connsiteX1" fmla="*/ 113564 w 113563"/>
                <a:gd name="connsiteY1" fmla="*/ 21641 h 21641"/>
                <a:gd name="connsiteX2" fmla="*/ 0 w 113563"/>
                <a:gd name="connsiteY2" fmla="*/ 21641 h 21641"/>
                <a:gd name="connsiteX3" fmla="*/ 0 w 113563"/>
                <a:gd name="connsiteY3" fmla="*/ 0 h 21641"/>
                <a:gd name="connsiteX4" fmla="*/ 113564 w 113563"/>
                <a:gd name="connsiteY4" fmla="*/ 0 h 21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63" h="21641">
                  <a:moveTo>
                    <a:pt x="113564" y="0"/>
                  </a:moveTo>
                  <a:lnTo>
                    <a:pt x="113564" y="21641"/>
                  </a:lnTo>
                  <a:lnTo>
                    <a:pt x="0" y="21641"/>
                  </a:lnTo>
                  <a:lnTo>
                    <a:pt x="0" y="0"/>
                  </a:lnTo>
                  <a:lnTo>
                    <a:pt x="113564" y="0"/>
                  </a:lnTo>
                  <a:close/>
                </a:path>
              </a:pathLst>
            </a:custGeom>
            <a:solidFill>
              <a:srgbClr val="000000"/>
            </a:solidFill>
            <a:ln w="9525" cap="flat">
              <a:noFill/>
              <a:prstDash val="solid"/>
              <a:miter/>
            </a:ln>
          </p:spPr>
          <p:txBody>
            <a:bodyPr rtlCol="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uLnTx/>
                <a:uFillTx/>
                <a:latin typeface="Figtree Light"/>
                <a:ea typeface="+mn-ea"/>
                <a:cs typeface="Arial"/>
              </a:endParaRPr>
            </a:p>
          </p:txBody>
        </p:sp>
        <p:sp>
          <p:nvSpPr>
            <p:cNvPr id="64" name="Freeform: Shape 188">
              <a:extLst>
                <a:ext uri="{FF2B5EF4-FFF2-40B4-BE49-F238E27FC236}">
                  <a16:creationId xmlns:a16="http://schemas.microsoft.com/office/drawing/2014/main" id="{1E479783-5A69-0798-432E-05C8AC63DD89}"/>
                </a:ext>
              </a:extLst>
            </p:cNvPr>
            <p:cNvSpPr/>
            <p:nvPr/>
          </p:nvSpPr>
          <p:spPr>
            <a:xfrm>
              <a:off x="8290307" y="8985794"/>
              <a:ext cx="246261" cy="210569"/>
            </a:xfrm>
            <a:custGeom>
              <a:avLst/>
              <a:gdLst>
                <a:gd name="connsiteX0" fmla="*/ 210754 w 267347"/>
                <a:gd name="connsiteY0" fmla="*/ 221815 h 228599"/>
                <a:gd name="connsiteX1" fmla="*/ 228503 w 267347"/>
                <a:gd name="connsiteY1" fmla="*/ 181162 h 228599"/>
                <a:gd name="connsiteX2" fmla="*/ 226936 w 267347"/>
                <a:gd name="connsiteY2" fmla="*/ 169269 h 228599"/>
                <a:gd name="connsiteX3" fmla="*/ 196139 w 267347"/>
                <a:gd name="connsiteY3" fmla="*/ 130806 h 228599"/>
                <a:gd name="connsiteX4" fmla="*/ 194642 w 267347"/>
                <a:gd name="connsiteY4" fmla="*/ 130087 h 228599"/>
                <a:gd name="connsiteX5" fmla="*/ 193445 w 267347"/>
                <a:gd name="connsiteY5" fmla="*/ 130087 h 228599"/>
                <a:gd name="connsiteX6" fmla="*/ 193023 w 267347"/>
                <a:gd name="connsiteY6" fmla="*/ 130033 h 228599"/>
                <a:gd name="connsiteX7" fmla="*/ 106265 w 267347"/>
                <a:gd name="connsiteY7" fmla="*/ 130033 h 228599"/>
                <a:gd name="connsiteX8" fmla="*/ 104486 w 267347"/>
                <a:gd name="connsiteY8" fmla="*/ 131237 h 228599"/>
                <a:gd name="connsiteX9" fmla="*/ 93463 w 267347"/>
                <a:gd name="connsiteY9" fmla="*/ 157124 h 228599"/>
                <a:gd name="connsiteX10" fmla="*/ 78426 w 267347"/>
                <a:gd name="connsiteY10" fmla="*/ 142464 h 228599"/>
                <a:gd name="connsiteX11" fmla="*/ 92143 w 267347"/>
                <a:gd name="connsiteY11" fmla="*/ 109572 h 228599"/>
                <a:gd name="connsiteX12" fmla="*/ 93903 w 267347"/>
                <a:gd name="connsiteY12" fmla="*/ 108368 h 228599"/>
                <a:gd name="connsiteX13" fmla="*/ 202478 w 267347"/>
                <a:gd name="connsiteY13" fmla="*/ 108116 h 228599"/>
                <a:gd name="connsiteX14" fmla="*/ 203887 w 267347"/>
                <a:gd name="connsiteY14" fmla="*/ 108745 h 228599"/>
                <a:gd name="connsiteX15" fmla="*/ 230141 w 267347"/>
                <a:gd name="connsiteY15" fmla="*/ 137812 h 228599"/>
                <a:gd name="connsiteX16" fmla="*/ 248630 w 267347"/>
                <a:gd name="connsiteY16" fmla="*/ 134723 h 228599"/>
                <a:gd name="connsiteX17" fmla="*/ 266379 w 267347"/>
                <a:gd name="connsiteY17" fmla="*/ 94068 h 228599"/>
                <a:gd name="connsiteX18" fmla="*/ 264813 w 267347"/>
                <a:gd name="connsiteY18" fmla="*/ 82175 h 228599"/>
                <a:gd name="connsiteX19" fmla="*/ 234033 w 267347"/>
                <a:gd name="connsiteY19" fmla="*/ 43730 h 228599"/>
                <a:gd name="connsiteX20" fmla="*/ 232536 w 267347"/>
                <a:gd name="connsiteY20" fmla="*/ 42994 h 228599"/>
                <a:gd name="connsiteX21" fmla="*/ 137098 w 267347"/>
                <a:gd name="connsiteY21" fmla="*/ 42994 h 228599"/>
                <a:gd name="connsiteX22" fmla="*/ 136957 w 267347"/>
                <a:gd name="connsiteY22" fmla="*/ 42994 h 228599"/>
                <a:gd name="connsiteX23" fmla="*/ 70519 w 267347"/>
                <a:gd name="connsiteY23" fmla="*/ 42994 h 228599"/>
                <a:gd name="connsiteX24" fmla="*/ 50199 w 267347"/>
                <a:gd name="connsiteY24" fmla="*/ 42994 h 228599"/>
                <a:gd name="connsiteX25" fmla="*/ 48421 w 267347"/>
                <a:gd name="connsiteY25" fmla="*/ 44162 h 228599"/>
                <a:gd name="connsiteX26" fmla="*/ 37398 w 267347"/>
                <a:gd name="connsiteY26" fmla="*/ 70049 h 228599"/>
                <a:gd name="connsiteX27" fmla="*/ 22360 w 267347"/>
                <a:gd name="connsiteY27" fmla="*/ 55390 h 228599"/>
                <a:gd name="connsiteX28" fmla="*/ 36059 w 267347"/>
                <a:gd name="connsiteY28" fmla="*/ 23026 h 228599"/>
                <a:gd name="connsiteX29" fmla="*/ 37838 w 267347"/>
                <a:gd name="connsiteY29" fmla="*/ 21822 h 228599"/>
                <a:gd name="connsiteX30" fmla="*/ 89889 w 267347"/>
                <a:gd name="connsiteY30" fmla="*/ 21660 h 228599"/>
                <a:gd name="connsiteX31" fmla="*/ 91456 w 267347"/>
                <a:gd name="connsiteY31" fmla="*/ 20061 h 228599"/>
                <a:gd name="connsiteX32" fmla="*/ 91456 w 267347"/>
                <a:gd name="connsiteY32" fmla="*/ 1599 h 228599"/>
                <a:gd name="connsiteX33" fmla="*/ 89889 w 267347"/>
                <a:gd name="connsiteY33" fmla="*/ 0 h 228599"/>
                <a:gd name="connsiteX34" fmla="*/ 24209 w 267347"/>
                <a:gd name="connsiteY34" fmla="*/ 180 h 228599"/>
                <a:gd name="connsiteX35" fmla="*/ 22448 w 267347"/>
                <a:gd name="connsiteY35" fmla="*/ 1383 h 228599"/>
                <a:gd name="connsiteX36" fmla="*/ 895 w 267347"/>
                <a:gd name="connsiteY36" fmla="*/ 53270 h 228599"/>
                <a:gd name="connsiteX37" fmla="*/ 3466 w 267347"/>
                <a:gd name="connsiteY37" fmla="*/ 66007 h 228599"/>
                <a:gd name="connsiteX38" fmla="*/ 32890 w 267347"/>
                <a:gd name="connsiteY38" fmla="*/ 94697 h 228599"/>
                <a:gd name="connsiteX39" fmla="*/ 50921 w 267347"/>
                <a:gd name="connsiteY39" fmla="*/ 90978 h 228599"/>
                <a:gd name="connsiteX40" fmla="*/ 61926 w 267347"/>
                <a:gd name="connsiteY40" fmla="*/ 65162 h 228599"/>
                <a:gd name="connsiteX41" fmla="*/ 63687 w 267347"/>
                <a:gd name="connsiteY41" fmla="*/ 63977 h 228599"/>
                <a:gd name="connsiteX42" fmla="*/ 78003 w 267347"/>
                <a:gd name="connsiteY42" fmla="*/ 63977 h 228599"/>
                <a:gd name="connsiteX43" fmla="*/ 78179 w 267347"/>
                <a:gd name="connsiteY43" fmla="*/ 63995 h 228599"/>
                <a:gd name="connsiteX44" fmla="*/ 222781 w 267347"/>
                <a:gd name="connsiteY44" fmla="*/ 63995 h 228599"/>
                <a:gd name="connsiteX45" fmla="*/ 224260 w 267347"/>
                <a:gd name="connsiteY45" fmla="*/ 64713 h 228599"/>
                <a:gd name="connsiteX46" fmla="*/ 245232 w 267347"/>
                <a:gd name="connsiteY46" fmla="*/ 90906 h 228599"/>
                <a:gd name="connsiteX47" fmla="*/ 235635 w 267347"/>
                <a:gd name="connsiteY47" fmla="*/ 112913 h 228599"/>
                <a:gd name="connsiteX48" fmla="*/ 212902 w 267347"/>
                <a:gd name="connsiteY48" fmla="*/ 87726 h 228599"/>
                <a:gd name="connsiteX49" fmla="*/ 211476 w 267347"/>
                <a:gd name="connsiteY49" fmla="*/ 87097 h 228599"/>
                <a:gd name="connsiteX50" fmla="*/ 170765 w 267347"/>
                <a:gd name="connsiteY50" fmla="*/ 87205 h 228599"/>
                <a:gd name="connsiteX51" fmla="*/ 154618 w 267347"/>
                <a:gd name="connsiteY51" fmla="*/ 87241 h 228599"/>
                <a:gd name="connsiteX52" fmla="*/ 80274 w 267347"/>
                <a:gd name="connsiteY52" fmla="*/ 87421 h 228599"/>
                <a:gd name="connsiteX53" fmla="*/ 78514 w 267347"/>
                <a:gd name="connsiteY53" fmla="*/ 88606 h 228599"/>
                <a:gd name="connsiteX54" fmla="*/ 56961 w 267347"/>
                <a:gd name="connsiteY54" fmla="*/ 140327 h 228599"/>
                <a:gd name="connsiteX55" fmla="*/ 59532 w 267347"/>
                <a:gd name="connsiteY55" fmla="*/ 153082 h 228599"/>
                <a:gd name="connsiteX56" fmla="*/ 88955 w 267347"/>
                <a:gd name="connsiteY56" fmla="*/ 181754 h 228599"/>
                <a:gd name="connsiteX57" fmla="*/ 106986 w 267347"/>
                <a:gd name="connsiteY57" fmla="*/ 178054 h 228599"/>
                <a:gd name="connsiteX58" fmla="*/ 117992 w 267347"/>
                <a:gd name="connsiteY58" fmla="*/ 152220 h 228599"/>
                <a:gd name="connsiteX59" fmla="*/ 119753 w 267347"/>
                <a:gd name="connsiteY59" fmla="*/ 151052 h 228599"/>
                <a:gd name="connsiteX60" fmla="*/ 135336 w 267347"/>
                <a:gd name="connsiteY60" fmla="*/ 151052 h 228599"/>
                <a:gd name="connsiteX61" fmla="*/ 135336 w 267347"/>
                <a:gd name="connsiteY61" fmla="*/ 151088 h 228599"/>
                <a:gd name="connsiteX62" fmla="*/ 184887 w 267347"/>
                <a:gd name="connsiteY62" fmla="*/ 151088 h 228599"/>
                <a:gd name="connsiteX63" fmla="*/ 186384 w 267347"/>
                <a:gd name="connsiteY63" fmla="*/ 151807 h 228599"/>
                <a:gd name="connsiteX64" fmla="*/ 207356 w 267347"/>
                <a:gd name="connsiteY64" fmla="*/ 177999 h 228599"/>
                <a:gd name="connsiteX65" fmla="*/ 206881 w 267347"/>
                <a:gd name="connsiteY65" fmla="*/ 179113 h 228599"/>
                <a:gd name="connsiteX66" fmla="*/ 197758 w 267347"/>
                <a:gd name="connsiteY66" fmla="*/ 200006 h 228599"/>
                <a:gd name="connsiteX67" fmla="*/ 175009 w 267347"/>
                <a:gd name="connsiteY67" fmla="*/ 174820 h 228599"/>
                <a:gd name="connsiteX68" fmla="*/ 173600 w 267347"/>
                <a:gd name="connsiteY68" fmla="*/ 174191 h 228599"/>
                <a:gd name="connsiteX69" fmla="*/ 148490 w 267347"/>
                <a:gd name="connsiteY69" fmla="*/ 174299 h 228599"/>
                <a:gd name="connsiteX70" fmla="*/ 146923 w 267347"/>
                <a:gd name="connsiteY70" fmla="*/ 175879 h 228599"/>
                <a:gd name="connsiteX71" fmla="*/ 146588 w 267347"/>
                <a:gd name="connsiteY71" fmla="*/ 193682 h 228599"/>
                <a:gd name="connsiteX72" fmla="*/ 148155 w 267347"/>
                <a:gd name="connsiteY72" fmla="*/ 195300 h 228599"/>
                <a:gd name="connsiteX73" fmla="*/ 164584 w 267347"/>
                <a:gd name="connsiteY73" fmla="*/ 195192 h 228599"/>
                <a:gd name="connsiteX74" fmla="*/ 166011 w 267347"/>
                <a:gd name="connsiteY74" fmla="*/ 195839 h 228599"/>
                <a:gd name="connsiteX75" fmla="*/ 192265 w 267347"/>
                <a:gd name="connsiteY75" fmla="*/ 224905 h 228599"/>
                <a:gd name="connsiteX76" fmla="*/ 210754 w 267347"/>
                <a:gd name="connsiteY76" fmla="*/ 221815 h 22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67347" h="228599">
                  <a:moveTo>
                    <a:pt x="210754" y="221815"/>
                  </a:moveTo>
                  <a:lnTo>
                    <a:pt x="228503" y="181162"/>
                  </a:lnTo>
                  <a:cubicBezTo>
                    <a:pt x="230211" y="177209"/>
                    <a:pt x="229613" y="172610"/>
                    <a:pt x="226936" y="169269"/>
                  </a:cubicBezTo>
                  <a:lnTo>
                    <a:pt x="196139" y="130806"/>
                  </a:lnTo>
                  <a:cubicBezTo>
                    <a:pt x="195769" y="130356"/>
                    <a:pt x="195223" y="130087"/>
                    <a:pt x="194642" y="130087"/>
                  </a:cubicBezTo>
                  <a:lnTo>
                    <a:pt x="193445" y="130087"/>
                  </a:lnTo>
                  <a:cubicBezTo>
                    <a:pt x="193304" y="130052"/>
                    <a:pt x="193163" y="130033"/>
                    <a:pt x="193023" y="130033"/>
                  </a:cubicBezTo>
                  <a:lnTo>
                    <a:pt x="106265" y="130033"/>
                  </a:lnTo>
                  <a:cubicBezTo>
                    <a:pt x="105490" y="130052"/>
                    <a:pt x="104803" y="130518"/>
                    <a:pt x="104486" y="131237"/>
                  </a:cubicBezTo>
                  <a:lnTo>
                    <a:pt x="93463" y="157124"/>
                  </a:lnTo>
                  <a:lnTo>
                    <a:pt x="78426" y="142464"/>
                  </a:lnTo>
                  <a:lnTo>
                    <a:pt x="92143" y="109572"/>
                  </a:lnTo>
                  <a:cubicBezTo>
                    <a:pt x="92442" y="108853"/>
                    <a:pt x="93129" y="108386"/>
                    <a:pt x="93903" y="108368"/>
                  </a:cubicBezTo>
                  <a:lnTo>
                    <a:pt x="202478" y="108116"/>
                  </a:lnTo>
                  <a:cubicBezTo>
                    <a:pt x="203006" y="108116"/>
                    <a:pt x="203534" y="108332"/>
                    <a:pt x="203887" y="108745"/>
                  </a:cubicBezTo>
                  <a:lnTo>
                    <a:pt x="230141" y="137812"/>
                  </a:lnTo>
                  <a:cubicBezTo>
                    <a:pt x="235617" y="143867"/>
                    <a:pt x="245355" y="142231"/>
                    <a:pt x="248630" y="134723"/>
                  </a:cubicBezTo>
                  <a:lnTo>
                    <a:pt x="266379" y="94068"/>
                  </a:lnTo>
                  <a:cubicBezTo>
                    <a:pt x="268105" y="90115"/>
                    <a:pt x="267489" y="85517"/>
                    <a:pt x="264813" y="82175"/>
                  </a:cubicBezTo>
                  <a:lnTo>
                    <a:pt x="234033" y="43730"/>
                  </a:lnTo>
                  <a:cubicBezTo>
                    <a:pt x="233663" y="43263"/>
                    <a:pt x="233117" y="42994"/>
                    <a:pt x="232536" y="42994"/>
                  </a:cubicBezTo>
                  <a:lnTo>
                    <a:pt x="137098" y="42994"/>
                  </a:lnTo>
                  <a:cubicBezTo>
                    <a:pt x="137098" y="42994"/>
                    <a:pt x="137009" y="42994"/>
                    <a:pt x="136957" y="42994"/>
                  </a:cubicBezTo>
                  <a:lnTo>
                    <a:pt x="70519" y="42994"/>
                  </a:lnTo>
                  <a:lnTo>
                    <a:pt x="50199" y="42994"/>
                  </a:lnTo>
                  <a:cubicBezTo>
                    <a:pt x="49424" y="42994"/>
                    <a:pt x="48737" y="43443"/>
                    <a:pt x="48421" y="44162"/>
                  </a:cubicBezTo>
                  <a:lnTo>
                    <a:pt x="37398" y="70049"/>
                  </a:lnTo>
                  <a:lnTo>
                    <a:pt x="22360" y="55390"/>
                  </a:lnTo>
                  <a:lnTo>
                    <a:pt x="36059" y="23026"/>
                  </a:lnTo>
                  <a:cubicBezTo>
                    <a:pt x="36376" y="22289"/>
                    <a:pt x="37063" y="21822"/>
                    <a:pt x="37838" y="21822"/>
                  </a:cubicBezTo>
                  <a:lnTo>
                    <a:pt x="89889" y="21660"/>
                  </a:lnTo>
                  <a:cubicBezTo>
                    <a:pt x="90752" y="21660"/>
                    <a:pt x="91456" y="20942"/>
                    <a:pt x="91456" y="20061"/>
                  </a:cubicBezTo>
                  <a:lnTo>
                    <a:pt x="91456" y="1599"/>
                  </a:lnTo>
                  <a:cubicBezTo>
                    <a:pt x="91456" y="719"/>
                    <a:pt x="90752" y="0"/>
                    <a:pt x="89889" y="0"/>
                  </a:cubicBezTo>
                  <a:lnTo>
                    <a:pt x="24209" y="180"/>
                  </a:lnTo>
                  <a:cubicBezTo>
                    <a:pt x="23434" y="180"/>
                    <a:pt x="22747" y="665"/>
                    <a:pt x="22448" y="1383"/>
                  </a:cubicBezTo>
                  <a:lnTo>
                    <a:pt x="895" y="53270"/>
                  </a:lnTo>
                  <a:cubicBezTo>
                    <a:pt x="-936" y="57635"/>
                    <a:pt x="103" y="62719"/>
                    <a:pt x="3466" y="66007"/>
                  </a:cubicBezTo>
                  <a:lnTo>
                    <a:pt x="32890" y="94697"/>
                  </a:lnTo>
                  <a:cubicBezTo>
                    <a:pt x="38524" y="100193"/>
                    <a:pt x="47804" y="98271"/>
                    <a:pt x="50921" y="90978"/>
                  </a:cubicBezTo>
                  <a:lnTo>
                    <a:pt x="61926" y="65162"/>
                  </a:lnTo>
                  <a:cubicBezTo>
                    <a:pt x="62226" y="64444"/>
                    <a:pt x="62930" y="63977"/>
                    <a:pt x="63687" y="63977"/>
                  </a:cubicBezTo>
                  <a:lnTo>
                    <a:pt x="78003" y="63977"/>
                  </a:lnTo>
                  <a:cubicBezTo>
                    <a:pt x="78056" y="63995"/>
                    <a:pt x="78126" y="63995"/>
                    <a:pt x="78179" y="63995"/>
                  </a:cubicBezTo>
                  <a:lnTo>
                    <a:pt x="222781" y="63995"/>
                  </a:lnTo>
                  <a:cubicBezTo>
                    <a:pt x="223345" y="63995"/>
                    <a:pt x="223907" y="64264"/>
                    <a:pt x="224260" y="64713"/>
                  </a:cubicBezTo>
                  <a:lnTo>
                    <a:pt x="245232" y="90906"/>
                  </a:lnTo>
                  <a:lnTo>
                    <a:pt x="235635" y="112913"/>
                  </a:lnTo>
                  <a:lnTo>
                    <a:pt x="212902" y="87726"/>
                  </a:lnTo>
                  <a:cubicBezTo>
                    <a:pt x="212533" y="87331"/>
                    <a:pt x="212022" y="87097"/>
                    <a:pt x="211476" y="87097"/>
                  </a:cubicBezTo>
                  <a:lnTo>
                    <a:pt x="170765" y="87205"/>
                  </a:lnTo>
                  <a:lnTo>
                    <a:pt x="154618" y="87241"/>
                  </a:lnTo>
                  <a:lnTo>
                    <a:pt x="80274" y="87421"/>
                  </a:lnTo>
                  <a:cubicBezTo>
                    <a:pt x="79500" y="87421"/>
                    <a:pt x="78813" y="87888"/>
                    <a:pt x="78514" y="88606"/>
                  </a:cubicBezTo>
                  <a:lnTo>
                    <a:pt x="56961" y="140327"/>
                  </a:lnTo>
                  <a:cubicBezTo>
                    <a:pt x="55129" y="144710"/>
                    <a:pt x="56168" y="149795"/>
                    <a:pt x="59532" y="153082"/>
                  </a:cubicBezTo>
                  <a:lnTo>
                    <a:pt x="88955" y="181754"/>
                  </a:lnTo>
                  <a:cubicBezTo>
                    <a:pt x="94590" y="187251"/>
                    <a:pt x="103870" y="185347"/>
                    <a:pt x="106986" y="178054"/>
                  </a:cubicBezTo>
                  <a:lnTo>
                    <a:pt x="117992" y="152220"/>
                  </a:lnTo>
                  <a:cubicBezTo>
                    <a:pt x="118291" y="151501"/>
                    <a:pt x="118978" y="151052"/>
                    <a:pt x="119753" y="151052"/>
                  </a:cubicBezTo>
                  <a:lnTo>
                    <a:pt x="135336" y="151052"/>
                  </a:lnTo>
                  <a:lnTo>
                    <a:pt x="135336" y="151088"/>
                  </a:lnTo>
                  <a:lnTo>
                    <a:pt x="184887" y="151088"/>
                  </a:lnTo>
                  <a:cubicBezTo>
                    <a:pt x="185468" y="151088"/>
                    <a:pt x="186014" y="151340"/>
                    <a:pt x="186384" y="151807"/>
                  </a:cubicBezTo>
                  <a:lnTo>
                    <a:pt x="207356" y="177999"/>
                  </a:lnTo>
                  <a:lnTo>
                    <a:pt x="206881" y="179113"/>
                  </a:lnTo>
                  <a:lnTo>
                    <a:pt x="197758" y="200006"/>
                  </a:lnTo>
                  <a:lnTo>
                    <a:pt x="175009" y="174820"/>
                  </a:lnTo>
                  <a:cubicBezTo>
                    <a:pt x="174657" y="174425"/>
                    <a:pt x="174128" y="174191"/>
                    <a:pt x="173600" y="174191"/>
                  </a:cubicBezTo>
                  <a:lnTo>
                    <a:pt x="148490" y="174299"/>
                  </a:lnTo>
                  <a:cubicBezTo>
                    <a:pt x="147645" y="174317"/>
                    <a:pt x="146941" y="174999"/>
                    <a:pt x="146923" y="175879"/>
                  </a:cubicBezTo>
                  <a:lnTo>
                    <a:pt x="146588" y="193682"/>
                  </a:lnTo>
                  <a:cubicBezTo>
                    <a:pt x="146571" y="194581"/>
                    <a:pt x="147275" y="195300"/>
                    <a:pt x="148155" y="195300"/>
                  </a:cubicBezTo>
                  <a:lnTo>
                    <a:pt x="164584" y="195192"/>
                  </a:lnTo>
                  <a:cubicBezTo>
                    <a:pt x="165131" y="195192"/>
                    <a:pt x="165641" y="195425"/>
                    <a:pt x="166011" y="195839"/>
                  </a:cubicBezTo>
                  <a:lnTo>
                    <a:pt x="192265" y="224905"/>
                  </a:lnTo>
                  <a:cubicBezTo>
                    <a:pt x="197723" y="230959"/>
                    <a:pt x="207479" y="229325"/>
                    <a:pt x="210754" y="221815"/>
                  </a:cubicBezTo>
                  <a:close/>
                </a:path>
              </a:pathLst>
            </a:custGeom>
            <a:solidFill>
              <a:srgbClr val="000000"/>
            </a:solidFill>
            <a:ln w="9525" cap="flat">
              <a:noFill/>
              <a:prstDash val="solid"/>
              <a:miter/>
            </a:ln>
          </p:spPr>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uLnTx/>
                <a:uFillTx/>
                <a:latin typeface="Figtree Light"/>
                <a:ea typeface="+mn-ea"/>
                <a:cs typeface="Arial"/>
              </a:endParaRPr>
            </a:p>
          </p:txBody>
        </p:sp>
      </p:grpSp>
      <p:pic>
        <p:nvPicPr>
          <p:cNvPr id="69" name="Picture 68" descr="A black background with a black square&#10;&#10;AI-generated content may be incorrect.">
            <a:extLst>
              <a:ext uri="{FF2B5EF4-FFF2-40B4-BE49-F238E27FC236}">
                <a16:creationId xmlns:a16="http://schemas.microsoft.com/office/drawing/2014/main" id="{46D4761F-307A-14FA-9A5C-06F4BE7CE9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19755" y="8651663"/>
            <a:ext cx="1071280" cy="240447"/>
          </a:xfrm>
          <a:prstGeom prst="rect">
            <a:avLst/>
          </a:prstGeom>
        </p:spPr>
      </p:pic>
      <p:pic>
        <p:nvPicPr>
          <p:cNvPr id="70" name="Picture 69" descr="A black background with a black square&#10;&#10;AI-generated content may be incorrect.">
            <a:extLst>
              <a:ext uri="{FF2B5EF4-FFF2-40B4-BE49-F238E27FC236}">
                <a16:creationId xmlns:a16="http://schemas.microsoft.com/office/drawing/2014/main" id="{5F0EAA15-23F0-8B02-2C97-EB581427782A}"/>
              </a:ext>
            </a:extLst>
          </p:cNvPr>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5979287" y="8648592"/>
            <a:ext cx="1238908" cy="246588"/>
          </a:xfrm>
          <a:prstGeom prst="rect">
            <a:avLst/>
          </a:prstGeom>
        </p:spPr>
      </p:pic>
      <p:pic>
        <p:nvPicPr>
          <p:cNvPr id="71" name="Picture 70" descr="A black background with a black square&#10;&#10;AI-generated content may be incorrect.">
            <a:extLst>
              <a:ext uri="{FF2B5EF4-FFF2-40B4-BE49-F238E27FC236}">
                <a16:creationId xmlns:a16="http://schemas.microsoft.com/office/drawing/2014/main" id="{CD367475-6329-0C23-AE0A-03CF83EF92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07379" y="8645649"/>
            <a:ext cx="947409" cy="245212"/>
          </a:xfrm>
          <a:prstGeom prst="rect">
            <a:avLst/>
          </a:prstGeom>
        </p:spPr>
      </p:pic>
      <p:sp>
        <p:nvSpPr>
          <p:cNvPr id="76" name="Round Diagonal Corner Rectangle 49">
            <a:extLst>
              <a:ext uri="{FF2B5EF4-FFF2-40B4-BE49-F238E27FC236}">
                <a16:creationId xmlns:a16="http://schemas.microsoft.com/office/drawing/2014/main" id="{DE564D30-370A-C642-9FA4-E668412678D5}"/>
              </a:ext>
            </a:extLst>
          </p:cNvPr>
          <p:cNvSpPr/>
          <p:nvPr/>
        </p:nvSpPr>
        <p:spPr>
          <a:xfrm rot="21326188">
            <a:off x="6008387" y="9048058"/>
            <a:ext cx="1209808" cy="246589"/>
          </a:xfrm>
          <a:prstGeom prst="round2DiagRect">
            <a:avLst>
              <a:gd name="adj1" fmla="val 13284"/>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n-IL" sz="1600" b="0" i="0" u="none" strike="noStrike" kern="1200" cap="none" spc="0" normalizeH="0" baseline="0" noProof="0" dirty="0">
                <a:ln>
                  <a:noFill/>
                </a:ln>
                <a:solidFill>
                  <a:prstClr val="white"/>
                </a:solidFill>
                <a:effectLst/>
                <a:uLnTx/>
                <a:uFillTx/>
                <a:latin typeface="Figtree SemiBold"/>
                <a:ea typeface="+mn-ea"/>
                <a:cs typeface="Canva Sans Bold"/>
              </a:rPr>
              <a:t>SOLD</a:t>
            </a:r>
          </a:p>
        </p:txBody>
      </p:sp>
      <p:sp>
        <p:nvSpPr>
          <p:cNvPr id="77" name="Round Diagonal Corner Rectangle 49">
            <a:extLst>
              <a:ext uri="{FF2B5EF4-FFF2-40B4-BE49-F238E27FC236}">
                <a16:creationId xmlns:a16="http://schemas.microsoft.com/office/drawing/2014/main" id="{E8BDDAF5-12ED-E00D-5B3E-55D2E44F3B0C}"/>
              </a:ext>
            </a:extLst>
          </p:cNvPr>
          <p:cNvSpPr/>
          <p:nvPr/>
        </p:nvSpPr>
        <p:spPr>
          <a:xfrm rot="21326188">
            <a:off x="9059458" y="9044427"/>
            <a:ext cx="1209808" cy="246589"/>
          </a:xfrm>
          <a:prstGeom prst="round2DiagRect">
            <a:avLst>
              <a:gd name="adj1" fmla="val 13284"/>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n-IL" sz="1600" b="0" i="0" u="none" strike="noStrike" kern="1200" cap="none" spc="0" normalizeH="0" baseline="0" noProof="0" dirty="0">
                <a:ln>
                  <a:noFill/>
                </a:ln>
                <a:solidFill>
                  <a:prstClr val="white"/>
                </a:solidFill>
                <a:effectLst/>
                <a:uLnTx/>
                <a:uFillTx/>
                <a:latin typeface="Figtree SemiBold"/>
                <a:ea typeface="+mn-ea"/>
                <a:cs typeface="Canva Sans Bold"/>
              </a:rPr>
              <a:t>SOLD</a:t>
            </a:r>
          </a:p>
        </p:txBody>
      </p:sp>
      <p:pic>
        <p:nvPicPr>
          <p:cNvPr id="1026" name="Picture 2" descr="Raven Reviews 2026: Details, Pricing, and Features | Latio">
            <a:extLst>
              <a:ext uri="{FF2B5EF4-FFF2-40B4-BE49-F238E27FC236}">
                <a16:creationId xmlns:a16="http://schemas.microsoft.com/office/drawing/2014/main" id="{653FEC05-039C-95E7-BA1C-CD3D7818081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934978" y="8599653"/>
            <a:ext cx="1272656" cy="3669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rtfolio - Elron">
            <a:extLst>
              <a:ext uri="{FF2B5EF4-FFF2-40B4-BE49-F238E27FC236}">
                <a16:creationId xmlns:a16="http://schemas.microsoft.com/office/drawing/2014/main" id="{56AFB464-889A-D8E1-3068-FCA3D638207F}"/>
              </a:ext>
            </a:extLst>
          </p:cNvPr>
          <p:cNvPicPr>
            <a:picLocks noChangeAspect="1" noChangeArrowheads="1"/>
          </p:cNvPicPr>
          <p:nvPr/>
        </p:nvPicPr>
        <p:blipFill>
          <a:blip r:embed="rId10" cstate="print">
            <a:biLevel thresh="75000"/>
            <a:extLst>
              <a:ext uri="{28A0092B-C50C-407E-A947-70E740481C1C}">
                <a14:useLocalDpi xmlns:a14="http://schemas.microsoft.com/office/drawing/2010/main" val="0"/>
              </a:ext>
            </a:extLst>
          </a:blip>
          <a:srcRect/>
          <a:stretch>
            <a:fillRect/>
          </a:stretch>
        </p:blipFill>
        <p:spPr bwMode="auto">
          <a:xfrm>
            <a:off x="12185711" y="8560898"/>
            <a:ext cx="1535806" cy="484632"/>
          </a:xfrm>
          <a:prstGeom prst="rect">
            <a:avLst/>
          </a:prstGeom>
          <a:noFill/>
          <a:extLst>
            <a:ext uri="{909E8E84-426E-40DD-AFC4-6F175D3DCCD1}">
              <a14:hiddenFill xmlns:a14="http://schemas.microsoft.com/office/drawing/2010/main">
                <a:solidFill>
                  <a:srgbClr val="FFFFFF"/>
                </a:solidFill>
              </a14:hiddenFill>
            </a:ext>
          </a:extLst>
        </p:spPr>
      </p:pic>
      <p:sp>
        <p:nvSpPr>
          <p:cNvPr id="900" name="FundITag"/>
          <p:cNvSpPr txBox="1"/>
          <p:nvPr/>
        </p:nvSpPr>
        <p:spPr>
          <a:xfrm>
            <a:off x="756943" y="8214861"/>
            <a:ext cx="6000000" cy="22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08ECA"/>
                </a:solidFill>
                <a:effectLst/>
                <a:uLnTx/>
                <a:uFillTx/>
                <a:latin typeface="Figtree SemiBold"/>
                <a:ea typeface="+mn-ea"/>
                <a:cs typeface="Arial"/>
              </a:rPr>
              <a:t>CyberFuture Fund I – invested to date:</a:t>
            </a:r>
          </a:p>
        </p:txBody>
      </p:sp>
      <p:sp>
        <p:nvSpPr>
          <p:cNvPr id="11" name="Round Diagonal Corner Rectangle 49">
            <a:extLst>
              <a:ext uri="{FF2B5EF4-FFF2-40B4-BE49-F238E27FC236}">
                <a16:creationId xmlns:a16="http://schemas.microsoft.com/office/drawing/2014/main" id="{072E91D2-F2F3-6201-54EE-D1642AF2B881}"/>
              </a:ext>
            </a:extLst>
          </p:cNvPr>
          <p:cNvSpPr/>
          <p:nvPr/>
        </p:nvSpPr>
        <p:spPr>
          <a:xfrm rot="21326188">
            <a:off x="13989935" y="9044428"/>
            <a:ext cx="1209808" cy="246589"/>
          </a:xfrm>
          <a:prstGeom prst="round2DiagRect">
            <a:avLst>
              <a:gd name="adj1" fmla="val 13284"/>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Figtree SemiBold"/>
                <a:ea typeface="+mn-ea"/>
                <a:cs typeface="Canva Sans Bold"/>
              </a:rPr>
              <a:t>NEW</a:t>
            </a:r>
            <a:endParaRPr kumimoji="0" lang="en-IL" sz="1600" b="0" i="0" u="none" strike="noStrike" kern="1200" cap="none" spc="0" normalizeH="0" baseline="0" noProof="0" dirty="0">
              <a:ln>
                <a:noFill/>
              </a:ln>
              <a:solidFill>
                <a:prstClr val="white"/>
              </a:solidFill>
              <a:effectLst/>
              <a:uLnTx/>
              <a:uFillTx/>
              <a:latin typeface="Figtree SemiBold"/>
              <a:ea typeface="+mn-ea"/>
              <a:cs typeface="Canva Sans Bold"/>
            </a:endParaRPr>
          </a:p>
        </p:txBody>
      </p:sp>
      <p:sp>
        <p:nvSpPr>
          <p:cNvPr id="3" name="Round Diagonal Corner Rectangle 49">
            <a:extLst>
              <a:ext uri="{FF2B5EF4-FFF2-40B4-BE49-F238E27FC236}">
                <a16:creationId xmlns:a16="http://schemas.microsoft.com/office/drawing/2014/main" id="{B6A141D5-C461-FBB3-21A3-D7EE391FFA6E}"/>
              </a:ext>
            </a:extLst>
          </p:cNvPr>
          <p:cNvSpPr/>
          <p:nvPr/>
        </p:nvSpPr>
        <p:spPr>
          <a:xfrm rot="21326188">
            <a:off x="4482852" y="9084662"/>
            <a:ext cx="1209808" cy="246589"/>
          </a:xfrm>
          <a:prstGeom prst="round2DiagRect">
            <a:avLst>
              <a:gd name="adj1" fmla="val 13284"/>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n-IL" sz="1600" b="0" i="0" u="none" strike="noStrike" kern="1200" cap="none" spc="0" normalizeH="0" baseline="0" noProof="0" dirty="0">
                <a:ln>
                  <a:noFill/>
                </a:ln>
                <a:solidFill>
                  <a:prstClr val="white"/>
                </a:solidFill>
                <a:effectLst/>
                <a:uLnTx/>
                <a:uFillTx/>
                <a:latin typeface="Figtree SemiBold"/>
                <a:ea typeface="+mn-ea"/>
                <a:cs typeface="Canva Sans Bold"/>
              </a:rPr>
              <a:t>SOLD</a:t>
            </a:r>
          </a:p>
        </p:txBody>
      </p:sp>
      <p:sp>
        <p:nvSpPr>
          <p:cNvPr id="4" name="WhyNowLabel">
            <a:extLst>
              <a:ext uri="{FF2B5EF4-FFF2-40B4-BE49-F238E27FC236}">
                <a16:creationId xmlns:a16="http://schemas.microsoft.com/office/drawing/2014/main" id="{9162AAE6-922D-C09B-5FB2-0093F10F0BC5}"/>
              </a:ext>
            </a:extLst>
          </p:cNvPr>
          <p:cNvSpPr txBox="1"/>
          <p:nvPr/>
        </p:nvSpPr>
        <p:spPr>
          <a:xfrm>
            <a:off x="967027" y="8667624"/>
            <a:ext cx="16227189" cy="34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A6400"/>
                </a:solidFill>
                <a:effectLst/>
                <a:uLnTx/>
                <a:uFillTx/>
                <a:latin typeface="Figtree SemiBold"/>
                <a:ea typeface="+mn-ea"/>
                <a:cs typeface="Arial"/>
              </a:rPr>
              <a:t>PORTFOLIO</a:t>
            </a:r>
          </a:p>
        </p:txBody>
      </p:sp>
      <p:pic>
        <p:nvPicPr>
          <p:cNvPr id="8" name="InvestorLogo0">
            <a:extLst>
              <a:ext uri="{FF2B5EF4-FFF2-40B4-BE49-F238E27FC236}">
                <a16:creationId xmlns:a16="http://schemas.microsoft.com/office/drawing/2014/main" id="{1FBF3593-8FC5-0B4F-4E5A-3036469C6254}"/>
              </a:ext>
            </a:extLst>
          </p:cNvPr>
          <p:cNvPicPr/>
          <p:nvPr/>
        </p:nvPicPr>
        <p:blipFill>
          <a:blip r:embed="rId11">
            <a:biLevel thresh="78000"/>
            <a:clrChange>
              <a:clrFrom>
                <a:srgbClr val="FFFFFF"/>
              </a:clrFrom>
              <a:clrTo>
                <a:srgbClr val="FFFFFF">
                  <a:alpha val="0"/>
                </a:srgbClr>
              </a:clrTo>
            </a:clrChange>
          </a:blip>
          <a:srcRect l="3000" t="38000" r="2000" b="36000"/>
          <a:stretch>
            <a:fillRect/>
          </a:stretch>
        </p:blipFill>
        <p:spPr>
          <a:xfrm>
            <a:off x="1088390" y="5000170"/>
            <a:ext cx="927100" cy="254000"/>
          </a:xfrm>
          <a:prstGeom prst="rect">
            <a:avLst/>
          </a:prstGeom>
        </p:spPr>
      </p:pic>
      <p:pic>
        <p:nvPicPr>
          <p:cNvPr id="10" name="InvestorLogo2">
            <a:extLst>
              <a:ext uri="{FF2B5EF4-FFF2-40B4-BE49-F238E27FC236}">
                <a16:creationId xmlns:a16="http://schemas.microsoft.com/office/drawing/2014/main" id="{4236BD9F-515D-E18B-41D2-7F33060CB254}"/>
              </a:ext>
            </a:extLst>
          </p:cNvPr>
          <p:cNvPicPr/>
          <p:nvPr/>
        </p:nvPicPr>
        <p:blipFill>
          <a:blip r:embed="rId12">
            <a:biLevel thresh="78000"/>
            <a:clrChange>
              <a:clrFrom>
                <a:srgbClr val="FFFFFF"/>
              </a:clrFrom>
              <a:clrTo>
                <a:srgbClr val="FFFFFF">
                  <a:alpha val="0"/>
                </a:srgbClr>
              </a:clrTo>
            </a:clrChange>
          </a:blip>
          <a:srcRect l="2000" t="33000" r="3000" b="36000"/>
          <a:stretch>
            <a:fillRect/>
          </a:stretch>
        </p:blipFill>
        <p:spPr>
          <a:xfrm>
            <a:off x="4072890" y="5000170"/>
            <a:ext cx="1277620" cy="254000"/>
          </a:xfrm>
          <a:prstGeom prst="rect">
            <a:avLst/>
          </a:prstGeom>
        </p:spPr>
      </p:pic>
      <p:pic>
        <p:nvPicPr>
          <p:cNvPr id="12" name="InvestorLogo3">
            <a:extLst>
              <a:ext uri="{FF2B5EF4-FFF2-40B4-BE49-F238E27FC236}">
                <a16:creationId xmlns:a16="http://schemas.microsoft.com/office/drawing/2014/main" id="{257D8A7D-5EF5-1BEF-6D03-34D61640432F}"/>
              </a:ext>
            </a:extLst>
          </p:cNvPr>
          <p:cNvPicPr/>
          <p:nvPr/>
        </p:nvPicPr>
        <p:blipFill>
          <a:blip r:embed="rId13">
            <a:biLevel thresh="78000"/>
            <a:clrChange>
              <a:clrFrom>
                <a:srgbClr val="FFFFFF"/>
              </a:clrFrom>
              <a:clrTo>
                <a:srgbClr val="FFFFFF">
                  <a:alpha val="0"/>
                </a:srgbClr>
              </a:clrTo>
            </a:clrChange>
          </a:blip>
          <a:srcRect l="12000" t="35000" r="12000" b="36000"/>
          <a:stretch>
            <a:fillRect/>
          </a:stretch>
        </p:blipFill>
        <p:spPr>
          <a:xfrm>
            <a:off x="5854700" y="5000170"/>
            <a:ext cx="873760" cy="254000"/>
          </a:xfrm>
          <a:prstGeom prst="rect">
            <a:avLst/>
          </a:prstGeom>
        </p:spPr>
      </p:pic>
      <p:pic>
        <p:nvPicPr>
          <p:cNvPr id="13" name="InvestorLogo4">
            <a:extLst>
              <a:ext uri="{FF2B5EF4-FFF2-40B4-BE49-F238E27FC236}">
                <a16:creationId xmlns:a16="http://schemas.microsoft.com/office/drawing/2014/main" id="{F492FE09-99F6-5B41-5D94-702EADDE0C24}"/>
              </a:ext>
            </a:extLst>
          </p:cNvPr>
          <p:cNvPicPr/>
          <p:nvPr/>
        </p:nvPicPr>
        <p:blipFill>
          <a:blip r:embed="rId14">
            <a:biLevel thresh="78000"/>
            <a:clrChange>
              <a:clrFrom>
                <a:srgbClr val="FFFFFF"/>
              </a:clrFrom>
              <a:clrTo>
                <a:srgbClr val="FFFFFF">
                  <a:alpha val="0"/>
                </a:srgbClr>
              </a:clrTo>
            </a:clrChange>
          </a:blip>
          <a:srcRect l="2000" t="5000" r="2000" b="5000"/>
          <a:stretch>
            <a:fillRect/>
          </a:stretch>
        </p:blipFill>
        <p:spPr>
          <a:xfrm>
            <a:off x="7589520" y="5000170"/>
            <a:ext cx="563880" cy="254000"/>
          </a:xfrm>
          <a:prstGeom prst="rect">
            <a:avLst/>
          </a:prstGeom>
        </p:spPr>
      </p:pic>
      <p:pic>
        <p:nvPicPr>
          <p:cNvPr id="14" name="InvestorLogo5">
            <a:extLst>
              <a:ext uri="{FF2B5EF4-FFF2-40B4-BE49-F238E27FC236}">
                <a16:creationId xmlns:a16="http://schemas.microsoft.com/office/drawing/2014/main" id="{D7DF4468-BEA4-96E5-E4F0-03D1C74F65FF}"/>
              </a:ext>
            </a:extLst>
          </p:cNvPr>
          <p:cNvPicPr/>
          <p:nvPr/>
        </p:nvPicPr>
        <p:blipFill>
          <a:blip r:embed="rId15">
            <a:biLevel thresh="78000"/>
            <a:clrChange>
              <a:clrFrom>
                <a:srgbClr val="FFFFFF"/>
              </a:clrFrom>
              <a:clrTo>
                <a:srgbClr val="FFFFFF">
                  <a:alpha val="0"/>
                </a:srgbClr>
              </a:clrTo>
            </a:clrChange>
          </a:blip>
          <a:srcRect l="7000" t="33000" r="7000" b="35000"/>
          <a:stretch>
            <a:fillRect/>
          </a:stretch>
        </p:blipFill>
        <p:spPr>
          <a:xfrm>
            <a:off x="867410" y="5355770"/>
            <a:ext cx="1369060" cy="254000"/>
          </a:xfrm>
          <a:prstGeom prst="rect">
            <a:avLst/>
          </a:prstGeom>
        </p:spPr>
      </p:pic>
      <p:pic>
        <p:nvPicPr>
          <p:cNvPr id="16" name="InvestorLogo7">
            <a:extLst>
              <a:ext uri="{FF2B5EF4-FFF2-40B4-BE49-F238E27FC236}">
                <a16:creationId xmlns:a16="http://schemas.microsoft.com/office/drawing/2014/main" id="{ED65412D-FF1E-8459-C583-6F097D7DA116}"/>
              </a:ext>
            </a:extLst>
          </p:cNvPr>
          <p:cNvPicPr/>
          <p:nvPr/>
        </p:nvPicPr>
        <p:blipFill>
          <a:blip r:embed="rId16">
            <a:biLevel thresh="78000"/>
            <a:clrChange>
              <a:clrFrom>
                <a:srgbClr val="FFFFFF"/>
              </a:clrFrom>
              <a:clrTo>
                <a:srgbClr val="FFFFFF">
                  <a:alpha val="0"/>
                </a:srgbClr>
              </a:clrTo>
            </a:clrChange>
          </a:blip>
          <a:srcRect l="11000" t="33000" r="11000" b="35000"/>
          <a:stretch>
            <a:fillRect/>
          </a:stretch>
        </p:blipFill>
        <p:spPr>
          <a:xfrm>
            <a:off x="4401820" y="5355770"/>
            <a:ext cx="619760" cy="254000"/>
          </a:xfrm>
          <a:prstGeom prst="rect">
            <a:avLst/>
          </a:prstGeom>
        </p:spPr>
      </p:pic>
      <p:pic>
        <p:nvPicPr>
          <p:cNvPr id="19" name="InvestorLogo8">
            <a:extLst>
              <a:ext uri="{FF2B5EF4-FFF2-40B4-BE49-F238E27FC236}">
                <a16:creationId xmlns:a16="http://schemas.microsoft.com/office/drawing/2014/main" id="{EA398172-A441-8B77-6C91-8E7840C0E0D5}"/>
              </a:ext>
            </a:extLst>
          </p:cNvPr>
          <p:cNvPicPr/>
          <p:nvPr/>
        </p:nvPicPr>
        <p:blipFill>
          <a:blip r:embed="rId17">
            <a:biLevel thresh="78000"/>
            <a:clrChange>
              <a:clrFrom>
                <a:srgbClr val="FFFFFF"/>
              </a:clrFrom>
              <a:clrTo>
                <a:srgbClr val="FFFFFF">
                  <a:alpha val="0"/>
                </a:srgbClr>
              </a:clrTo>
            </a:clrChange>
          </a:blip>
          <a:srcRect l="6000" t="34000" r="10000" b="36000"/>
          <a:stretch>
            <a:fillRect/>
          </a:stretch>
        </p:blipFill>
        <p:spPr>
          <a:xfrm>
            <a:off x="5938520" y="5355770"/>
            <a:ext cx="706119" cy="254000"/>
          </a:xfrm>
          <a:prstGeom prst="rect">
            <a:avLst/>
          </a:prstGeom>
        </p:spPr>
      </p:pic>
      <p:pic>
        <p:nvPicPr>
          <p:cNvPr id="21" name="InvestorLogo9">
            <a:extLst>
              <a:ext uri="{FF2B5EF4-FFF2-40B4-BE49-F238E27FC236}">
                <a16:creationId xmlns:a16="http://schemas.microsoft.com/office/drawing/2014/main" id="{2154C106-674B-E793-74F8-5C480A1F61BC}"/>
              </a:ext>
            </a:extLst>
          </p:cNvPr>
          <p:cNvPicPr/>
          <p:nvPr/>
        </p:nvPicPr>
        <p:blipFill>
          <a:blip r:embed="rId18">
            <a:biLevel thresh="78000"/>
            <a:clrChange>
              <a:clrFrom>
                <a:srgbClr val="FFFFFF"/>
              </a:clrFrom>
              <a:clrTo>
                <a:srgbClr val="FFFFFF">
                  <a:alpha val="0"/>
                </a:srgbClr>
              </a:clrTo>
            </a:clrChange>
          </a:blip>
          <a:srcRect l="7000" t="28000" r="7000" b="30000"/>
          <a:stretch>
            <a:fillRect/>
          </a:stretch>
        </p:blipFill>
        <p:spPr>
          <a:xfrm>
            <a:off x="7482840" y="5355770"/>
            <a:ext cx="777240" cy="254000"/>
          </a:xfrm>
          <a:prstGeom prst="rect">
            <a:avLst/>
          </a:prstGeom>
        </p:spPr>
      </p:pic>
      <p:pic>
        <p:nvPicPr>
          <p:cNvPr id="22" name="InvestorLogo10">
            <a:extLst>
              <a:ext uri="{FF2B5EF4-FFF2-40B4-BE49-F238E27FC236}">
                <a16:creationId xmlns:a16="http://schemas.microsoft.com/office/drawing/2014/main" id="{E2CB2C98-A0B6-E088-6D39-D1B18E8523E6}"/>
              </a:ext>
            </a:extLst>
          </p:cNvPr>
          <p:cNvPicPr/>
          <p:nvPr/>
        </p:nvPicPr>
        <p:blipFill>
          <a:blip r:embed="rId19">
            <a:biLevel thresh="78000"/>
            <a:clrChange>
              <a:clrFrom>
                <a:srgbClr val="FFFFFF"/>
              </a:clrFrom>
              <a:clrTo>
                <a:srgbClr val="FFFFFF">
                  <a:alpha val="0"/>
                </a:srgbClr>
              </a:clrTo>
            </a:clrChange>
          </a:blip>
          <a:srcRect l="1000" t="2000" r="1000" b="2000"/>
          <a:stretch>
            <a:fillRect/>
          </a:stretch>
        </p:blipFill>
        <p:spPr>
          <a:xfrm>
            <a:off x="938530" y="5711370"/>
            <a:ext cx="1226820" cy="254000"/>
          </a:xfrm>
          <a:prstGeom prst="rect">
            <a:avLst/>
          </a:prstGeom>
        </p:spPr>
      </p:pic>
      <p:pic>
        <p:nvPicPr>
          <p:cNvPr id="23" name="InvestorLogo11">
            <a:extLst>
              <a:ext uri="{FF2B5EF4-FFF2-40B4-BE49-F238E27FC236}">
                <a16:creationId xmlns:a16="http://schemas.microsoft.com/office/drawing/2014/main" id="{D57BC7C8-6C3F-2A84-898A-9B5EC504F7E5}"/>
              </a:ext>
            </a:extLst>
          </p:cNvPr>
          <p:cNvPicPr/>
          <p:nvPr/>
        </p:nvPicPr>
        <p:blipFill>
          <a:blip r:embed="rId20">
            <a:biLevel thresh="78000"/>
            <a:clrChange>
              <a:clrFrom>
                <a:srgbClr val="FFFFFF"/>
              </a:clrFrom>
              <a:clrTo>
                <a:srgbClr val="FFFFFF">
                  <a:alpha val="0"/>
                </a:srgbClr>
              </a:clrTo>
            </a:clrChange>
          </a:blip>
          <a:srcRect l="1000" t="2000" r="1000" b="2000"/>
          <a:stretch>
            <a:fillRect/>
          </a:stretch>
        </p:blipFill>
        <p:spPr>
          <a:xfrm>
            <a:off x="2679700" y="5711370"/>
            <a:ext cx="904240" cy="254000"/>
          </a:xfrm>
          <a:prstGeom prst="rect">
            <a:avLst/>
          </a:prstGeom>
        </p:spPr>
      </p:pic>
      <p:pic>
        <p:nvPicPr>
          <p:cNvPr id="24" name="InvestorLogo12">
            <a:extLst>
              <a:ext uri="{FF2B5EF4-FFF2-40B4-BE49-F238E27FC236}">
                <a16:creationId xmlns:a16="http://schemas.microsoft.com/office/drawing/2014/main" id="{361AD932-A96B-A1EA-B052-7CEB6FD4E3CA}"/>
              </a:ext>
            </a:extLst>
          </p:cNvPr>
          <p:cNvPicPr/>
          <p:nvPr/>
        </p:nvPicPr>
        <p:blipFill>
          <a:blip r:embed="rId21">
            <a:biLevel thresh="78000"/>
            <a:clrChange>
              <a:clrFrom>
                <a:srgbClr val="FFFFFF"/>
              </a:clrFrom>
              <a:clrTo>
                <a:srgbClr val="FFFFFF">
                  <a:alpha val="0"/>
                </a:srgbClr>
              </a:clrTo>
            </a:clrChange>
          </a:blip>
          <a:srcRect l="1000" t="2000" r="1000" b="2000"/>
          <a:stretch>
            <a:fillRect/>
          </a:stretch>
        </p:blipFill>
        <p:spPr>
          <a:xfrm>
            <a:off x="4295140" y="5711370"/>
            <a:ext cx="833119" cy="254000"/>
          </a:xfrm>
          <a:prstGeom prst="rect">
            <a:avLst/>
          </a:prstGeom>
        </p:spPr>
      </p:pic>
      <p:pic>
        <p:nvPicPr>
          <p:cNvPr id="25" name="InvestorLogo13">
            <a:extLst>
              <a:ext uri="{FF2B5EF4-FFF2-40B4-BE49-F238E27FC236}">
                <a16:creationId xmlns:a16="http://schemas.microsoft.com/office/drawing/2014/main" id="{7B5947A1-B5F1-027F-D3ED-AC48534BEB83}"/>
              </a:ext>
            </a:extLst>
          </p:cNvPr>
          <p:cNvPicPr/>
          <p:nvPr/>
        </p:nvPicPr>
        <p:blipFill>
          <a:blip r:embed="rId22">
            <a:biLevel thresh="78000"/>
            <a:clrChange>
              <a:clrFrom>
                <a:srgbClr val="FFFFFF"/>
              </a:clrFrom>
              <a:clrTo>
                <a:srgbClr val="FFFFFF">
                  <a:alpha val="0"/>
                </a:srgbClr>
              </a:clrTo>
            </a:clrChange>
          </a:blip>
          <a:srcRect l="1000" t="2000" r="1000" b="2000"/>
          <a:stretch>
            <a:fillRect/>
          </a:stretch>
        </p:blipFill>
        <p:spPr>
          <a:xfrm>
            <a:off x="5988050" y="5711370"/>
            <a:ext cx="607060" cy="254000"/>
          </a:xfrm>
          <a:prstGeom prst="rect">
            <a:avLst/>
          </a:prstGeom>
        </p:spPr>
      </p:pic>
      <p:pic>
        <p:nvPicPr>
          <p:cNvPr id="26" name="InvestorLogo14">
            <a:extLst>
              <a:ext uri="{FF2B5EF4-FFF2-40B4-BE49-F238E27FC236}">
                <a16:creationId xmlns:a16="http://schemas.microsoft.com/office/drawing/2014/main" id="{0B932BC5-E34C-AF4E-B914-AF879A539CC9}"/>
              </a:ext>
            </a:extLst>
          </p:cNvPr>
          <p:cNvPicPr/>
          <p:nvPr/>
        </p:nvPicPr>
        <p:blipFill>
          <a:blip r:embed="rId23">
            <a:biLevel thresh="78000"/>
            <a:clrChange>
              <a:clrFrom>
                <a:srgbClr val="FFFFFF"/>
              </a:clrFrom>
              <a:clrTo>
                <a:srgbClr val="FFFFFF">
                  <a:alpha val="0"/>
                </a:srgbClr>
              </a:clrTo>
            </a:clrChange>
          </a:blip>
          <a:srcRect l="10000" t="28000" r="10000" b="28000"/>
          <a:stretch>
            <a:fillRect/>
          </a:stretch>
        </p:blipFill>
        <p:spPr>
          <a:xfrm>
            <a:off x="7639050" y="5711370"/>
            <a:ext cx="464820" cy="254000"/>
          </a:xfrm>
          <a:prstGeom prst="rect">
            <a:avLst/>
          </a:prstGeom>
        </p:spPr>
      </p:pic>
      <p:pic>
        <p:nvPicPr>
          <p:cNvPr id="7" name="NewLogoMS">
            <a:extLst>
              <a:ext uri="{FF2B5EF4-FFF2-40B4-BE49-F238E27FC236}">
                <a16:creationId xmlns:a16="http://schemas.microsoft.com/office/drawing/2014/main" id="{FF995122-991E-6E5F-6A87-47691564AA65}"/>
              </a:ext>
            </a:extLst>
          </p:cNvPr>
          <p:cNvPicPr/>
          <p:nvPr/>
        </p:nvPicPr>
        <p:blipFill>
          <a:blip r:embed="rId24">
            <a:biLevel thresh="78000"/>
            <a:clrChange>
              <a:clrFrom>
                <a:srgbClr val="FFFFFF"/>
              </a:clrFrom>
              <a:clrTo>
                <a:srgbClr val="FFFFFF">
                  <a:alpha val="0"/>
                </a:srgbClr>
              </a:clrTo>
            </a:clrChange>
          </a:blip>
          <a:srcRect l="20000" t="12000" b="12000"/>
          <a:stretch>
            <a:fillRect/>
          </a:stretch>
        </p:blipFill>
        <p:spPr>
          <a:xfrm>
            <a:off x="2631440" y="5355770"/>
            <a:ext cx="1000760" cy="254000"/>
          </a:xfrm>
          <a:prstGeom prst="rect">
            <a:avLst/>
          </a:prstGeom>
        </p:spPr>
      </p:pic>
      <p:pic>
        <p:nvPicPr>
          <p:cNvPr id="6" name="CyberArkLogo">
            <a:extLst>
              <a:ext uri="{FF2B5EF4-FFF2-40B4-BE49-F238E27FC236}">
                <a16:creationId xmlns:a16="http://schemas.microsoft.com/office/drawing/2014/main" id="{08E5279B-3888-F78F-A4B2-145DF923F77F}"/>
              </a:ext>
            </a:extLst>
          </p:cNvPr>
          <p:cNvPicPr/>
          <p:nvPr/>
        </p:nvPicPr>
        <p:blipFill>
          <a:blip r:embed="rId25">
            <a:biLevel thresh="78000"/>
            <a:clrChange>
              <a:clrFrom>
                <a:srgbClr val="FFFFFF"/>
              </a:clrFrom>
              <a:clrTo>
                <a:srgbClr val="FFFFFF">
                  <a:alpha val="0"/>
                </a:srgbClr>
              </a:clrTo>
            </a:clrChange>
          </a:blip>
          <a:srcRect l="5000" t="12000" r="14000" b="40000"/>
          <a:stretch>
            <a:fillRect/>
          </a:stretch>
        </p:blipFill>
        <p:spPr>
          <a:xfrm>
            <a:off x="2405380" y="5000170"/>
            <a:ext cx="1452880" cy="254000"/>
          </a:xfrm>
          <a:prstGeom prst="rect">
            <a:avLst/>
          </a:prstGeom>
        </p:spPr>
      </p:pic>
      <p:pic>
        <p:nvPicPr>
          <p:cNvPr id="9" name="NL_ISS">
            <a:extLst>
              <a:ext uri="{FF2B5EF4-FFF2-40B4-BE49-F238E27FC236}">
                <a16:creationId xmlns:a16="http://schemas.microsoft.com/office/drawing/2014/main" id="{ECFF3F5D-6C8C-C592-CB9C-00F86C640B84}"/>
              </a:ext>
            </a:extLst>
          </p:cNvPr>
          <p:cNvPicPr/>
          <p:nvPr/>
        </p:nvPicPr>
        <p:blipFill>
          <a:blip r:embed="rId26">
            <a:biLevel thresh="80000"/>
            <a:clrChange>
              <a:clrFrom>
                <a:srgbClr val="FFFFFF"/>
              </a:clrFrom>
              <a:clrTo>
                <a:srgbClr val="FFFFFF">
                  <a:alpha val="0"/>
                </a:srgbClr>
              </a:clrTo>
            </a:clrChange>
          </a:blip>
          <a:srcRect l="2000" t="6000" r="2000" b="6000"/>
          <a:stretch>
            <a:fillRect/>
          </a:stretch>
        </p:blipFill>
        <p:spPr>
          <a:xfrm>
            <a:off x="9283700" y="5609770"/>
            <a:ext cx="304800" cy="304800"/>
          </a:xfrm>
          <a:prstGeom prst="rect">
            <a:avLst/>
          </a:prstGeom>
        </p:spPr>
      </p:pic>
      <p:pic>
        <p:nvPicPr>
          <p:cNvPr id="29" name="NL_TARGET">
            <a:extLst>
              <a:ext uri="{FF2B5EF4-FFF2-40B4-BE49-F238E27FC236}">
                <a16:creationId xmlns:a16="http://schemas.microsoft.com/office/drawing/2014/main" id="{A77A4F4F-8773-5E68-8863-C090EFB7C4E4}"/>
              </a:ext>
            </a:extLst>
          </p:cNvPr>
          <p:cNvPicPr/>
          <p:nvPr/>
        </p:nvPicPr>
        <p:blipFill>
          <a:blip r:embed="rId27">
            <a:biLevel thresh="80000"/>
            <a:clrChange>
              <a:clrFrom>
                <a:srgbClr val="FFFFFF"/>
              </a:clrFrom>
              <a:clrTo>
                <a:srgbClr val="FFFFFF">
                  <a:alpha val="0"/>
                </a:srgbClr>
              </a:clrTo>
            </a:clrChange>
          </a:blip>
          <a:srcRect l="22000" t="10000" r="22000" b="37000"/>
          <a:stretch>
            <a:fillRect/>
          </a:stretch>
        </p:blipFill>
        <p:spPr>
          <a:xfrm>
            <a:off x="12966700" y="5609770"/>
            <a:ext cx="317500" cy="304800"/>
          </a:xfrm>
          <a:prstGeom prst="rect">
            <a:avLst/>
          </a:prstGeom>
        </p:spPr>
      </p:pic>
      <p:pic>
        <p:nvPicPr>
          <p:cNvPr id="30" name="NL_VANTA">
            <a:extLst>
              <a:ext uri="{FF2B5EF4-FFF2-40B4-BE49-F238E27FC236}">
                <a16:creationId xmlns:a16="http://schemas.microsoft.com/office/drawing/2014/main" id="{3ECD8734-C928-0076-1591-365453A1DC07}"/>
              </a:ext>
            </a:extLst>
          </p:cNvPr>
          <p:cNvPicPr/>
          <p:nvPr/>
        </p:nvPicPr>
        <p:blipFill>
          <a:blip r:embed="rId28">
            <a:biLevel thresh="80000"/>
            <a:clrChange>
              <a:clrFrom>
                <a:srgbClr val="FFFFFF"/>
              </a:clrFrom>
              <a:clrTo>
                <a:srgbClr val="FFFFFF">
                  <a:alpha val="0"/>
                </a:srgbClr>
              </a:clrTo>
            </a:clrChange>
          </a:blip>
          <a:srcRect l="3000" t="5000" r="3000" b="5000"/>
          <a:stretch>
            <a:fillRect/>
          </a:stretch>
        </p:blipFill>
        <p:spPr>
          <a:xfrm>
            <a:off x="14236700" y="5609770"/>
            <a:ext cx="1244600" cy="304800"/>
          </a:xfrm>
          <a:prstGeom prst="rect">
            <a:avLst/>
          </a:prstGeom>
        </p:spPr>
      </p:pic>
      <p:pic>
        <p:nvPicPr>
          <p:cNvPr id="31" name="NL_AIG">
            <a:extLst>
              <a:ext uri="{FF2B5EF4-FFF2-40B4-BE49-F238E27FC236}">
                <a16:creationId xmlns:a16="http://schemas.microsoft.com/office/drawing/2014/main" id="{16B41406-BB0B-1BCD-E26E-2C649F2DF47F}"/>
              </a:ext>
            </a:extLst>
          </p:cNvPr>
          <p:cNvPicPr/>
          <p:nvPr/>
        </p:nvPicPr>
        <p:blipFill>
          <a:blip r:embed="rId29">
            <a:biLevel thresh="80000"/>
            <a:clrChange>
              <a:clrFrom>
                <a:srgbClr val="FFFFFF"/>
              </a:clrFrom>
              <a:clrTo>
                <a:srgbClr val="FFFFFF">
                  <a:alpha val="0"/>
                </a:srgbClr>
              </a:clrTo>
            </a:clrChange>
          </a:blip>
          <a:srcRect l="8000" t="8000" r="8000" b="12000"/>
          <a:stretch>
            <a:fillRect/>
          </a:stretch>
        </p:blipFill>
        <p:spPr>
          <a:xfrm>
            <a:off x="16433800" y="5609770"/>
            <a:ext cx="749300" cy="304800"/>
          </a:xfrm>
          <a:prstGeom prst="rect">
            <a:avLst/>
          </a:prstGeom>
        </p:spPr>
      </p:pic>
      <p:pic>
        <p:nvPicPr>
          <p:cNvPr id="15" name="NL_FIREBLOCKS">
            <a:extLst>
              <a:ext uri="{FF2B5EF4-FFF2-40B4-BE49-F238E27FC236}">
                <a16:creationId xmlns:a16="http://schemas.microsoft.com/office/drawing/2014/main" id="{65471514-C8C4-8F86-2FE5-9DEDF223C9F1}"/>
              </a:ext>
            </a:extLst>
          </p:cNvPr>
          <p:cNvPicPr/>
          <p:nvPr/>
        </p:nvPicPr>
        <p:blipFill>
          <a:blip r:embed="rId30">
            <a:biLevel thresh="80000"/>
            <a:clrChange>
              <a:clrFrom>
                <a:srgbClr val="FFFFFF"/>
              </a:clrFrom>
              <a:clrTo>
                <a:srgbClr val="FFFFFF">
                  <a:alpha val="0"/>
                </a:srgbClr>
              </a:clrTo>
            </a:clrChange>
          </a:blip>
          <a:srcRect l="1000" t="35000" r="1000" b="37000"/>
          <a:stretch>
            <a:fillRect/>
          </a:stretch>
        </p:blipFill>
        <p:spPr>
          <a:xfrm>
            <a:off x="10541000" y="5609770"/>
            <a:ext cx="1473200" cy="304800"/>
          </a:xfrm>
          <a:prstGeom prst="rect">
            <a:avLst/>
          </a:prstGeom>
        </p:spPr>
      </p:pic>
      <p:sp>
        <p:nvSpPr>
          <p:cNvPr id="27" name="GIntro1">
            <a:extLst>
              <a:ext uri="{FF2B5EF4-FFF2-40B4-BE49-F238E27FC236}">
                <a16:creationId xmlns:a16="http://schemas.microsoft.com/office/drawing/2014/main" id="{C211BBFA-E726-D84E-B68B-21DB6844B31F}"/>
              </a:ext>
            </a:extLst>
          </p:cNvPr>
          <p:cNvSpPr txBox="1"/>
          <p:nvPr/>
        </p:nvSpPr>
        <p:spPr>
          <a:xfrm>
            <a:off x="9169400" y="4949370"/>
            <a:ext cx="8013700" cy="558800"/>
          </a:xfrm>
          <a:prstGeom prst="rect">
            <a:avLst/>
          </a:prstGeom>
          <a:noFill/>
        </p:spPr>
        <p:txBody>
          <a:bodyPr vertOverflow="overflow" vert="horz" wrap="square"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CyberFuture showcases a select group of top CISOs with resumes from leading global organizations.</a:t>
            </a:r>
            <a:endParaRPr kumimoji="0" lang="en-IL" sz="1600" b="0" i="0" u="none" strike="noStrike" kern="1200" cap="none" spc="0" normalizeH="0" baseline="0" noProof="0" dirty="0">
              <a:ln>
                <a:noFill/>
              </a:ln>
              <a:solidFill>
                <a:srgbClr val="444444"/>
              </a:solidFill>
              <a:effectLst/>
              <a:uLnTx/>
              <a:uFillTx/>
              <a:latin typeface="Figtree Light"/>
              <a:ea typeface="+mn-ea"/>
              <a:cs typeface="Arial"/>
            </a:endParaRPr>
          </a:p>
        </p:txBody>
      </p:sp>
    </p:spTree>
    <p:extLst>
      <p:ext uri="{BB962C8B-B14F-4D97-AF65-F5344CB8AC3E}">
        <p14:creationId xmlns:p14="http://schemas.microsoft.com/office/powerpoint/2010/main" val="71096414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D1FEE-3AE7-9C14-AC8B-6E27A4C7B950}"/>
            </a:ext>
          </a:extLst>
        </p:cNvPr>
        <p:cNvGrpSpPr/>
        <p:nvPr/>
      </p:nvGrpSpPr>
      <p:grpSpPr>
        <a:xfrm>
          <a:off x="0" y="0"/>
          <a:ext cx="0" cy="0"/>
          <a:chOff x="0" y="0"/>
          <a:chExt cx="0" cy="0"/>
        </a:xfrm>
      </p:grpSpPr>
      <p:sp>
        <p:nvSpPr>
          <p:cNvPr id="30" name="Text Placeholder 29">
            <a:extLst>
              <a:ext uri="{FF2B5EF4-FFF2-40B4-BE49-F238E27FC236}">
                <a16:creationId xmlns:a16="http://schemas.microsoft.com/office/drawing/2014/main" id="{46ACD64C-8631-7DFB-0F81-BC64D9E70489}"/>
              </a:ext>
            </a:extLst>
          </p:cNvPr>
          <p:cNvSpPr>
            <a:spLocks noGrp="1"/>
          </p:cNvSpPr>
          <p:nvPr>
            <p:ph type="body" sz="quarter" idx="14"/>
          </p:nvPr>
        </p:nvSpPr>
        <p:spPr>
          <a:xfrm>
            <a:off x="756945" y="531629"/>
            <a:ext cx="3638550" cy="221599"/>
          </a:xfrm>
        </p:spPr>
        <p:txBody>
          <a:bodyPr/>
          <a:lstStyle/>
          <a:p>
            <a:r>
              <a:rPr lang="en-US"/>
              <a:t>Meet Elron Management Team:</a:t>
            </a:r>
            <a:endParaRPr lang="en-US" dirty="0"/>
          </a:p>
        </p:txBody>
      </p:sp>
      <p:sp>
        <p:nvSpPr>
          <p:cNvPr id="28" name="Title 27">
            <a:extLst>
              <a:ext uri="{FF2B5EF4-FFF2-40B4-BE49-F238E27FC236}">
                <a16:creationId xmlns:a16="http://schemas.microsoft.com/office/drawing/2014/main" id="{8D0CA762-C1C6-122A-82A6-A5D40CEC53AC}"/>
              </a:ext>
            </a:extLst>
          </p:cNvPr>
          <p:cNvSpPr>
            <a:spLocks noGrp="1"/>
          </p:cNvSpPr>
          <p:nvPr>
            <p:ph type="title"/>
          </p:nvPr>
        </p:nvSpPr>
        <p:spPr>
          <a:xfrm>
            <a:off x="756944" y="1155790"/>
            <a:ext cx="12603455" cy="807913"/>
          </a:xfrm>
        </p:spPr>
        <p:txBody>
          <a:bodyPr/>
          <a:lstStyle/>
          <a:p>
            <a:r>
              <a:rPr lang="en-US" dirty="0"/>
              <a:t>Knowledge &amp; Experience Combined </a:t>
            </a:r>
            <a:endParaRPr lang="he-IL" dirty="0"/>
          </a:p>
        </p:txBody>
      </p:sp>
      <p:sp>
        <p:nvSpPr>
          <p:cNvPr id="29" name="Content Placeholder 28">
            <a:extLst>
              <a:ext uri="{FF2B5EF4-FFF2-40B4-BE49-F238E27FC236}">
                <a16:creationId xmlns:a16="http://schemas.microsoft.com/office/drawing/2014/main" id="{35530BA1-AC6E-EBB2-86BC-78F9B57BF038}"/>
              </a:ext>
            </a:extLst>
          </p:cNvPr>
          <p:cNvSpPr>
            <a:spLocks noGrp="1"/>
          </p:cNvSpPr>
          <p:nvPr>
            <p:ph idx="1"/>
          </p:nvPr>
        </p:nvSpPr>
        <p:spPr>
          <a:xfrm>
            <a:off x="756944" y="2104810"/>
            <a:ext cx="11530649" cy="1653823"/>
          </a:xfrm>
        </p:spPr>
        <p:txBody>
          <a:bodyPr/>
          <a:lstStyle/>
          <a:p>
            <a:r>
              <a:rPr lang="en-US" sz="2800" dirty="0"/>
              <a:t>to accelerate investment scaling and growth.</a:t>
            </a:r>
          </a:p>
          <a:p>
            <a:endParaRPr lang="he-IL" dirty="0"/>
          </a:p>
        </p:txBody>
      </p:sp>
      <p:sp>
        <p:nvSpPr>
          <p:cNvPr id="23" name="Slide Number Placeholder 22">
            <a:extLst>
              <a:ext uri="{FF2B5EF4-FFF2-40B4-BE49-F238E27FC236}">
                <a16:creationId xmlns:a16="http://schemas.microsoft.com/office/drawing/2014/main" id="{525F0BCA-611D-45B9-2D1F-AA6F2497A1EC}"/>
              </a:ext>
            </a:extLst>
          </p:cNvPr>
          <p:cNvSpPr>
            <a:spLocks noGrp="1"/>
          </p:cNvSpPr>
          <p:nvPr>
            <p:ph type="sldNum" sz="quarter" idx="12"/>
          </p:nvPr>
        </p:nvSpPr>
        <p:spPr>
          <a:xfrm>
            <a:off x="17134530" y="9648826"/>
            <a:ext cx="396525" cy="215444"/>
          </a:xfrm>
        </p:spPr>
        <p:txBody>
          <a:bodyPr/>
          <a:lstStyle/>
          <a:p>
            <a:pPr lvl="0"/>
            <a:fld id="{DA08498A-7CA8-B24D-A934-19781A1F027B}" type="slidenum">
              <a:rPr lang="he-IL" noProof="0" smtClean="0"/>
              <a:pPr lvl="0"/>
              <a:t>12</a:t>
            </a:fld>
            <a:endParaRPr lang="he-IL" noProof="0" dirty="0"/>
          </a:p>
        </p:txBody>
      </p:sp>
      <p:sp>
        <p:nvSpPr>
          <p:cNvPr id="34" name="Freeform 6" descr="A person smiling at the camera  Description automatically generated">
            <a:extLst>
              <a:ext uri="{FF2B5EF4-FFF2-40B4-BE49-F238E27FC236}">
                <a16:creationId xmlns:a16="http://schemas.microsoft.com/office/drawing/2014/main" id="{16CA10B3-80FD-B52B-CC65-DB940072B2A1}"/>
              </a:ext>
            </a:extLst>
          </p:cNvPr>
          <p:cNvSpPr/>
          <p:nvPr/>
        </p:nvSpPr>
        <p:spPr>
          <a:xfrm>
            <a:off x="6428262" y="3265380"/>
            <a:ext cx="2127980" cy="2950553"/>
          </a:xfrm>
          <a:prstGeom prst="round2DiagRect">
            <a:avLst>
              <a:gd name="adj1" fmla="val 6955"/>
              <a:gd name="adj2" fmla="val 0"/>
            </a:avLst>
          </a:prstGeom>
          <a:blipFill>
            <a:blip r:embed="rId3">
              <a:grayscl/>
              <a:extLst>
                <a:ext uri="{BEBA8EAE-BF5A-486C-A8C5-ECC9F3942E4B}">
                  <a14:imgProps xmlns:a14="http://schemas.microsoft.com/office/drawing/2010/main">
                    <a14:imgLayer r:embed="rId4">
                      <a14:imgEffect>
                        <a14:colorTemperature colorTemp="5900"/>
                      </a14:imgEffect>
                      <a14:imgEffect>
                        <a14:saturation sat="0"/>
                      </a14:imgEffect>
                    </a14:imgLayer>
                  </a14:imgProps>
                </a:ext>
              </a:extLst>
            </a:blip>
            <a:stretch>
              <a:fillRect l="-4775" t="-18750" r="-7066" b="-2262"/>
            </a:stretch>
          </a:blipFill>
        </p:spPr>
        <p:txBody>
          <a:bodyP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black"/>
              </a:solidFill>
              <a:effectLst/>
              <a:uLnTx/>
              <a:uFillTx/>
              <a:latin typeface="Aptos" panose="02110004020202020204"/>
              <a:ea typeface="+mn-ea"/>
              <a:cs typeface="Arial"/>
            </a:endParaRPr>
          </a:p>
        </p:txBody>
      </p:sp>
      <p:sp>
        <p:nvSpPr>
          <p:cNvPr id="35" name="Freeform 2" descr="A person in a blue jacket  Description automatically generated">
            <a:extLst>
              <a:ext uri="{FF2B5EF4-FFF2-40B4-BE49-F238E27FC236}">
                <a16:creationId xmlns:a16="http://schemas.microsoft.com/office/drawing/2014/main" id="{190C0709-B7EF-50A6-30CB-C083BA6384C1}"/>
              </a:ext>
            </a:extLst>
          </p:cNvPr>
          <p:cNvSpPr/>
          <p:nvPr/>
        </p:nvSpPr>
        <p:spPr>
          <a:xfrm>
            <a:off x="756944" y="3265380"/>
            <a:ext cx="2127980" cy="2950553"/>
          </a:xfrm>
          <a:prstGeom prst="round2DiagRect">
            <a:avLst>
              <a:gd name="adj1" fmla="val 7805"/>
              <a:gd name="adj2" fmla="val 0"/>
            </a:avLst>
          </a:prstGeom>
          <a:blipFill>
            <a:blip r:embed="rId5">
              <a:grayscl/>
              <a:extLst>
                <a:ext uri="{BEBA8EAE-BF5A-486C-A8C5-ECC9F3942E4B}">
                  <a14:imgProps xmlns:a14="http://schemas.microsoft.com/office/drawing/2010/main">
                    <a14:imgLayer r:embed="rId6">
                      <a14:imgEffect>
                        <a14:colorTemperature colorTemp="4700"/>
                      </a14:imgEffect>
                      <a14:imgEffect>
                        <a14:saturation sat="0"/>
                      </a14:imgEffect>
                    </a14:imgLayer>
                  </a14:imgProps>
                </a:ext>
              </a:extLst>
            </a:blip>
            <a:stretch>
              <a:fillRect l="-62627" t="-16325" r="-68856" b="-134099"/>
            </a:stretch>
          </a:blipFill>
        </p:spPr>
        <p:txBody>
          <a:bodyP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black"/>
              </a:solidFill>
              <a:effectLst/>
              <a:uLnTx/>
              <a:uFillTx/>
              <a:latin typeface="Aptos" panose="02110004020202020204"/>
              <a:ea typeface="+mn-ea"/>
              <a:cs typeface="Arial"/>
            </a:endParaRPr>
          </a:p>
        </p:txBody>
      </p:sp>
      <p:sp>
        <p:nvSpPr>
          <p:cNvPr id="36" name="TextBox 35">
            <a:extLst>
              <a:ext uri="{FF2B5EF4-FFF2-40B4-BE49-F238E27FC236}">
                <a16:creationId xmlns:a16="http://schemas.microsoft.com/office/drawing/2014/main" id="{754759E9-BD3A-5489-0B98-643A645AC9F9}"/>
              </a:ext>
            </a:extLst>
          </p:cNvPr>
          <p:cNvSpPr txBox="1"/>
          <p:nvPr/>
        </p:nvSpPr>
        <p:spPr>
          <a:xfrm>
            <a:off x="756944" y="7761707"/>
            <a:ext cx="4956048" cy="1661993"/>
          </a:xfrm>
          <a:prstGeom prst="rect">
            <a:avLst/>
          </a:prstGeom>
          <a:noFill/>
        </p:spPr>
        <p:txBody>
          <a:bodyPr wrap="square" lIns="0" tIns="0" rIns="0" bIns="0">
            <a:spAutoFit/>
          </a:bodyPr>
          <a:lstStyle/>
          <a:p>
            <a:pPr marL="0" marR="0" lvl="0" indent="0" algn="l" defTabSz="457109" rtl="0" eaLnBrk="1" fontAlgn="auto" latinLnBrk="0" hangingPunct="1">
              <a:spcBef>
                <a:spcPts val="1200"/>
              </a:spcBef>
              <a:spcAft>
                <a:spcPts val="1200"/>
              </a:spcAft>
              <a:buClr>
                <a:srgbClr val="000000"/>
              </a:buClr>
              <a:buSzPts val="1200"/>
              <a:buFontTx/>
              <a:buNone/>
              <a:tabLst/>
              <a:defRPr/>
            </a:pPr>
            <a:r>
              <a:rPr lang="en-US" dirty="0">
                <a:solidFill>
                  <a:srgbClr val="595959"/>
                </a:solidFill>
                <a:latin typeface="Figtree Light" pitchFamily="2" charset="0"/>
                <a:cs typeface="Sora" pitchFamily="2" charset="0"/>
                <a:sym typeface="Open Sans"/>
              </a:rPr>
              <a:t>Managing Partner @ Arieli Group, the controlling shareholder of Elron Ventures. &gt;15 years of investment and management expertise in PE &amp; VC, in managing funds, executing M&amp;A transactions, and leading post-merger integrations.</a:t>
            </a:r>
          </a:p>
        </p:txBody>
      </p:sp>
      <p:sp>
        <p:nvSpPr>
          <p:cNvPr id="37" name="TextBox 8">
            <a:extLst>
              <a:ext uri="{FF2B5EF4-FFF2-40B4-BE49-F238E27FC236}">
                <a16:creationId xmlns:a16="http://schemas.microsoft.com/office/drawing/2014/main" id="{2DABD449-8D12-C362-5A3A-871DD866CF2B}"/>
              </a:ext>
            </a:extLst>
          </p:cNvPr>
          <p:cNvSpPr txBox="1"/>
          <p:nvPr/>
        </p:nvSpPr>
        <p:spPr>
          <a:xfrm>
            <a:off x="756944" y="6555071"/>
            <a:ext cx="4252026" cy="861641"/>
          </a:xfrm>
          <a:prstGeom prst="rect">
            <a:avLst/>
          </a:prstGeom>
        </p:spPr>
        <p:txBody>
          <a:bodyPr wrap="square" lIns="0" tIns="0" rIns="0" bIns="0" rtlCol="0" anchor="t">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3599" b="1" i="0" u="none" strike="noStrike" kern="1200" cap="none" spc="0" normalizeH="0" baseline="0" noProof="0" dirty="0">
                <a:ln>
                  <a:noFill/>
                </a:ln>
                <a:solidFill>
                  <a:srgbClr val="000000"/>
                </a:solidFill>
                <a:effectLst/>
                <a:uLnTx/>
                <a:uFillTx/>
                <a:latin typeface="Figtree SemiBold" pitchFamily="2" charset="0"/>
                <a:ea typeface="Mukta Mahee Bold"/>
                <a:cs typeface="Sora SemiBold" pitchFamily="2" charset="0"/>
                <a:sym typeface="Mukta Mahee Bold"/>
              </a:rPr>
              <a:t>Lisya Bahar Manoah</a:t>
            </a:r>
          </a:p>
          <a:p>
            <a:pPr marL="0" marR="0" lvl="0" indent="0" algn="just" defTabSz="45710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08ECA"/>
                </a:solidFill>
                <a:effectLst/>
                <a:uLnTx/>
                <a:uFillTx/>
                <a:latin typeface="Figtree" pitchFamily="2" charset="0"/>
                <a:ea typeface="MuktaMahee Light"/>
                <a:cs typeface="Sora Light" pitchFamily="2" charset="0"/>
                <a:sym typeface="Mukta Mahee Light"/>
              </a:rPr>
              <a:t>Chairperson</a:t>
            </a:r>
          </a:p>
        </p:txBody>
      </p:sp>
      <p:cxnSp>
        <p:nvCxnSpPr>
          <p:cNvPr id="38" name="Straight Connector 37">
            <a:extLst>
              <a:ext uri="{FF2B5EF4-FFF2-40B4-BE49-F238E27FC236}">
                <a16:creationId xmlns:a16="http://schemas.microsoft.com/office/drawing/2014/main" id="{1431CA09-CD13-89C6-7615-BD5855FC42D9}"/>
              </a:ext>
            </a:extLst>
          </p:cNvPr>
          <p:cNvCxnSpPr>
            <a:cxnSpLocks/>
          </p:cNvCxnSpPr>
          <p:nvPr/>
        </p:nvCxnSpPr>
        <p:spPr>
          <a:xfrm>
            <a:off x="751810" y="7603092"/>
            <a:ext cx="4679278"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FBD33520-B130-DABA-ABBD-8FA01557F84B}"/>
              </a:ext>
            </a:extLst>
          </p:cNvPr>
          <p:cNvSpPr txBox="1"/>
          <p:nvPr/>
        </p:nvSpPr>
        <p:spPr>
          <a:xfrm>
            <a:off x="6428262" y="7761707"/>
            <a:ext cx="4956923" cy="1505027"/>
          </a:xfrm>
          <a:prstGeom prst="rect">
            <a:avLst/>
          </a:prstGeom>
          <a:noFill/>
        </p:spPr>
        <p:txBody>
          <a:bodyPr wrap="square" lIns="0" tIns="0" rIns="0" bIns="0">
            <a:spAutoFit/>
          </a:bodyPr>
          <a:lstStyle/>
          <a:p>
            <a:pPr marL="0" marR="0" lvl="0" indent="0" algn="l" defTabSz="457109" rtl="0" eaLnBrk="1" fontAlgn="auto" latinLnBrk="0" hangingPunct="1">
              <a:lnSpc>
                <a:spcPct val="110000"/>
              </a:lnSpc>
              <a:spcBef>
                <a:spcPts val="1200"/>
              </a:spcBef>
              <a:spcAft>
                <a:spcPts val="1200"/>
              </a:spcAft>
              <a:buClr>
                <a:srgbClr val="000000"/>
              </a:buClr>
              <a:buSzPts val="1200"/>
              <a:buFontTx/>
              <a:buNone/>
              <a:tabLst/>
              <a:defRPr/>
            </a:pPr>
            <a:r>
              <a:rPr kumimoji="0" lang="en-US" sz="1800" b="0" i="0" u="none" strike="noStrike" kern="1200" cap="none" spc="0" normalizeH="0" baseline="0" noProof="0" dirty="0">
                <a:ln>
                  <a:noFill/>
                </a:ln>
                <a:solidFill>
                  <a:srgbClr val="595959"/>
                </a:solidFill>
                <a:effectLst/>
                <a:uLnTx/>
                <a:uFillTx/>
                <a:latin typeface="Figtree Light" pitchFamily="2" charset="0"/>
                <a:ea typeface="+mn-ea"/>
                <a:cs typeface="Sora" pitchFamily="2" charset="0"/>
                <a:sym typeface="Open Sans"/>
              </a:rPr>
              <a:t>Seasoned technology leader with 25 years of deep tech and defense tech experience. Founded and led Rafael’s Tel Aviv R&amp;D Center, building it into a multidisciplinary, startup-style engineering group of 250 top-tier talents.</a:t>
            </a:r>
          </a:p>
        </p:txBody>
      </p:sp>
      <p:sp>
        <p:nvSpPr>
          <p:cNvPr id="40" name="TextBox 8">
            <a:extLst>
              <a:ext uri="{FF2B5EF4-FFF2-40B4-BE49-F238E27FC236}">
                <a16:creationId xmlns:a16="http://schemas.microsoft.com/office/drawing/2014/main" id="{D4BDE1E2-AAAD-45B2-0143-2BDE80291A9D}"/>
              </a:ext>
            </a:extLst>
          </p:cNvPr>
          <p:cNvSpPr txBox="1"/>
          <p:nvPr/>
        </p:nvSpPr>
        <p:spPr>
          <a:xfrm>
            <a:off x="6417691" y="6555071"/>
            <a:ext cx="4252026" cy="861641"/>
          </a:xfrm>
          <a:prstGeom prst="rect">
            <a:avLst/>
          </a:prstGeom>
          <a:ln>
            <a:noFill/>
          </a:ln>
        </p:spPr>
        <p:txBody>
          <a:bodyPr wrap="square" lIns="0" tIns="0" rIns="0" bIns="0" rtlCol="0" anchor="t">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3599" b="1" i="0" u="none" strike="noStrike" kern="1200" cap="none" spc="0" normalizeH="0" baseline="0" noProof="0" dirty="0">
                <a:ln>
                  <a:noFill/>
                </a:ln>
                <a:solidFill>
                  <a:srgbClr val="000000"/>
                </a:solidFill>
                <a:effectLst/>
                <a:uLnTx/>
                <a:uFillTx/>
                <a:latin typeface="Figtree SemiBold" pitchFamily="2" charset="0"/>
                <a:ea typeface="+mn-ea"/>
                <a:cs typeface="Sora SemiBold" pitchFamily="2" charset="0"/>
                <a:sym typeface="Mukta Mahee Bold"/>
              </a:rPr>
              <a:t>Yaniv </a:t>
            </a:r>
            <a:r>
              <a:rPr kumimoji="0" lang="en-US" sz="3599" b="1" i="0" u="none" strike="noStrike" kern="1200" cap="none" spc="0" normalizeH="0" baseline="0" noProof="0" dirty="0" err="1">
                <a:ln>
                  <a:noFill/>
                </a:ln>
                <a:solidFill>
                  <a:srgbClr val="000000"/>
                </a:solidFill>
                <a:effectLst/>
                <a:uLnTx/>
                <a:uFillTx/>
                <a:latin typeface="Figtree SemiBold" pitchFamily="2" charset="0"/>
                <a:ea typeface="+mn-ea"/>
                <a:cs typeface="Sora SemiBold" pitchFamily="2" charset="0"/>
                <a:sym typeface="Mukta Mahee Bold"/>
              </a:rPr>
              <a:t>Shnieder</a:t>
            </a:r>
            <a:endParaRPr kumimoji="0" lang="en-US" sz="3599" b="1" i="0" u="none" strike="noStrike" kern="1200" cap="none" spc="0" normalizeH="0" baseline="0" noProof="0" dirty="0">
              <a:ln>
                <a:noFill/>
              </a:ln>
              <a:solidFill>
                <a:srgbClr val="000000"/>
              </a:solidFill>
              <a:effectLst/>
              <a:uLnTx/>
              <a:uFillTx/>
              <a:latin typeface="Figtree SemiBold" pitchFamily="2" charset="0"/>
              <a:ea typeface="+mn-ea"/>
              <a:cs typeface="Sora SemiBold" pitchFamily="2" charset="0"/>
              <a:sym typeface="Mukta Mahee Bold"/>
            </a:endParaRPr>
          </a:p>
          <a:p>
            <a:pPr marL="0" marR="0" lvl="0" indent="0" algn="just" defTabSz="45710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08ECA"/>
                </a:solidFill>
                <a:effectLst/>
                <a:uLnTx/>
                <a:uFillTx/>
                <a:latin typeface="Figtree" pitchFamily="2" charset="0"/>
                <a:ea typeface="+mn-ea"/>
                <a:cs typeface="Sora Light" pitchFamily="2" charset="0"/>
                <a:sym typeface="Mukta Mahee Light"/>
              </a:rPr>
              <a:t>CEO</a:t>
            </a:r>
          </a:p>
        </p:txBody>
      </p:sp>
      <p:cxnSp>
        <p:nvCxnSpPr>
          <p:cNvPr id="42" name="Straight Connector 41">
            <a:extLst>
              <a:ext uri="{FF2B5EF4-FFF2-40B4-BE49-F238E27FC236}">
                <a16:creationId xmlns:a16="http://schemas.microsoft.com/office/drawing/2014/main" id="{22FC0C3E-74EF-D72E-63C3-B31CC295152E}"/>
              </a:ext>
            </a:extLst>
          </p:cNvPr>
          <p:cNvCxnSpPr>
            <a:cxnSpLocks/>
          </p:cNvCxnSpPr>
          <p:nvPr/>
        </p:nvCxnSpPr>
        <p:spPr>
          <a:xfrm>
            <a:off x="756944" y="7603092"/>
            <a:ext cx="105827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CA6F57D7-5FA5-B9B5-3A83-94B479AEE515}"/>
              </a:ext>
            </a:extLst>
          </p:cNvPr>
          <p:cNvCxnSpPr>
            <a:cxnSpLocks/>
          </p:cNvCxnSpPr>
          <p:nvPr/>
        </p:nvCxnSpPr>
        <p:spPr>
          <a:xfrm>
            <a:off x="6420215" y="7603092"/>
            <a:ext cx="4679278"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6EA9FD6-A610-E1D7-29C5-9CB265FEA3D9}"/>
              </a:ext>
            </a:extLst>
          </p:cNvPr>
          <p:cNvCxnSpPr>
            <a:cxnSpLocks/>
          </p:cNvCxnSpPr>
          <p:nvPr/>
        </p:nvCxnSpPr>
        <p:spPr>
          <a:xfrm>
            <a:off x="6420215" y="7603092"/>
            <a:ext cx="105827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sp>
        <p:nvSpPr>
          <p:cNvPr id="2" name="Freeform 61" descr="A person in white blouse smiling  Description automatically generated">
            <a:extLst>
              <a:ext uri="{FF2B5EF4-FFF2-40B4-BE49-F238E27FC236}">
                <a16:creationId xmlns:a16="http://schemas.microsoft.com/office/drawing/2014/main" id="{30F321EF-306B-6BBF-8760-70B9C6E81A25}"/>
              </a:ext>
            </a:extLst>
          </p:cNvPr>
          <p:cNvSpPr/>
          <p:nvPr/>
        </p:nvSpPr>
        <p:spPr>
          <a:xfrm>
            <a:off x="12185993" y="3265381"/>
            <a:ext cx="2127980" cy="2950552"/>
          </a:xfrm>
          <a:prstGeom prst="round2DiagRect">
            <a:avLst>
              <a:gd name="adj1" fmla="val 7903"/>
              <a:gd name="adj2" fmla="val 0"/>
            </a:avLst>
          </a:prstGeom>
          <a:blipFill>
            <a:blip r:embed="rId7">
              <a:extLst>
                <a:ext uri="{BEBA8EAE-BF5A-486C-A8C5-ECC9F3942E4B}">
                  <a14:imgProps xmlns:a14="http://schemas.microsoft.com/office/drawing/2010/main">
                    <a14:imgLayer r:embed="rId8">
                      <a14:imgEffect>
                        <a14:saturation sat="0"/>
                      </a14:imgEffect>
                      <a14:imgEffect>
                        <a14:brightnessContrast bright="13000"/>
                      </a14:imgEffect>
                    </a14:imgLayer>
                  </a14:imgProps>
                </a:ext>
              </a:extLst>
            </a:blip>
            <a:stretch>
              <a:fillRect l="-27158" t="-7426" r="-48503" b="-57776"/>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itchFamily="2" charset="0"/>
            </a:endParaRPr>
          </a:p>
        </p:txBody>
      </p:sp>
      <p:sp>
        <p:nvSpPr>
          <p:cNvPr id="3" name="TextBox 2">
            <a:extLst>
              <a:ext uri="{FF2B5EF4-FFF2-40B4-BE49-F238E27FC236}">
                <a16:creationId xmlns:a16="http://schemas.microsoft.com/office/drawing/2014/main" id="{64DDAF02-79A1-D4D3-3A4F-9D223C9539CD}"/>
              </a:ext>
            </a:extLst>
          </p:cNvPr>
          <p:cNvSpPr txBox="1"/>
          <p:nvPr/>
        </p:nvSpPr>
        <p:spPr>
          <a:xfrm>
            <a:off x="12298164" y="7761707"/>
            <a:ext cx="4956923" cy="1384995"/>
          </a:xfrm>
          <a:prstGeom prst="rect">
            <a:avLst/>
          </a:prstGeom>
          <a:noFill/>
        </p:spPr>
        <p:txBody>
          <a:bodyPr wrap="square" lIns="0" tIns="0" rIns="0" bIns="0">
            <a:spAutoFit/>
          </a:bodyPr>
          <a:lstStyle/>
          <a:p>
            <a:pPr marL="0" marR="0" lvl="0" indent="0" algn="l" rtl="0">
              <a:lnSpc>
                <a:spcPct val="100000"/>
              </a:lnSpc>
              <a:spcBef>
                <a:spcPts val="1200"/>
              </a:spcBef>
              <a:spcAft>
                <a:spcPts val="1200"/>
              </a:spcAft>
              <a:buClr>
                <a:srgbClr val="FFFFFF"/>
              </a:buClr>
              <a:buSzPts val="800"/>
              <a:buFont typeface="Calibri"/>
              <a:buNone/>
            </a:pPr>
            <a:r>
              <a:rPr lang="en-US" dirty="0">
                <a:solidFill>
                  <a:srgbClr val="595959"/>
                </a:solidFill>
                <a:latin typeface="Figtree Light" pitchFamily="2" charset="0"/>
                <a:cs typeface="Sora" pitchFamily="2" charset="0"/>
                <a:sym typeface="Open Sans"/>
              </a:rPr>
              <a:t>Joined Elron </a:t>
            </a:r>
            <a:r>
              <a:rPr lang="en-US">
                <a:solidFill>
                  <a:srgbClr val="595959"/>
                </a:solidFill>
                <a:latin typeface="Figtree Light" pitchFamily="2" charset="0"/>
                <a:cs typeface="Sora" pitchFamily="2" charset="0"/>
                <a:sym typeface="Open Sans"/>
              </a:rPr>
              <a:t>Ventures 10 </a:t>
            </a:r>
            <a:r>
              <a:rPr lang="en-US" dirty="0">
                <a:solidFill>
                  <a:srgbClr val="595959"/>
                </a:solidFill>
                <a:latin typeface="Figtree Light" pitchFamily="2" charset="0"/>
                <a:cs typeface="Sora" pitchFamily="2" charset="0"/>
                <a:sym typeface="Open Sans"/>
              </a:rPr>
              <a:t>years ago. Oversees the financial operations and serves as active CFO in portfolio companies. Broad experience in accounting, financing, taxation, and securities regulations. </a:t>
            </a:r>
          </a:p>
        </p:txBody>
      </p:sp>
      <p:sp>
        <p:nvSpPr>
          <p:cNvPr id="4" name="TextBox 8">
            <a:extLst>
              <a:ext uri="{FF2B5EF4-FFF2-40B4-BE49-F238E27FC236}">
                <a16:creationId xmlns:a16="http://schemas.microsoft.com/office/drawing/2014/main" id="{ABCF4E81-0F41-3F60-B5C1-8016EDC3C825}"/>
              </a:ext>
            </a:extLst>
          </p:cNvPr>
          <p:cNvSpPr txBox="1"/>
          <p:nvPr/>
        </p:nvSpPr>
        <p:spPr>
          <a:xfrm>
            <a:off x="12287593" y="6555071"/>
            <a:ext cx="4252026" cy="861641"/>
          </a:xfrm>
          <a:prstGeom prst="rect">
            <a:avLst/>
          </a:prstGeom>
          <a:ln>
            <a:noFill/>
          </a:ln>
        </p:spPr>
        <p:txBody>
          <a:bodyPr wrap="square" lIns="0" tIns="0" rIns="0" bIns="0" rtlCol="0" anchor="t">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3599" b="1" i="0" u="none" strike="noStrike" kern="1200" cap="none" spc="0" normalizeH="0" baseline="0" noProof="0" dirty="0">
                <a:ln>
                  <a:noFill/>
                </a:ln>
                <a:solidFill>
                  <a:srgbClr val="000000"/>
                </a:solidFill>
                <a:effectLst/>
                <a:uLnTx/>
                <a:uFillTx/>
                <a:latin typeface="Figtree SemiBold" pitchFamily="2" charset="0"/>
                <a:ea typeface="+mn-ea"/>
                <a:cs typeface="Sora SemiBold" pitchFamily="2" charset="0"/>
                <a:sym typeface="Mukta Mahee Bold"/>
              </a:rPr>
              <a:t>Rony Gur Arie</a:t>
            </a:r>
          </a:p>
          <a:p>
            <a:pPr marL="0" marR="0" lvl="0" indent="0" algn="just" defTabSz="45710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08ECA"/>
                </a:solidFill>
                <a:effectLst/>
                <a:uLnTx/>
                <a:uFillTx/>
                <a:latin typeface="Figtree" pitchFamily="2" charset="0"/>
                <a:ea typeface="+mn-ea"/>
                <a:cs typeface="Sora Light" pitchFamily="2" charset="0"/>
                <a:sym typeface="Mukta Mahee Light"/>
              </a:rPr>
              <a:t>CFO</a:t>
            </a:r>
          </a:p>
        </p:txBody>
      </p:sp>
      <p:cxnSp>
        <p:nvCxnSpPr>
          <p:cNvPr id="5" name="Straight Connector 4">
            <a:extLst>
              <a:ext uri="{FF2B5EF4-FFF2-40B4-BE49-F238E27FC236}">
                <a16:creationId xmlns:a16="http://schemas.microsoft.com/office/drawing/2014/main" id="{3F5A36D9-1B73-4F9A-DC02-7DAA218B68AF}"/>
              </a:ext>
            </a:extLst>
          </p:cNvPr>
          <p:cNvCxnSpPr>
            <a:cxnSpLocks/>
          </p:cNvCxnSpPr>
          <p:nvPr/>
        </p:nvCxnSpPr>
        <p:spPr>
          <a:xfrm>
            <a:off x="12290117" y="7603092"/>
            <a:ext cx="4679278"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903B40D6-BEAB-529A-1F80-F4D46BD94204}"/>
              </a:ext>
            </a:extLst>
          </p:cNvPr>
          <p:cNvCxnSpPr>
            <a:cxnSpLocks/>
          </p:cNvCxnSpPr>
          <p:nvPr/>
        </p:nvCxnSpPr>
        <p:spPr>
          <a:xfrm>
            <a:off x="12290117" y="7603092"/>
            <a:ext cx="105827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023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79">
            <a:extLst>
              <a:ext uri="{FF2B5EF4-FFF2-40B4-BE49-F238E27FC236}">
                <a16:creationId xmlns:a16="http://schemas.microsoft.com/office/drawing/2014/main" id="{6DE4C9A5-3B4B-E368-0B5A-EE25F7BBBB90}"/>
              </a:ext>
            </a:extLst>
          </p:cNvPr>
          <p:cNvSpPr/>
          <p:nvPr/>
        </p:nvSpPr>
        <p:spPr>
          <a:xfrm>
            <a:off x="15337453" y="6803280"/>
            <a:ext cx="1332000" cy="1871133"/>
          </a:xfrm>
          <a:prstGeom prst="round2DiagRect">
            <a:avLst>
              <a:gd name="adj1" fmla="val 8446"/>
              <a:gd name="adj2" fmla="val 0"/>
            </a:avLst>
          </a:prstGeom>
          <a:blipFill>
            <a:blip r:embed="rId3">
              <a:extLst>
                <a:ext uri="{BEBA8EAE-BF5A-486C-A8C5-ECC9F3942E4B}">
                  <a14:imgProps xmlns:a14="http://schemas.microsoft.com/office/drawing/2010/main">
                    <a14:imgLayer r:embed="rId4">
                      <a14:imgEffect>
                        <a14:saturation sat="0"/>
                      </a14:imgEffect>
                      <a14:imgEffect>
                        <a14:brightnessContrast bright="5000"/>
                      </a14:imgEffect>
                    </a14:imgLayer>
                  </a14:imgProps>
                </a:ext>
              </a:extLst>
            </a:blip>
            <a:stretch>
              <a:fillRect l="-45275" t="-7937" r="-31451" b="-16479"/>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80" name="Freeform 30" descr="A person smiling at camera  Description automatically generated">
            <a:extLst>
              <a:ext uri="{FF2B5EF4-FFF2-40B4-BE49-F238E27FC236}">
                <a16:creationId xmlns:a16="http://schemas.microsoft.com/office/drawing/2014/main" id="{41DDBDB7-F77D-E5F4-C7CA-D4502357BA30}"/>
              </a:ext>
            </a:extLst>
          </p:cNvPr>
          <p:cNvSpPr/>
          <p:nvPr/>
        </p:nvSpPr>
        <p:spPr>
          <a:xfrm>
            <a:off x="7952352" y="6803281"/>
            <a:ext cx="1326531" cy="1871133"/>
          </a:xfrm>
          <a:prstGeom prst="round2DiagRect">
            <a:avLst>
              <a:gd name="adj1" fmla="val 7586"/>
              <a:gd name="adj2" fmla="val 0"/>
            </a:avLst>
          </a:prstGeom>
          <a:blipFill>
            <a:blip r:embed="rId5">
              <a:extLst>
                <a:ext uri="{BEBA8EAE-BF5A-486C-A8C5-ECC9F3942E4B}">
                  <a14:imgProps xmlns:a14="http://schemas.microsoft.com/office/drawing/2010/main">
                    <a14:imgLayer r:embed="rId6">
                      <a14:imgEffect>
                        <a14:saturation sat="0"/>
                      </a14:imgEffect>
                      <a14:imgEffect>
                        <a14:brightnessContrast bright="13000"/>
                      </a14:imgEffect>
                    </a14:imgLayer>
                  </a14:imgProps>
                </a:ext>
              </a:extLst>
            </a:blip>
            <a:stretch>
              <a:fillRect l="-14701" r="-18445" b="-25367"/>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82" name="Freeform 52">
            <a:extLst>
              <a:ext uri="{FF2B5EF4-FFF2-40B4-BE49-F238E27FC236}">
                <a16:creationId xmlns:a16="http://schemas.microsoft.com/office/drawing/2014/main" id="{9C688CFE-7A72-A4F3-0D20-9F32D8AAFE17}"/>
              </a:ext>
            </a:extLst>
          </p:cNvPr>
          <p:cNvSpPr/>
          <p:nvPr/>
        </p:nvSpPr>
        <p:spPr>
          <a:xfrm>
            <a:off x="12851510" y="6765028"/>
            <a:ext cx="1332000" cy="1871133"/>
          </a:xfrm>
          <a:prstGeom prst="round2DiagRect">
            <a:avLst>
              <a:gd name="adj1" fmla="val 8446"/>
              <a:gd name="adj2" fmla="val 0"/>
            </a:avLst>
          </a:prstGeom>
          <a:blipFill>
            <a:blip r:embed="rId7">
              <a:extLst>
                <a:ext uri="{BEBA8EAE-BF5A-486C-A8C5-ECC9F3942E4B}">
                  <a14:imgProps xmlns:a14="http://schemas.microsoft.com/office/drawing/2010/main">
                    <a14:imgLayer r:embed="rId8">
                      <a14:imgEffect>
                        <a14:saturation sat="0"/>
                      </a14:imgEffect>
                      <a14:imgEffect>
                        <a14:brightnessContrast bright="13000" contrast="-7000"/>
                      </a14:imgEffect>
                    </a14:imgLayer>
                  </a14:imgProps>
                </a:ext>
              </a:extLst>
            </a:blip>
            <a:stretch>
              <a:fillRect l="-13168" t="-14401" r="-15113" b="-18624"/>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81" name="Freeform 51" descr="A person in a suit  Description automatically generated">
            <a:extLst>
              <a:ext uri="{FF2B5EF4-FFF2-40B4-BE49-F238E27FC236}">
                <a16:creationId xmlns:a16="http://schemas.microsoft.com/office/drawing/2014/main" id="{5241E86E-BEDD-578A-D9A7-87D5FA6B36C7}"/>
              </a:ext>
            </a:extLst>
          </p:cNvPr>
          <p:cNvSpPr/>
          <p:nvPr/>
        </p:nvSpPr>
        <p:spPr>
          <a:xfrm>
            <a:off x="10462729" y="6765028"/>
            <a:ext cx="1337136" cy="1872000"/>
          </a:xfrm>
          <a:prstGeom prst="round2DiagRect">
            <a:avLst>
              <a:gd name="adj1" fmla="val 7491"/>
              <a:gd name="adj2" fmla="val 0"/>
            </a:avLst>
          </a:prstGeom>
          <a:blipFill>
            <a:blip r:embed="rId9">
              <a:extLst>
                <a:ext uri="{BEBA8EAE-BF5A-486C-A8C5-ECC9F3942E4B}">
                  <a14:imgProps xmlns:a14="http://schemas.microsoft.com/office/drawing/2010/main">
                    <a14:imgLayer r:embed="rId10">
                      <a14:imgEffect>
                        <a14:saturation sat="0"/>
                      </a14:imgEffect>
                      <a14:imgEffect>
                        <a14:brightnessContrast bright="10000"/>
                      </a14:imgEffect>
                    </a14:imgLayer>
                  </a14:imgProps>
                </a:ext>
              </a:extLst>
            </a:blip>
            <a:stretch>
              <a:fillRect l="-27695" t="-14526" r="-36779" b="-32268"/>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79" name="Freeform 11">
            <a:extLst>
              <a:ext uri="{FF2B5EF4-FFF2-40B4-BE49-F238E27FC236}">
                <a16:creationId xmlns:a16="http://schemas.microsoft.com/office/drawing/2014/main" id="{B0DED1D8-61CF-642D-0BDF-2FA4B2CEAF11}"/>
              </a:ext>
            </a:extLst>
          </p:cNvPr>
          <p:cNvSpPr/>
          <p:nvPr/>
        </p:nvSpPr>
        <p:spPr>
          <a:xfrm>
            <a:off x="12856646" y="3967909"/>
            <a:ext cx="1326864" cy="1872000"/>
          </a:xfrm>
          <a:prstGeom prst="round2DiagRect">
            <a:avLst>
              <a:gd name="adj1" fmla="val 8211"/>
              <a:gd name="adj2" fmla="val 0"/>
            </a:avLst>
          </a:prstGeom>
          <a:blipFill>
            <a:blip r:embed="rId11">
              <a:extLst>
                <a:ext uri="{BEBA8EAE-BF5A-486C-A8C5-ECC9F3942E4B}">
                  <a14:imgProps xmlns:a14="http://schemas.microsoft.com/office/drawing/2010/main">
                    <a14:imgLayer r:embed="rId12">
                      <a14:imgEffect>
                        <a14:saturation sat="0"/>
                      </a14:imgEffect>
                      <a14:imgEffect>
                        <a14:brightnessContrast bright="7000" contrast="13000"/>
                      </a14:imgEffect>
                    </a14:imgLayer>
                  </a14:imgProps>
                </a:ext>
              </a:extLst>
            </a:blip>
            <a:stretch>
              <a:fillRect l="-16917" t="-3701" r="-28104" b="-12740"/>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78" name="Freeform 53" descr="A person wearing glasses and a turtleneck  Description automatically generated">
            <a:extLst>
              <a:ext uri="{FF2B5EF4-FFF2-40B4-BE49-F238E27FC236}">
                <a16:creationId xmlns:a16="http://schemas.microsoft.com/office/drawing/2014/main" id="{9BACAE88-6B31-45D7-348E-D8F6DA500C8D}"/>
              </a:ext>
            </a:extLst>
          </p:cNvPr>
          <p:cNvSpPr/>
          <p:nvPr/>
        </p:nvSpPr>
        <p:spPr>
          <a:xfrm>
            <a:off x="7940476" y="3970092"/>
            <a:ext cx="1331998" cy="1870548"/>
          </a:xfrm>
          <a:prstGeom prst="round2DiagRect">
            <a:avLst>
              <a:gd name="adj1" fmla="val 7657"/>
              <a:gd name="adj2" fmla="val 0"/>
            </a:avLst>
          </a:prstGeom>
          <a:blipFill>
            <a:blip r:embed="rId13">
              <a:extLst>
                <a:ext uri="{BEBA8EAE-BF5A-486C-A8C5-ECC9F3942E4B}">
                  <a14:imgProps xmlns:a14="http://schemas.microsoft.com/office/drawing/2010/main">
                    <a14:imgLayer r:embed="rId14">
                      <a14:imgEffect>
                        <a14:saturation sat="0"/>
                      </a14:imgEffect>
                      <a14:imgEffect>
                        <a14:brightnessContrast bright="7000" contrast="10000"/>
                      </a14:imgEffect>
                    </a14:imgLayer>
                  </a14:imgProps>
                </a:ext>
              </a:extLst>
            </a:blip>
            <a:stretch>
              <a:fillRect l="-26306" t="-9188" r="-26331" b="-28954"/>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73" name="Freeform 15">
            <a:extLst>
              <a:ext uri="{FF2B5EF4-FFF2-40B4-BE49-F238E27FC236}">
                <a16:creationId xmlns:a16="http://schemas.microsoft.com/office/drawing/2014/main" id="{1ECA5BC2-C727-3240-13E5-FADED8201ED7}"/>
              </a:ext>
            </a:extLst>
          </p:cNvPr>
          <p:cNvSpPr/>
          <p:nvPr/>
        </p:nvSpPr>
        <p:spPr>
          <a:xfrm>
            <a:off x="15337453" y="3980621"/>
            <a:ext cx="1378729" cy="1872271"/>
          </a:xfrm>
          <a:prstGeom prst="round2DiagRect">
            <a:avLst>
              <a:gd name="adj1" fmla="val 8086"/>
              <a:gd name="adj2" fmla="val 0"/>
            </a:avLst>
          </a:prstGeom>
          <a:blipFill dpi="0" rotWithShape="1">
            <a:blip r:embed="rId15">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a:stretch>
              <a:fillRect/>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75" name="Freeform 78">
            <a:extLst>
              <a:ext uri="{FF2B5EF4-FFF2-40B4-BE49-F238E27FC236}">
                <a16:creationId xmlns:a16="http://schemas.microsoft.com/office/drawing/2014/main" id="{FD3088B1-6561-EE72-4B12-786FD0E32CFF}"/>
              </a:ext>
            </a:extLst>
          </p:cNvPr>
          <p:cNvSpPr/>
          <p:nvPr/>
        </p:nvSpPr>
        <p:spPr>
          <a:xfrm>
            <a:off x="5459091" y="3968639"/>
            <a:ext cx="1332000" cy="1872001"/>
          </a:xfrm>
          <a:prstGeom prst="round2DiagRect">
            <a:avLst>
              <a:gd name="adj1" fmla="val 7306"/>
              <a:gd name="adj2" fmla="val 0"/>
            </a:avLst>
          </a:prstGeom>
          <a:blipFill>
            <a:blip r:embed="rId17">
              <a:extLst>
                <a:ext uri="{BEBA8EAE-BF5A-486C-A8C5-ECC9F3942E4B}">
                  <a14:imgProps xmlns:a14="http://schemas.microsoft.com/office/drawing/2010/main">
                    <a14:imgLayer r:embed="rId18">
                      <a14:imgEffect>
                        <a14:saturation sat="0"/>
                      </a14:imgEffect>
                      <a14:imgEffect>
                        <a14:brightnessContrast bright="13000"/>
                      </a14:imgEffect>
                    </a14:imgLayer>
                  </a14:imgProps>
                </a:ext>
              </a:extLst>
            </a:blip>
            <a:stretch>
              <a:fillRect l="-15300" r="-17169"/>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71" name="Freeform 7" descr="A person in a blue shirt  Description automatically generated">
            <a:extLst>
              <a:ext uri="{FF2B5EF4-FFF2-40B4-BE49-F238E27FC236}">
                <a16:creationId xmlns:a16="http://schemas.microsoft.com/office/drawing/2014/main" id="{45822489-CF73-D286-95E1-BB1069B6B46F}"/>
              </a:ext>
            </a:extLst>
          </p:cNvPr>
          <p:cNvSpPr/>
          <p:nvPr/>
        </p:nvSpPr>
        <p:spPr>
          <a:xfrm>
            <a:off x="15330993" y="1135076"/>
            <a:ext cx="1332000" cy="1872000"/>
          </a:xfrm>
          <a:prstGeom prst="round2DiagRect">
            <a:avLst>
              <a:gd name="adj1" fmla="val 9851"/>
              <a:gd name="adj2" fmla="val 0"/>
            </a:avLst>
          </a:prstGeom>
          <a:blipFill>
            <a:blip r:embed="rId19">
              <a:extLst>
                <a:ext uri="{BEBA8EAE-BF5A-486C-A8C5-ECC9F3942E4B}">
                  <a14:imgProps xmlns:a14="http://schemas.microsoft.com/office/drawing/2010/main">
                    <a14:imgLayer r:embed="rId20">
                      <a14:imgEffect>
                        <a14:saturation sat="0"/>
                      </a14:imgEffect>
                      <a14:imgEffect>
                        <a14:brightnessContrast bright="11000"/>
                      </a14:imgEffect>
                    </a14:imgLayer>
                  </a14:imgProps>
                </a:ext>
              </a:extLst>
            </a:blip>
            <a:stretch>
              <a:fillRect l="-53913" t="-8278" r="-50286" b="-85631"/>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72" name="Freeform 61" descr="A person in white blouse smiling  Description automatically generated">
            <a:extLst>
              <a:ext uri="{FF2B5EF4-FFF2-40B4-BE49-F238E27FC236}">
                <a16:creationId xmlns:a16="http://schemas.microsoft.com/office/drawing/2014/main" id="{0E5F04F3-8673-AE9D-3560-780FDE973279}"/>
              </a:ext>
            </a:extLst>
          </p:cNvPr>
          <p:cNvSpPr/>
          <p:nvPr/>
        </p:nvSpPr>
        <p:spPr>
          <a:xfrm>
            <a:off x="10399031" y="1135076"/>
            <a:ext cx="1331999" cy="1872000"/>
          </a:xfrm>
          <a:prstGeom prst="round2DiagRect">
            <a:avLst>
              <a:gd name="adj1" fmla="val 7903"/>
              <a:gd name="adj2" fmla="val 0"/>
            </a:avLst>
          </a:prstGeom>
          <a:blipFill>
            <a:blip r:embed="rId21">
              <a:extLst>
                <a:ext uri="{BEBA8EAE-BF5A-486C-A8C5-ECC9F3942E4B}">
                  <a14:imgProps xmlns:a14="http://schemas.microsoft.com/office/drawing/2010/main">
                    <a14:imgLayer r:embed="rId22">
                      <a14:imgEffect>
                        <a14:saturation sat="0"/>
                      </a14:imgEffect>
                      <a14:imgEffect>
                        <a14:brightnessContrast bright="13000"/>
                      </a14:imgEffect>
                    </a14:imgLayer>
                  </a14:imgProps>
                </a:ext>
              </a:extLst>
            </a:blip>
            <a:stretch>
              <a:fillRect l="-27158" t="-7426" r="-48503" b="-57776"/>
            </a:stretch>
          </a:blipFill>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IL" sz="1200" u="none" strike="noStrike" kern="1200" cap="none" spc="0" normalizeH="0" baseline="0" noProof="0" dirty="0">
              <a:ln>
                <a:noFill/>
              </a:ln>
              <a:solidFill>
                <a:prstClr val="black"/>
              </a:solidFill>
              <a:effectLst/>
              <a:uLnTx/>
              <a:uFillTx/>
              <a:latin typeface="Figtree" panose="020B0604020202020204" charset="0"/>
            </a:endParaRPr>
          </a:p>
        </p:txBody>
      </p:sp>
      <p:sp>
        <p:nvSpPr>
          <p:cNvPr id="94" name="Text Placeholder 93">
            <a:extLst>
              <a:ext uri="{FF2B5EF4-FFF2-40B4-BE49-F238E27FC236}">
                <a16:creationId xmlns:a16="http://schemas.microsoft.com/office/drawing/2014/main" id="{C2E0C5D6-010F-9197-78B5-3A475E6EEB80}"/>
              </a:ext>
            </a:extLst>
          </p:cNvPr>
          <p:cNvSpPr>
            <a:spLocks noGrp="1"/>
          </p:cNvSpPr>
          <p:nvPr>
            <p:ph type="body" sz="quarter" idx="14"/>
          </p:nvPr>
        </p:nvSpPr>
        <p:spPr>
          <a:xfrm>
            <a:off x="756945" y="531629"/>
            <a:ext cx="3638550" cy="221599"/>
          </a:xfrm>
        </p:spPr>
        <p:txBody>
          <a:bodyPr/>
          <a:lstStyle/>
          <a:p>
            <a:r>
              <a:rPr lang="en-US" dirty="0">
                <a:latin typeface="Figtree" panose="020B0604020202020204" charset="0"/>
              </a:rPr>
              <a:t>Meet Elron Team:</a:t>
            </a:r>
          </a:p>
        </p:txBody>
      </p:sp>
      <p:sp>
        <p:nvSpPr>
          <p:cNvPr id="92" name="Title 91">
            <a:extLst>
              <a:ext uri="{FF2B5EF4-FFF2-40B4-BE49-F238E27FC236}">
                <a16:creationId xmlns:a16="http://schemas.microsoft.com/office/drawing/2014/main" id="{364778AD-0C93-DE28-CEEC-50155DF6828B}"/>
              </a:ext>
            </a:extLst>
          </p:cNvPr>
          <p:cNvSpPr>
            <a:spLocks noGrp="1"/>
          </p:cNvSpPr>
          <p:nvPr>
            <p:ph type="title"/>
          </p:nvPr>
        </p:nvSpPr>
        <p:spPr>
          <a:xfrm>
            <a:off x="756945" y="1155790"/>
            <a:ext cx="4744468" cy="2423740"/>
          </a:xfrm>
        </p:spPr>
        <p:txBody>
          <a:bodyPr/>
          <a:lstStyle/>
          <a:p>
            <a:r>
              <a:rPr lang="en-US" dirty="0">
                <a:latin typeface="Figtree" panose="020B0604020202020204" charset="0"/>
              </a:rPr>
              <a:t>Elron’s joint team with Rafael </a:t>
            </a:r>
            <a:endParaRPr lang="he-IL" dirty="0">
              <a:latin typeface="Figtree" panose="020B0604020202020204" charset="0"/>
            </a:endParaRPr>
          </a:p>
        </p:txBody>
      </p:sp>
      <p:sp>
        <p:nvSpPr>
          <p:cNvPr id="93" name="Content Placeholder 92">
            <a:extLst>
              <a:ext uri="{FF2B5EF4-FFF2-40B4-BE49-F238E27FC236}">
                <a16:creationId xmlns:a16="http://schemas.microsoft.com/office/drawing/2014/main" id="{06DE2169-8FA9-05D9-E5A9-2872D288104F}"/>
              </a:ext>
            </a:extLst>
          </p:cNvPr>
          <p:cNvSpPr>
            <a:spLocks noGrp="1"/>
          </p:cNvSpPr>
          <p:nvPr>
            <p:ph idx="1"/>
          </p:nvPr>
        </p:nvSpPr>
        <p:spPr>
          <a:xfrm>
            <a:off x="757238" y="3640138"/>
            <a:ext cx="3336651" cy="1654175"/>
          </a:xfrm>
        </p:spPr>
        <p:txBody>
          <a:bodyPr wrap="square">
            <a:spAutoFit/>
          </a:bodyPr>
          <a:lstStyle/>
          <a:p>
            <a:r>
              <a:rPr lang="en-US" dirty="0">
                <a:latin typeface="Figtree" panose="020B0604020202020204" charset="0"/>
              </a:rPr>
              <a:t>The strength of our team lies in seamless collaboration and extensive expertise.</a:t>
            </a:r>
          </a:p>
        </p:txBody>
      </p:sp>
      <p:sp>
        <p:nvSpPr>
          <p:cNvPr id="86" name="Slide Number Placeholder 85">
            <a:extLst>
              <a:ext uri="{FF2B5EF4-FFF2-40B4-BE49-F238E27FC236}">
                <a16:creationId xmlns:a16="http://schemas.microsoft.com/office/drawing/2014/main" id="{3166E285-6578-A32C-93CA-8DC8E5ADFD9F}"/>
              </a:ext>
            </a:extLst>
          </p:cNvPr>
          <p:cNvSpPr>
            <a:spLocks noGrp="1"/>
          </p:cNvSpPr>
          <p:nvPr>
            <p:ph type="sldNum" sz="quarter" idx="12"/>
          </p:nvPr>
        </p:nvSpPr>
        <p:spPr>
          <a:xfrm>
            <a:off x="17134530" y="9648826"/>
            <a:ext cx="396525" cy="215444"/>
          </a:xfrm>
        </p:spPr>
        <p:txBody>
          <a:bodyPr/>
          <a:lstStyle/>
          <a:p>
            <a:fld id="{B6F15528-21DE-4FAA-801E-634DDDAF4B2B}" type="slidenum">
              <a:rPr lang="en-US" smtClean="0">
                <a:latin typeface="Figtree" panose="020B0604020202020204" charset="0"/>
              </a:rPr>
              <a:pPr/>
              <a:t>13</a:t>
            </a:fld>
            <a:endParaRPr lang="en-US" dirty="0">
              <a:latin typeface="Figtree" panose="020B0604020202020204" charset="0"/>
            </a:endParaRPr>
          </a:p>
        </p:txBody>
      </p:sp>
      <p:sp>
        <p:nvSpPr>
          <p:cNvPr id="29" name="TextBox 64">
            <a:extLst>
              <a:ext uri="{FF2B5EF4-FFF2-40B4-BE49-F238E27FC236}">
                <a16:creationId xmlns:a16="http://schemas.microsoft.com/office/drawing/2014/main" id="{5A9F17C0-D5DF-DA69-4B5A-457B353AE10C}"/>
              </a:ext>
            </a:extLst>
          </p:cNvPr>
          <p:cNvSpPr txBox="1"/>
          <p:nvPr/>
        </p:nvSpPr>
        <p:spPr>
          <a:xfrm>
            <a:off x="5455473" y="3159537"/>
            <a:ext cx="2316927" cy="520925"/>
          </a:xfrm>
          <a:prstGeom prst="rect">
            <a:avLst/>
          </a:prstGeom>
        </p:spPr>
        <p:txBody>
          <a:bodyPr lIns="0" tIns="0" rIns="0" bIns="0" rtlCol="0" anchor="t"/>
          <a:lstStyle/>
          <a:p>
            <a:pPr marL="0" marR="0" lvl="0" indent="0" algn="l" defTabSz="914400" rtl="0" eaLnBrk="1" fontAlgn="auto" latinLnBrk="0" hangingPunct="1">
              <a:spcBef>
                <a:spcPts val="0"/>
              </a:spcBef>
              <a:buClrTx/>
              <a:buSzTx/>
              <a:buFontTx/>
              <a:buNone/>
              <a:tabLst/>
              <a:defRPr/>
            </a:pPr>
            <a:r>
              <a:rPr kumimoji="0" lang="en-US" sz="1700" u="none" strike="noStrike" kern="1200" cap="none" spc="0" normalizeH="0" baseline="0" noProof="0" dirty="0">
                <a:ln>
                  <a:noFill/>
                </a:ln>
                <a:solidFill>
                  <a:srgbClr val="000000"/>
                </a:solidFill>
                <a:effectLst/>
                <a:uLnTx/>
                <a:uFillTx/>
                <a:latin typeface="Figtree" panose="020B0604020202020204" charset="0"/>
                <a:ea typeface="Open Sans"/>
                <a:cs typeface="Open Sans"/>
                <a:sym typeface="Open Sans"/>
              </a:rPr>
              <a:t>Lisya Bahar Manoah</a:t>
            </a:r>
          </a:p>
          <a:p>
            <a:pPr marL="0" marR="0" lvl="0" indent="0" algn="l" defTabSz="914400" rtl="0" eaLnBrk="1" fontAlgn="auto" latinLnBrk="0" hangingPunct="1">
              <a:spcBef>
                <a:spcPts val="0"/>
              </a:spcBef>
              <a:buClrTx/>
              <a:buSzTx/>
              <a:buFontTx/>
              <a:buNone/>
              <a:tabLst/>
              <a:defRPr/>
            </a:pPr>
            <a:r>
              <a:rPr kumimoji="0" lang="en-US" sz="1200" b="0" i="0" u="none" strike="noStrike" kern="1200" cap="none" spc="0" normalizeH="0" baseline="0" noProof="0" dirty="0">
                <a:ln>
                  <a:noFill/>
                </a:ln>
                <a:solidFill>
                  <a:srgbClr val="508ECA"/>
                </a:solidFill>
                <a:effectLst/>
                <a:uLnTx/>
                <a:uFillTx/>
                <a:latin typeface="Figtree" panose="020B0604020202020204" charset="0"/>
                <a:ea typeface="Open Sans"/>
                <a:cs typeface="Open Sans"/>
                <a:sym typeface="Open Sans"/>
              </a:rPr>
              <a:t>Chairperson</a:t>
            </a:r>
          </a:p>
        </p:txBody>
      </p:sp>
      <p:sp>
        <p:nvSpPr>
          <p:cNvPr id="30" name="Freeform 2" descr="A person in a blue jacket  Description automatically generated">
            <a:extLst>
              <a:ext uri="{FF2B5EF4-FFF2-40B4-BE49-F238E27FC236}">
                <a16:creationId xmlns:a16="http://schemas.microsoft.com/office/drawing/2014/main" id="{32346DDD-2EC1-B89B-C351-5D15EF44302E}"/>
              </a:ext>
            </a:extLst>
          </p:cNvPr>
          <p:cNvSpPr/>
          <p:nvPr/>
        </p:nvSpPr>
        <p:spPr>
          <a:xfrm>
            <a:off x="5455473" y="1135076"/>
            <a:ext cx="1332000" cy="1872000"/>
          </a:xfrm>
          <a:prstGeom prst="round2DiagRect">
            <a:avLst>
              <a:gd name="adj1" fmla="val 7805"/>
              <a:gd name="adj2" fmla="val 0"/>
            </a:avLst>
          </a:prstGeom>
          <a:blipFill>
            <a:blip r:embed="rId23">
              <a:grayscl/>
              <a:extLst>
                <a:ext uri="{BEBA8EAE-BF5A-486C-A8C5-ECC9F3942E4B}">
                  <a14:imgProps xmlns:a14="http://schemas.microsoft.com/office/drawing/2010/main">
                    <a14:imgLayer r:embed="rId24">
                      <a14:imgEffect>
                        <a14:colorTemperature colorTemp="4700"/>
                      </a14:imgEffect>
                      <a14:imgEffect>
                        <a14:saturation sat="0"/>
                      </a14:imgEffect>
                    </a14:imgLayer>
                  </a14:imgProps>
                </a:ext>
              </a:extLst>
            </a:blip>
            <a:stretch>
              <a:fillRect l="-83281" t="-16325" r="-84306" b="-173158"/>
            </a:stretch>
          </a:blipFill>
        </p:spPr>
        <p:txBody>
          <a:bodyP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black"/>
              </a:solidFill>
              <a:effectLst/>
              <a:uLnTx/>
              <a:uFillTx/>
              <a:latin typeface="Figtree" panose="020B0604020202020204" charset="0"/>
              <a:cs typeface="Arial"/>
            </a:endParaRPr>
          </a:p>
        </p:txBody>
      </p:sp>
      <p:sp>
        <p:nvSpPr>
          <p:cNvPr id="35" name="TextBox 64">
            <a:extLst>
              <a:ext uri="{FF2B5EF4-FFF2-40B4-BE49-F238E27FC236}">
                <a16:creationId xmlns:a16="http://schemas.microsoft.com/office/drawing/2014/main" id="{AE6E6F82-A8A5-4212-EBD6-34D59335D054}"/>
              </a:ext>
            </a:extLst>
          </p:cNvPr>
          <p:cNvSpPr txBox="1"/>
          <p:nvPr/>
        </p:nvSpPr>
        <p:spPr>
          <a:xfrm>
            <a:off x="7924685" y="3159537"/>
            <a:ext cx="1828916"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Yaniv </a:t>
            </a:r>
            <a:r>
              <a:rPr lang="en-US" sz="1700" dirty="0" err="1">
                <a:solidFill>
                  <a:srgbClr val="000000"/>
                </a:solidFill>
                <a:latin typeface="Figtree" panose="020B0604020202020204" charset="0"/>
                <a:ea typeface="Open Sans"/>
                <a:cs typeface="Open Sans"/>
                <a:sym typeface="Open Sans"/>
              </a:rPr>
              <a:t>Shnieder</a:t>
            </a:r>
            <a:endParaRPr lang="en-US" sz="1700" dirty="0">
              <a:solidFill>
                <a:srgbClr val="000000"/>
              </a:solidFill>
              <a:latin typeface="Figtree" panose="020B0604020202020204" charset="0"/>
              <a:ea typeface="Open Sans"/>
              <a:cs typeface="Open Sans"/>
              <a:sym typeface="Open Sans"/>
            </a:endParaRPr>
          </a:p>
          <a:p>
            <a:pPr>
              <a:defRPr/>
            </a:pPr>
            <a:r>
              <a:rPr lang="en-US" sz="1200" dirty="0">
                <a:solidFill>
                  <a:srgbClr val="508ECA"/>
                </a:solidFill>
                <a:latin typeface="Figtree" panose="020B0604020202020204" charset="0"/>
                <a:ea typeface="Open Sans"/>
                <a:cs typeface="Open Sans"/>
                <a:sym typeface="Open Sans"/>
              </a:rPr>
              <a:t>CEO</a:t>
            </a:r>
          </a:p>
          <a:p>
            <a:pPr>
              <a:defRPr/>
            </a:pPr>
            <a:r>
              <a:rPr lang="en-US" sz="1200" dirty="0">
                <a:solidFill>
                  <a:srgbClr val="508ECA"/>
                </a:solidFill>
                <a:latin typeface="Figtree" panose="020B0604020202020204" charset="0"/>
                <a:ea typeface="Open Sans"/>
                <a:cs typeface="Open Sans"/>
                <a:sym typeface="Open Sans"/>
              </a:rPr>
              <a:t>Co-CEO @RDC</a:t>
            </a:r>
          </a:p>
        </p:txBody>
      </p:sp>
      <p:sp>
        <p:nvSpPr>
          <p:cNvPr id="39" name="Freeform 6" descr="A person smiling at the camera  Description automatically generated">
            <a:extLst>
              <a:ext uri="{FF2B5EF4-FFF2-40B4-BE49-F238E27FC236}">
                <a16:creationId xmlns:a16="http://schemas.microsoft.com/office/drawing/2014/main" id="{81EE02C5-FCEF-A6CE-0A61-414854048AE4}"/>
              </a:ext>
            </a:extLst>
          </p:cNvPr>
          <p:cNvSpPr/>
          <p:nvPr/>
        </p:nvSpPr>
        <p:spPr>
          <a:xfrm>
            <a:off x="7924684" y="1135076"/>
            <a:ext cx="1332000" cy="1872000"/>
          </a:xfrm>
          <a:prstGeom prst="round2DiagRect">
            <a:avLst>
              <a:gd name="adj1" fmla="val 7737"/>
              <a:gd name="adj2" fmla="val 0"/>
            </a:avLst>
          </a:prstGeom>
          <a:blipFill>
            <a:blip r:embed="rId25">
              <a:grayscl/>
              <a:extLst>
                <a:ext uri="{BEBA8EAE-BF5A-486C-A8C5-ECC9F3942E4B}">
                  <a14:imgProps xmlns:a14="http://schemas.microsoft.com/office/drawing/2010/main">
                    <a14:imgLayer r:embed="rId26">
                      <a14:imgEffect>
                        <a14:colorTemperature colorTemp="5900"/>
                      </a14:imgEffect>
                      <a14:imgEffect>
                        <a14:saturation sat="0"/>
                      </a14:imgEffect>
                    </a14:imgLayer>
                  </a14:imgProps>
                </a:ext>
              </a:extLst>
            </a:blip>
            <a:stretch>
              <a:fillRect l="-13096" t="-18750" r="-13096" b="-17790"/>
            </a:stretch>
          </a:blipFill>
        </p:spPr>
        <p:txBody>
          <a:bodyP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black"/>
              </a:solidFill>
              <a:effectLst/>
              <a:uLnTx/>
              <a:uFillTx/>
              <a:latin typeface="Figtree" panose="020B0604020202020204" charset="0"/>
              <a:cs typeface="Arial"/>
            </a:endParaRPr>
          </a:p>
        </p:txBody>
      </p:sp>
      <p:sp>
        <p:nvSpPr>
          <p:cNvPr id="44" name="TextBox 64">
            <a:extLst>
              <a:ext uri="{FF2B5EF4-FFF2-40B4-BE49-F238E27FC236}">
                <a16:creationId xmlns:a16="http://schemas.microsoft.com/office/drawing/2014/main" id="{433BF429-7A6F-40A6-536D-0B10E6EF74D3}"/>
              </a:ext>
            </a:extLst>
          </p:cNvPr>
          <p:cNvSpPr txBox="1"/>
          <p:nvPr/>
        </p:nvSpPr>
        <p:spPr>
          <a:xfrm>
            <a:off x="10393233" y="3159537"/>
            <a:ext cx="1828917"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Rony Gur Arie </a:t>
            </a:r>
          </a:p>
          <a:p>
            <a:pPr>
              <a:defRPr/>
            </a:pPr>
            <a:r>
              <a:rPr lang="en-US" sz="1200" dirty="0">
                <a:solidFill>
                  <a:srgbClr val="508ECA"/>
                </a:solidFill>
                <a:latin typeface="Figtree" panose="020B0604020202020204" charset="0"/>
                <a:ea typeface="Open Sans"/>
                <a:cs typeface="Open Sans"/>
                <a:sym typeface="Open Sans"/>
              </a:rPr>
              <a:t>CFO</a:t>
            </a:r>
          </a:p>
        </p:txBody>
      </p:sp>
      <p:sp>
        <p:nvSpPr>
          <p:cNvPr id="49" name="TextBox 64">
            <a:extLst>
              <a:ext uri="{FF2B5EF4-FFF2-40B4-BE49-F238E27FC236}">
                <a16:creationId xmlns:a16="http://schemas.microsoft.com/office/drawing/2014/main" id="{128E6BDE-F191-87C9-13F1-1C1D83835177}"/>
              </a:ext>
            </a:extLst>
          </p:cNvPr>
          <p:cNvSpPr txBox="1"/>
          <p:nvPr/>
        </p:nvSpPr>
        <p:spPr>
          <a:xfrm>
            <a:off x="15330994" y="3159537"/>
            <a:ext cx="1828916"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Lior Levinsky </a:t>
            </a:r>
          </a:p>
          <a:p>
            <a:pPr>
              <a:defRPr/>
            </a:pPr>
            <a:r>
              <a:rPr lang="en-US" sz="1200" dirty="0">
                <a:solidFill>
                  <a:srgbClr val="508ECA"/>
                </a:solidFill>
                <a:latin typeface="Figtree" panose="020B0604020202020204" charset="0"/>
                <a:ea typeface="Open Sans"/>
                <a:cs typeface="Open Sans"/>
                <a:sym typeface="Open Sans"/>
              </a:rPr>
              <a:t>CFO@RDC</a:t>
            </a:r>
          </a:p>
        </p:txBody>
      </p:sp>
      <p:sp>
        <p:nvSpPr>
          <p:cNvPr id="50" name="TextBox 64">
            <a:extLst>
              <a:ext uri="{FF2B5EF4-FFF2-40B4-BE49-F238E27FC236}">
                <a16:creationId xmlns:a16="http://schemas.microsoft.com/office/drawing/2014/main" id="{A0DE6FAD-EA45-7E98-8A10-B0D4A452232A}"/>
              </a:ext>
            </a:extLst>
          </p:cNvPr>
          <p:cNvSpPr txBox="1"/>
          <p:nvPr/>
        </p:nvSpPr>
        <p:spPr>
          <a:xfrm>
            <a:off x="5455473" y="5991832"/>
            <a:ext cx="2145477" cy="521998"/>
          </a:xfrm>
          <a:prstGeom prst="rect">
            <a:avLst/>
          </a:prstGeom>
        </p:spPr>
        <p:txBody>
          <a:bodyPr lIns="0" tIns="0" rIns="0" bIns="0" rtlCol="0" anchor="t"/>
          <a:lstStyle/>
          <a:p>
            <a:pPr lvl="0">
              <a:defRPr/>
            </a:pPr>
            <a:r>
              <a:rPr lang="en-US" sz="1700" dirty="0">
                <a:solidFill>
                  <a:srgbClr val="000000"/>
                </a:solidFill>
                <a:latin typeface="Figtree" panose="020B0604020202020204" charset="0"/>
                <a:ea typeface="Open Sans"/>
                <a:cs typeface="Open Sans"/>
                <a:sym typeface="Open Sans"/>
              </a:rPr>
              <a:t>Erez Berkovich, </a:t>
            </a:r>
            <a:r>
              <a:rPr lang="en-US" sz="1700" dirty="0" err="1">
                <a:solidFill>
                  <a:srgbClr val="000000"/>
                </a:solidFill>
                <a:latin typeface="Figtree" panose="020B0604020202020204" charset="0"/>
                <a:ea typeface="Open Sans"/>
                <a:cs typeface="Open Sans"/>
                <a:sym typeface="Open Sans"/>
              </a:rPr>
              <a:t>Phd</a:t>
            </a:r>
            <a:r>
              <a:rPr lang="en-US" sz="1700" dirty="0">
                <a:solidFill>
                  <a:srgbClr val="000000"/>
                </a:solidFill>
                <a:latin typeface="Figtree" panose="020B0604020202020204" charset="0"/>
                <a:ea typeface="Open Sans"/>
                <a:cs typeface="Open Sans"/>
                <a:sym typeface="Open Sans"/>
              </a:rPr>
              <a:t>  </a:t>
            </a:r>
            <a:r>
              <a:rPr lang="en-US" sz="1200" dirty="0">
                <a:solidFill>
                  <a:srgbClr val="508ECA"/>
                </a:solidFill>
                <a:latin typeface="Figtree" panose="020B0604020202020204" charset="0"/>
                <a:ea typeface="Open Sans"/>
                <a:cs typeface="Open Sans"/>
                <a:sym typeface="Open Sans"/>
              </a:rPr>
              <a:t>CTO @RDC</a:t>
            </a:r>
          </a:p>
          <a:p>
            <a:pPr lvl="0">
              <a:defRPr/>
            </a:pPr>
            <a:r>
              <a:rPr lang="en-US" sz="1200" dirty="0">
                <a:solidFill>
                  <a:srgbClr val="508ECA"/>
                </a:solidFill>
                <a:latin typeface="Figtree" panose="020B0604020202020204" charset="0"/>
                <a:ea typeface="Open Sans"/>
                <a:cs typeface="Open Sans"/>
                <a:sym typeface="Open Sans"/>
              </a:rPr>
              <a:t>Chief Scientist @Rafael</a:t>
            </a:r>
          </a:p>
        </p:txBody>
      </p:sp>
      <p:sp>
        <p:nvSpPr>
          <p:cNvPr id="52" name="TextBox 64">
            <a:extLst>
              <a:ext uri="{FF2B5EF4-FFF2-40B4-BE49-F238E27FC236}">
                <a16:creationId xmlns:a16="http://schemas.microsoft.com/office/drawing/2014/main" id="{7C8E9722-0663-EDE0-6B91-A4BACA09E96E}"/>
              </a:ext>
            </a:extLst>
          </p:cNvPr>
          <p:cNvSpPr txBox="1"/>
          <p:nvPr/>
        </p:nvSpPr>
        <p:spPr>
          <a:xfrm>
            <a:off x="15373084" y="6005084"/>
            <a:ext cx="2139679" cy="520925"/>
          </a:xfrm>
          <a:prstGeom prst="rect">
            <a:avLst/>
          </a:prstGeom>
        </p:spPr>
        <p:txBody>
          <a:bodyPr lIns="0" tIns="0" rIns="0" bIns="0" rtlCol="0" anchor="t"/>
          <a:lstStyle/>
          <a:p>
            <a:pPr algn="l" rtl="0" fontAlgn="base"/>
            <a:r>
              <a:rPr lang="en-US" sz="1700" dirty="0">
                <a:solidFill>
                  <a:srgbClr val="000000"/>
                </a:solidFill>
                <a:latin typeface="Figtree" panose="020B0604020202020204" charset="0"/>
                <a:ea typeface="Open Sans"/>
                <a:cs typeface="Open Sans"/>
              </a:rPr>
              <a:t>Ofer </a:t>
            </a:r>
            <a:r>
              <a:rPr lang="en-US" sz="1700" dirty="0" err="1">
                <a:solidFill>
                  <a:srgbClr val="000000"/>
                </a:solidFill>
                <a:latin typeface="Figtree" panose="020B0604020202020204" charset="0"/>
                <a:ea typeface="Open Sans"/>
                <a:cs typeface="Open Sans"/>
              </a:rPr>
              <a:t>Hanoh</a:t>
            </a:r>
            <a:endParaRPr lang="en-US" sz="1700" dirty="0">
              <a:solidFill>
                <a:srgbClr val="000000"/>
              </a:solidFill>
              <a:latin typeface="Figtree" panose="020B0604020202020204" charset="0"/>
              <a:ea typeface="Open Sans"/>
              <a:cs typeface="Open Sans"/>
            </a:endParaRPr>
          </a:p>
          <a:p>
            <a:pPr lvl="0">
              <a:defRPr/>
            </a:pPr>
            <a:r>
              <a:rPr lang="en-US" sz="1200" dirty="0">
                <a:solidFill>
                  <a:srgbClr val="508ECA"/>
                </a:solidFill>
                <a:latin typeface="Figtree" panose="020B0604020202020204" charset="0"/>
                <a:ea typeface="Open Sans"/>
                <a:cs typeface="Open Sans"/>
                <a:sym typeface="Open Sans"/>
              </a:rPr>
              <a:t>Legal Counsel</a:t>
            </a:r>
          </a:p>
        </p:txBody>
      </p:sp>
      <p:sp>
        <p:nvSpPr>
          <p:cNvPr id="57" name="TextBox 64">
            <a:extLst>
              <a:ext uri="{FF2B5EF4-FFF2-40B4-BE49-F238E27FC236}">
                <a16:creationId xmlns:a16="http://schemas.microsoft.com/office/drawing/2014/main" id="{943E3BD6-762A-1018-98E6-A44EE93D1472}"/>
              </a:ext>
            </a:extLst>
          </p:cNvPr>
          <p:cNvSpPr txBox="1"/>
          <p:nvPr/>
        </p:nvSpPr>
        <p:spPr>
          <a:xfrm>
            <a:off x="10393233" y="5916139"/>
            <a:ext cx="2344867"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Yishay Perry</a:t>
            </a:r>
          </a:p>
          <a:p>
            <a:pPr>
              <a:defRPr/>
            </a:pPr>
            <a:r>
              <a:rPr lang="en-US" sz="1200" dirty="0">
                <a:solidFill>
                  <a:srgbClr val="508ECA"/>
                </a:solidFill>
                <a:latin typeface="Figtree" panose="020B0604020202020204" charset="0"/>
                <a:ea typeface="Open Sans"/>
                <a:cs typeface="Open Sans"/>
              </a:rPr>
              <a:t>Senior Cyber Advisor</a:t>
            </a:r>
          </a:p>
        </p:txBody>
      </p:sp>
      <p:sp>
        <p:nvSpPr>
          <p:cNvPr id="58" name="TextBox 64">
            <a:extLst>
              <a:ext uri="{FF2B5EF4-FFF2-40B4-BE49-F238E27FC236}">
                <a16:creationId xmlns:a16="http://schemas.microsoft.com/office/drawing/2014/main" id="{1EBF1176-2CA4-5739-7888-69A70CE355FD}"/>
              </a:ext>
            </a:extLst>
          </p:cNvPr>
          <p:cNvSpPr txBox="1"/>
          <p:nvPr/>
        </p:nvSpPr>
        <p:spPr>
          <a:xfrm>
            <a:off x="7940476" y="5994555"/>
            <a:ext cx="2123887"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Lauren Duke </a:t>
            </a:r>
          </a:p>
          <a:p>
            <a:pPr>
              <a:defRPr/>
            </a:pPr>
            <a:r>
              <a:rPr lang="en-US" sz="1200" dirty="0">
                <a:solidFill>
                  <a:srgbClr val="508ECA"/>
                </a:solidFill>
                <a:latin typeface="Figtree" panose="020B0604020202020204" charset="0"/>
                <a:ea typeface="Open Sans"/>
                <a:cs typeface="Open Sans"/>
                <a:sym typeface="Open Sans"/>
              </a:rPr>
              <a:t>VP Business Development</a:t>
            </a:r>
          </a:p>
        </p:txBody>
      </p:sp>
      <p:sp>
        <p:nvSpPr>
          <p:cNvPr id="61" name="TextBox 64">
            <a:extLst>
              <a:ext uri="{FF2B5EF4-FFF2-40B4-BE49-F238E27FC236}">
                <a16:creationId xmlns:a16="http://schemas.microsoft.com/office/drawing/2014/main" id="{BD9EC863-889B-8324-961D-DC4A3E807375}"/>
              </a:ext>
            </a:extLst>
          </p:cNvPr>
          <p:cNvSpPr txBox="1"/>
          <p:nvPr/>
        </p:nvSpPr>
        <p:spPr>
          <a:xfrm>
            <a:off x="12856646" y="5992369"/>
            <a:ext cx="2474347"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Maya Reitman </a:t>
            </a:r>
          </a:p>
          <a:p>
            <a:pPr>
              <a:defRPr/>
            </a:pPr>
            <a:r>
              <a:rPr lang="en-US" sz="1200" dirty="0">
                <a:solidFill>
                  <a:srgbClr val="508ECA"/>
                </a:solidFill>
                <a:latin typeface="Figtree" panose="020B0604020202020204" charset="0"/>
                <a:ea typeface="Open Sans"/>
                <a:cs typeface="Open Sans"/>
                <a:sym typeface="Open Sans"/>
              </a:rPr>
              <a:t>Head of Marketing</a:t>
            </a:r>
          </a:p>
        </p:txBody>
      </p:sp>
      <p:sp>
        <p:nvSpPr>
          <p:cNvPr id="62" name="TextBox 64">
            <a:extLst>
              <a:ext uri="{FF2B5EF4-FFF2-40B4-BE49-F238E27FC236}">
                <a16:creationId xmlns:a16="http://schemas.microsoft.com/office/drawing/2014/main" id="{C80202BB-9661-B257-54DE-9B0070CDB955}"/>
              </a:ext>
            </a:extLst>
          </p:cNvPr>
          <p:cNvSpPr txBox="1"/>
          <p:nvPr/>
        </p:nvSpPr>
        <p:spPr>
          <a:xfrm>
            <a:off x="10462729" y="8789489"/>
            <a:ext cx="2139679"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Nir Kahlon</a:t>
            </a:r>
          </a:p>
          <a:p>
            <a:pPr lvl="0">
              <a:defRPr/>
            </a:pPr>
            <a:r>
              <a:rPr lang="en-US" sz="1200" dirty="0">
                <a:solidFill>
                  <a:srgbClr val="508ECA"/>
                </a:solidFill>
                <a:latin typeface="Figtree" panose="020B0604020202020204" charset="0"/>
                <a:ea typeface="Open Sans"/>
                <a:cs typeface="Open Sans"/>
                <a:sym typeface="Open Sans"/>
              </a:rPr>
              <a:t>Controller</a:t>
            </a:r>
          </a:p>
        </p:txBody>
      </p:sp>
      <p:sp>
        <p:nvSpPr>
          <p:cNvPr id="67" name="TextBox 64">
            <a:extLst>
              <a:ext uri="{FF2B5EF4-FFF2-40B4-BE49-F238E27FC236}">
                <a16:creationId xmlns:a16="http://schemas.microsoft.com/office/drawing/2014/main" id="{3B56CA37-08B2-B26C-A158-263D7567D531}"/>
              </a:ext>
            </a:extLst>
          </p:cNvPr>
          <p:cNvSpPr txBox="1"/>
          <p:nvPr/>
        </p:nvSpPr>
        <p:spPr>
          <a:xfrm>
            <a:off x="12851510" y="8788622"/>
            <a:ext cx="1828917"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Benny </a:t>
            </a:r>
            <a:r>
              <a:rPr lang="en-US" sz="1700" dirty="0" err="1">
                <a:solidFill>
                  <a:srgbClr val="000000"/>
                </a:solidFill>
                <a:latin typeface="Figtree" panose="020B0604020202020204" charset="0"/>
                <a:ea typeface="Open Sans"/>
                <a:cs typeface="Open Sans"/>
                <a:sym typeface="Open Sans"/>
              </a:rPr>
              <a:t>Hagay</a:t>
            </a:r>
            <a:endParaRPr lang="en-US" sz="1700" dirty="0">
              <a:solidFill>
                <a:srgbClr val="000000"/>
              </a:solidFill>
              <a:latin typeface="Figtree" panose="020B0604020202020204" charset="0"/>
              <a:ea typeface="Open Sans"/>
              <a:cs typeface="Open Sans"/>
              <a:sym typeface="Open Sans"/>
            </a:endParaRPr>
          </a:p>
          <a:p>
            <a:pPr>
              <a:defRPr/>
            </a:pPr>
            <a:r>
              <a:rPr lang="en-US" sz="1200" dirty="0">
                <a:solidFill>
                  <a:srgbClr val="508ECA"/>
                </a:solidFill>
                <a:latin typeface="Figtree" panose="020B0604020202020204" charset="0"/>
                <a:ea typeface="Open Sans"/>
                <a:cs typeface="Open Sans"/>
                <a:sym typeface="Open Sans"/>
              </a:rPr>
              <a:t>Assistant Controller</a:t>
            </a:r>
          </a:p>
        </p:txBody>
      </p:sp>
      <p:sp>
        <p:nvSpPr>
          <p:cNvPr id="68" name="TextBox 64">
            <a:extLst>
              <a:ext uri="{FF2B5EF4-FFF2-40B4-BE49-F238E27FC236}">
                <a16:creationId xmlns:a16="http://schemas.microsoft.com/office/drawing/2014/main" id="{CB565956-F325-ED23-FE25-DC6072339E8B}"/>
              </a:ext>
            </a:extLst>
          </p:cNvPr>
          <p:cNvSpPr txBox="1"/>
          <p:nvPr/>
        </p:nvSpPr>
        <p:spPr>
          <a:xfrm>
            <a:off x="7940476" y="8827742"/>
            <a:ext cx="2474347"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Ortal </a:t>
            </a:r>
            <a:r>
              <a:rPr lang="en-US" sz="1700" dirty="0" err="1">
                <a:solidFill>
                  <a:srgbClr val="000000"/>
                </a:solidFill>
                <a:latin typeface="Figtree" panose="020B0604020202020204" charset="0"/>
                <a:ea typeface="Open Sans"/>
                <a:cs typeface="Open Sans"/>
                <a:sym typeface="Open Sans"/>
              </a:rPr>
              <a:t>Shpigelshtein</a:t>
            </a:r>
            <a:r>
              <a:rPr lang="en-US" sz="1700" dirty="0">
                <a:solidFill>
                  <a:srgbClr val="000000"/>
                </a:solidFill>
                <a:latin typeface="Figtree" panose="020B0604020202020204" charset="0"/>
                <a:ea typeface="Open Sans"/>
                <a:cs typeface="Open Sans"/>
                <a:sym typeface="Open Sans"/>
              </a:rPr>
              <a:t> </a:t>
            </a:r>
          </a:p>
          <a:p>
            <a:pPr lvl="0">
              <a:defRPr/>
            </a:pPr>
            <a:r>
              <a:rPr lang="en-US" sz="1200" dirty="0">
                <a:solidFill>
                  <a:srgbClr val="508ECA"/>
                </a:solidFill>
                <a:latin typeface="Figtree" panose="020B0604020202020204" charset="0"/>
                <a:ea typeface="Open Sans"/>
                <a:cs typeface="Open Sans"/>
                <a:sym typeface="Open Sans"/>
              </a:rPr>
              <a:t>Corporate Controller </a:t>
            </a:r>
          </a:p>
        </p:txBody>
      </p:sp>
      <p:sp>
        <p:nvSpPr>
          <p:cNvPr id="69" name="TextBox 64">
            <a:extLst>
              <a:ext uri="{FF2B5EF4-FFF2-40B4-BE49-F238E27FC236}">
                <a16:creationId xmlns:a16="http://schemas.microsoft.com/office/drawing/2014/main" id="{E2E1E000-581D-2827-B46B-093672B24CFB}"/>
              </a:ext>
            </a:extLst>
          </p:cNvPr>
          <p:cNvSpPr txBox="1"/>
          <p:nvPr/>
        </p:nvSpPr>
        <p:spPr>
          <a:xfrm>
            <a:off x="15330993" y="8827742"/>
            <a:ext cx="2474347"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Chen </a:t>
            </a:r>
            <a:r>
              <a:rPr lang="en-US" sz="1700" dirty="0" err="1">
                <a:solidFill>
                  <a:srgbClr val="000000"/>
                </a:solidFill>
                <a:latin typeface="Figtree" panose="020B0604020202020204" charset="0"/>
                <a:ea typeface="Open Sans"/>
                <a:cs typeface="Open Sans"/>
                <a:sym typeface="Open Sans"/>
              </a:rPr>
              <a:t>Hendelsman</a:t>
            </a:r>
            <a:r>
              <a:rPr lang="en-US" sz="1700" dirty="0">
                <a:solidFill>
                  <a:srgbClr val="000000"/>
                </a:solidFill>
                <a:latin typeface="Figtree" panose="020B0604020202020204" charset="0"/>
                <a:ea typeface="Open Sans"/>
                <a:cs typeface="Open Sans"/>
                <a:sym typeface="Open Sans"/>
              </a:rPr>
              <a:t> </a:t>
            </a:r>
          </a:p>
          <a:p>
            <a:pPr>
              <a:defRPr/>
            </a:pPr>
            <a:r>
              <a:rPr lang="en-US" sz="1200" dirty="0">
                <a:solidFill>
                  <a:srgbClr val="508ECA"/>
                </a:solidFill>
                <a:latin typeface="Figtree" panose="020B0604020202020204" charset="0"/>
                <a:ea typeface="Open Sans"/>
                <a:cs typeface="Open Sans"/>
                <a:sym typeface="Open Sans"/>
              </a:rPr>
              <a:t>Office Manager</a:t>
            </a:r>
          </a:p>
        </p:txBody>
      </p:sp>
      <p:sp>
        <p:nvSpPr>
          <p:cNvPr id="2" name="TextBox 1">
            <a:extLst>
              <a:ext uri="{FF2B5EF4-FFF2-40B4-BE49-F238E27FC236}">
                <a16:creationId xmlns:a16="http://schemas.microsoft.com/office/drawing/2014/main" id="{8E80A0E3-2901-BEB7-B7F4-7E92215EA8B3}"/>
              </a:ext>
            </a:extLst>
          </p:cNvPr>
          <p:cNvSpPr txBox="1"/>
          <p:nvPr/>
        </p:nvSpPr>
        <p:spPr>
          <a:xfrm>
            <a:off x="4719145" y="6148552"/>
            <a:ext cx="184731" cy="369332"/>
          </a:xfrm>
          <a:prstGeom prst="rect">
            <a:avLst/>
          </a:prstGeom>
          <a:noFill/>
        </p:spPr>
        <p:txBody>
          <a:bodyPr wrap="none" rtlCol="0">
            <a:spAutoFit/>
          </a:bodyPr>
          <a:lstStyle/>
          <a:p>
            <a:endParaRPr lang="en-IL" dirty="0">
              <a:latin typeface="Figtree" panose="020B0604020202020204" charset="0"/>
            </a:endParaRPr>
          </a:p>
        </p:txBody>
      </p:sp>
      <p:sp>
        <p:nvSpPr>
          <p:cNvPr id="5" name="Freeform 78">
            <a:extLst>
              <a:ext uri="{FF2B5EF4-FFF2-40B4-BE49-F238E27FC236}">
                <a16:creationId xmlns:a16="http://schemas.microsoft.com/office/drawing/2014/main" id="{26B25BB3-8FCD-C81A-5292-6728CEC65AB7}"/>
              </a:ext>
            </a:extLst>
          </p:cNvPr>
          <p:cNvSpPr/>
          <p:nvPr/>
        </p:nvSpPr>
        <p:spPr>
          <a:xfrm>
            <a:off x="12856647" y="1135076"/>
            <a:ext cx="1386424" cy="1857163"/>
          </a:xfrm>
          <a:prstGeom prst="round2DiagRect">
            <a:avLst>
              <a:gd name="adj1" fmla="val 7306"/>
              <a:gd name="adj2" fmla="val 0"/>
            </a:avLst>
          </a:prstGeom>
          <a:blipFill dpi="0" rotWithShape="1">
            <a:blip r:embed="rId27" cstate="print">
              <a:extLst>
                <a:ext uri="{BEBA8EAE-BF5A-486C-A8C5-ECC9F3942E4B}">
                  <a14:imgProps xmlns:a14="http://schemas.microsoft.com/office/drawing/2010/main">
                    <a14:imgLayer r:embed="rId28">
                      <a14:imgEffect>
                        <a14:saturation sat="0"/>
                      </a14:imgEffect>
                    </a14:imgLayer>
                  </a14:imgProps>
                </a:ext>
                <a:ext uri="{28A0092B-C50C-407E-A947-70E740481C1C}">
                  <a14:useLocalDpi xmlns:a14="http://schemas.microsoft.com/office/drawing/2010/main" val="0"/>
                </a:ext>
              </a:extLst>
            </a:blip>
            <a:srcRect/>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IL" sz="900" b="0" i="0" u="none" strike="noStrike" kern="1200" cap="none" spc="0" normalizeH="0" baseline="0" noProof="0" dirty="0">
              <a:ln>
                <a:noFill/>
              </a:ln>
              <a:solidFill>
                <a:prstClr val="black"/>
              </a:solidFill>
              <a:effectLst/>
              <a:uLnTx/>
              <a:uFillTx/>
              <a:latin typeface="Figtree" panose="020B0604020202020204" charset="0"/>
              <a:ea typeface="Calibri" panose="020F0502020204030204" pitchFamily="34" charset="0"/>
              <a:cs typeface="Calibri" panose="020F0502020204030204" pitchFamily="34" charset="0"/>
            </a:endParaRPr>
          </a:p>
        </p:txBody>
      </p:sp>
      <p:sp>
        <p:nvSpPr>
          <p:cNvPr id="6" name="TextBox 64">
            <a:extLst>
              <a:ext uri="{FF2B5EF4-FFF2-40B4-BE49-F238E27FC236}">
                <a16:creationId xmlns:a16="http://schemas.microsoft.com/office/drawing/2014/main" id="{77159CB8-B0E9-267D-8F59-0754C5B728BE}"/>
              </a:ext>
            </a:extLst>
          </p:cNvPr>
          <p:cNvSpPr txBox="1"/>
          <p:nvPr/>
        </p:nvSpPr>
        <p:spPr>
          <a:xfrm>
            <a:off x="12856647" y="3155160"/>
            <a:ext cx="2316927" cy="520925"/>
          </a:xfrm>
          <a:prstGeom prst="rect">
            <a:avLst/>
          </a:prstGeom>
        </p:spPr>
        <p:txBody>
          <a:bodyPr lIns="0" tIns="0" rIns="0" bIns="0" rtlCol="0" anchor="t"/>
          <a:lstStyle/>
          <a:p>
            <a:pPr>
              <a:buClrTx/>
              <a:defRPr/>
            </a:pPr>
            <a:r>
              <a:rPr lang="en-US" sz="1800" kern="1200" dirty="0">
                <a:solidFill>
                  <a:sysClr val="windowText" lastClr="000000"/>
                </a:solidFill>
                <a:latin typeface="Figtree" panose="020B0604020202020204" charset="0"/>
                <a:cs typeface="Calibri" panose="020F0502020204030204" pitchFamily="34" charset="0"/>
              </a:rPr>
              <a:t>Liat Shechter </a:t>
            </a:r>
            <a:r>
              <a:rPr lang="en-US" sz="1800" kern="1200" dirty="0" err="1">
                <a:solidFill>
                  <a:sysClr val="windowText" lastClr="000000"/>
                </a:solidFill>
                <a:latin typeface="Figtree" panose="020B0604020202020204" charset="0"/>
                <a:cs typeface="Calibri" panose="020F0502020204030204" pitchFamily="34" charset="0"/>
              </a:rPr>
              <a:t>Nakash</a:t>
            </a:r>
            <a:endParaRPr kumimoji="0" lang="en-US" sz="1800" b="0" i="0" u="none" strike="noStrike" kern="1200" cap="none" spc="0" normalizeH="0" baseline="0" noProof="0" dirty="0">
              <a:ln>
                <a:noFill/>
              </a:ln>
              <a:solidFill>
                <a:sysClr val="windowText" lastClr="000000"/>
              </a:solidFill>
              <a:effectLst/>
              <a:uLnTx/>
              <a:uFillTx/>
              <a:latin typeface="Figtree" panose="020B0604020202020204" charset="0"/>
              <a:ea typeface="Calibri" panose="020F0502020204030204" pitchFamily="34" charset="0"/>
              <a:cs typeface="Calibri" panose="020F0502020204030204" pitchFamily="34" charset="0"/>
              <a:sym typeface="Open San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08ECA"/>
                </a:solidFill>
                <a:effectLst/>
                <a:uLnTx/>
                <a:uFillTx/>
                <a:latin typeface="Figtree" panose="020B0604020202020204" charset="0"/>
                <a:ea typeface="Calibri" panose="020F0502020204030204" pitchFamily="34" charset="0"/>
                <a:cs typeface="Calibri" panose="020F0502020204030204" pitchFamily="34" charset="0"/>
                <a:sym typeface="Open Sans"/>
              </a:rPr>
              <a:t>Co-CEO @RDC</a:t>
            </a:r>
          </a:p>
          <a:p>
            <a:pPr marL="0" marR="0" lvl="0" indent="0" defTabSz="914400" eaLnBrk="1" fontAlgn="auto" latinLnBrk="0" hangingPunct="1">
              <a:lnSpc>
                <a:spcPct val="100000"/>
              </a:lnSpc>
              <a:spcBef>
                <a:spcPts val="0"/>
              </a:spcBef>
              <a:spcAft>
                <a:spcPts val="0"/>
              </a:spcAft>
              <a:buClrTx/>
              <a:buSzTx/>
              <a:buFontTx/>
              <a:buNone/>
              <a:tabLst/>
              <a:defRPr/>
            </a:pPr>
            <a:r>
              <a:rPr lang="en-US" sz="1200" dirty="0">
                <a:solidFill>
                  <a:srgbClr val="508ECA"/>
                </a:solidFill>
                <a:latin typeface="Figtree" panose="020B0604020202020204" charset="0"/>
                <a:ea typeface="Calibri" panose="020F0502020204030204" pitchFamily="34" charset="0"/>
                <a:cs typeface="Calibri" panose="020F0502020204030204" pitchFamily="34" charset="0"/>
                <a:sym typeface="Open Sans"/>
              </a:rPr>
              <a:t>General Counsel in Rafael</a:t>
            </a:r>
            <a:endParaRPr kumimoji="0" lang="en-US" sz="1200" b="0" i="0" u="none" strike="noStrike" kern="1200" cap="none" spc="0" normalizeH="0" baseline="0" noProof="0" dirty="0">
              <a:ln>
                <a:noFill/>
              </a:ln>
              <a:solidFill>
                <a:srgbClr val="508ECA"/>
              </a:solidFill>
              <a:effectLst/>
              <a:uLnTx/>
              <a:uFillTx/>
              <a:latin typeface="Figtree" panose="020B0604020202020204" charset="0"/>
              <a:ea typeface="Calibri" panose="020F0502020204030204" pitchFamily="34" charset="0"/>
              <a:cs typeface="Calibri" panose="020F0502020204030204" pitchFamily="34" charset="0"/>
              <a:sym typeface="Open San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08ECA"/>
                </a:solidFill>
                <a:effectLst/>
                <a:uLnTx/>
                <a:uFillTx/>
                <a:latin typeface="Figtree" panose="020B0604020202020204" charset="0"/>
                <a:ea typeface="Calibri" panose="020F0502020204030204" pitchFamily="34" charset="0"/>
                <a:cs typeface="Calibri" panose="020F0502020204030204" pitchFamily="34" charset="0"/>
                <a:sym typeface="Open Sans"/>
              </a:rPr>
              <a:t> </a:t>
            </a:r>
          </a:p>
        </p:txBody>
      </p:sp>
      <p:sp>
        <p:nvSpPr>
          <p:cNvPr id="4" name="Freeform 11">
            <a:extLst>
              <a:ext uri="{FF2B5EF4-FFF2-40B4-BE49-F238E27FC236}">
                <a16:creationId xmlns:a16="http://schemas.microsoft.com/office/drawing/2014/main" id="{755997FD-91DD-0DA7-64C6-C4A1B040A94C}"/>
              </a:ext>
            </a:extLst>
          </p:cNvPr>
          <p:cNvSpPr/>
          <p:nvPr/>
        </p:nvSpPr>
        <p:spPr>
          <a:xfrm>
            <a:off x="10410047" y="3968639"/>
            <a:ext cx="1326345" cy="1871270"/>
          </a:xfrm>
          <a:prstGeom prst="round2DiagRect">
            <a:avLst>
              <a:gd name="adj1" fmla="val 8211"/>
              <a:gd name="adj2" fmla="val 0"/>
            </a:avLst>
          </a:prstGeom>
          <a:blipFill dpi="0" rotWithShape="1">
            <a:blip r:embed="rId29" cstate="print">
              <a:extLst>
                <a:ext uri="{BEBA8EAE-BF5A-486C-A8C5-ECC9F3942E4B}">
                  <a14:imgProps xmlns:a14="http://schemas.microsoft.com/office/drawing/2010/main">
                    <a14:imgLayer r:embed="rId30">
                      <a14:imgEffect>
                        <a14:saturation sat="0"/>
                      </a14:imgEffect>
                    </a14:imgLayer>
                  </a14:imgProps>
                </a:ext>
                <a:ext uri="{28A0092B-C50C-407E-A947-70E740481C1C}">
                  <a14:useLocalDpi xmlns:a14="http://schemas.microsoft.com/office/drawing/2010/main" val="0"/>
                </a:ext>
              </a:extLst>
            </a:blip>
            <a:srcRect/>
            <a:stretch>
              <a:fillRect/>
            </a:stretch>
          </a:blipFill>
        </p:spPr>
        <p:txBody>
          <a:bodyPr/>
          <a:lstStyle/>
          <a:p>
            <a:pPr marL="0" algn="l" defTabSz="914034" rtl="0" eaLnBrk="1" latinLnBrk="0" hangingPunct="1">
              <a:defRPr/>
            </a:pPr>
            <a:endParaRPr lang="en-IL" sz="1200" dirty="0">
              <a:solidFill>
                <a:prstClr val="black"/>
              </a:solidFill>
              <a:latin typeface="Figtree" panose="020B0604020202020204" charset="0"/>
            </a:endParaRPr>
          </a:p>
        </p:txBody>
      </p:sp>
      <p:sp>
        <p:nvSpPr>
          <p:cNvPr id="8" name="TextBox 64">
            <a:extLst>
              <a:ext uri="{FF2B5EF4-FFF2-40B4-BE49-F238E27FC236}">
                <a16:creationId xmlns:a16="http://schemas.microsoft.com/office/drawing/2014/main" id="{EB71C72C-71F8-EE45-3974-DBF47A3BE350}"/>
              </a:ext>
            </a:extLst>
          </p:cNvPr>
          <p:cNvSpPr txBox="1"/>
          <p:nvPr/>
        </p:nvSpPr>
        <p:spPr>
          <a:xfrm>
            <a:off x="5455473" y="8826662"/>
            <a:ext cx="1745739" cy="520925"/>
          </a:xfrm>
          <a:prstGeom prst="rect">
            <a:avLst/>
          </a:prstGeom>
        </p:spPr>
        <p:txBody>
          <a:bodyPr lIns="0" tIns="0" rIns="0" bIns="0" rtlCol="0" anchor="t"/>
          <a:lstStyle/>
          <a:p>
            <a:pPr>
              <a:defRPr/>
            </a:pPr>
            <a:r>
              <a:rPr lang="en-US" sz="1700" dirty="0">
                <a:solidFill>
                  <a:srgbClr val="000000"/>
                </a:solidFill>
                <a:latin typeface="Figtree" panose="020B0604020202020204" charset="0"/>
                <a:ea typeface="Open Sans"/>
                <a:cs typeface="Open Sans"/>
                <a:sym typeface="Open Sans"/>
              </a:rPr>
              <a:t>Betsy Kalaora</a:t>
            </a:r>
          </a:p>
          <a:p>
            <a:pPr>
              <a:defRPr/>
            </a:pPr>
            <a:r>
              <a:rPr lang="en-US" sz="1100" dirty="0">
                <a:solidFill>
                  <a:srgbClr val="508ECA"/>
                </a:solidFill>
                <a:latin typeface="Figtree" panose="020B0604020202020204" charset="0"/>
                <a:ea typeface="Open Sans"/>
                <a:cs typeface="Open Sans"/>
                <a:sym typeface="Open Sans"/>
              </a:rPr>
              <a:t>Operations Manager</a:t>
            </a:r>
            <a:endParaRPr lang="en-US" sz="1100" u="none" strike="noStrike" dirty="0">
              <a:solidFill>
                <a:srgbClr val="202124"/>
              </a:solidFill>
              <a:effectLst/>
              <a:latin typeface="Figtree" panose="020B0604020202020204" charset="0"/>
            </a:endParaRPr>
          </a:p>
          <a:p>
            <a:pPr>
              <a:defRPr/>
            </a:pPr>
            <a:endParaRPr lang="en-US" sz="1200" u="none" strike="noStrike" dirty="0">
              <a:solidFill>
                <a:srgbClr val="202124"/>
              </a:solidFill>
              <a:effectLst/>
              <a:latin typeface="Figtree" panose="020B0604020202020204" charset="0"/>
            </a:endParaRPr>
          </a:p>
          <a:p>
            <a:pPr>
              <a:defRPr/>
            </a:pPr>
            <a:endParaRPr lang="en-US" sz="1200" dirty="0">
              <a:solidFill>
                <a:srgbClr val="508ECA"/>
              </a:solidFill>
              <a:latin typeface="Figtree" panose="020B0604020202020204" charset="0"/>
              <a:ea typeface="Open Sans"/>
              <a:cs typeface="Open Sans"/>
              <a:sym typeface="Open Sans"/>
            </a:endParaRPr>
          </a:p>
        </p:txBody>
      </p:sp>
      <p:pic>
        <p:nvPicPr>
          <p:cNvPr id="10" name="Picture 9">
            <a:extLst>
              <a:ext uri="{FF2B5EF4-FFF2-40B4-BE49-F238E27FC236}">
                <a16:creationId xmlns:a16="http://schemas.microsoft.com/office/drawing/2014/main" id="{D10FC235-4331-E519-E605-9EBE4CECE6EA}"/>
              </a:ext>
            </a:extLst>
          </p:cNvPr>
          <p:cNvPicPr>
            <a:picLocks noChangeAspect="1"/>
          </p:cNvPicPr>
          <p:nvPr/>
        </p:nvPicPr>
        <p:blipFill>
          <a:blip r:embed="rId31" cstate="print">
            <a:duotone>
              <a:srgbClr val="000000">
                <a:shade val="45000"/>
                <a:satMod val="135000"/>
              </a:srgbClr>
              <a:prstClr val="white"/>
            </a:duotone>
            <a:extLst>
              <a:ext uri="{BEBA8EAE-BF5A-486C-A8C5-ECC9F3942E4B}">
                <a14:imgProps xmlns:a14="http://schemas.microsoft.com/office/drawing/2010/main">
                  <a14:imgLayer r:embed="rId32">
                    <a14:imgEffect>
                      <a14:colorTemperature colorTemp="4700"/>
                    </a14:imgEffect>
                    <a14:imgEffect>
                      <a14:saturation sat="200000"/>
                    </a14:imgEffect>
                    <a14:imgEffect>
                      <a14:brightnessContrast bright="40000" contrast="-20000"/>
                    </a14:imgEffect>
                  </a14:imgLayer>
                </a14:imgProps>
              </a:ext>
              <a:ext uri="{28A0092B-C50C-407E-A947-70E740481C1C}">
                <a14:useLocalDpi xmlns:a14="http://schemas.microsoft.com/office/drawing/2010/main" val="0"/>
              </a:ext>
            </a:extLst>
          </a:blip>
          <a:srcRect l="16689" t="26113" r="14900"/>
          <a:stretch>
            <a:fillRect/>
          </a:stretch>
        </p:blipFill>
        <p:spPr>
          <a:xfrm>
            <a:off x="5455473" y="6803280"/>
            <a:ext cx="1367709" cy="18745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A22FD-5E25-6CCA-C2E2-203EE894F749}"/>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48D9225-8175-168C-138B-7D5BAE133E49}"/>
              </a:ext>
            </a:extLst>
          </p:cNvPr>
          <p:cNvCxnSpPr>
            <a:cxnSpLocks/>
          </p:cNvCxnSpPr>
          <p:nvPr/>
        </p:nvCxnSpPr>
        <p:spPr>
          <a:xfrm>
            <a:off x="3425217" y="6859636"/>
            <a:ext cx="1337765" cy="0"/>
          </a:xfrm>
          <a:prstGeom prst="line">
            <a:avLst/>
          </a:prstGeom>
          <a:ln w="88900">
            <a:solidFill>
              <a:srgbClr val="FA64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AFA203D-D6BD-38E5-41D6-9144EA3D37CB}"/>
              </a:ext>
            </a:extLst>
          </p:cNvPr>
          <p:cNvSpPr txBox="1"/>
          <p:nvPr/>
        </p:nvSpPr>
        <p:spPr>
          <a:xfrm>
            <a:off x="3193787" y="2240786"/>
            <a:ext cx="7504693" cy="6001643"/>
          </a:xfrm>
          <a:prstGeom prst="rect">
            <a:avLst/>
          </a:prstGeom>
          <a:noFill/>
        </p:spPr>
        <p:txBody>
          <a:bodyPr wrap="square">
            <a:spAutoFit/>
          </a:bodyPr>
          <a:lstStyle/>
          <a:p>
            <a:pPr>
              <a:defRPr/>
            </a:pPr>
            <a:r>
              <a:rPr kumimoji="0" lang="en-US" sz="9600" b="0" i="0" u="none" strike="noStrike" kern="1200" cap="none" spc="-150" normalizeH="0" baseline="0" noProof="0" dirty="0">
                <a:ln>
                  <a:noFill/>
                </a:ln>
                <a:solidFill>
                  <a:srgbClr val="000000"/>
                </a:solidFill>
                <a:effectLst/>
                <a:uLnTx/>
                <a:uFillTx/>
                <a:latin typeface="Figtree" pitchFamily="2" charset="0"/>
                <a:ea typeface="+mn-ea"/>
                <a:cs typeface="Arial"/>
                <a:sym typeface="Open Sans"/>
              </a:rPr>
              <a:t>Our Portfolio &amp; </a:t>
            </a:r>
            <a:r>
              <a:rPr lang="en-US" sz="9600" spc="-150" dirty="0">
                <a:solidFill>
                  <a:srgbClr val="000000"/>
                </a:solidFill>
                <a:latin typeface="Figtree" pitchFamily="2" charset="0"/>
                <a:sym typeface="Open Sans"/>
              </a:rPr>
              <a:t>Recent Investments</a:t>
            </a:r>
            <a:endParaRPr lang="en-IL" sz="9600" spc="-150" dirty="0">
              <a:solidFill>
                <a:srgbClr val="000000"/>
              </a:solidFill>
              <a:latin typeface="Figtree"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9600" b="0" i="0" u="none" strike="noStrike" kern="1200" cap="none" spc="-150" normalizeH="0" baseline="0" noProof="0" dirty="0">
              <a:ln>
                <a:noFill/>
              </a:ln>
              <a:solidFill>
                <a:srgbClr val="000000"/>
              </a:solidFill>
              <a:effectLst/>
              <a:uLnTx/>
              <a:uFillTx/>
              <a:latin typeface="Figtree" pitchFamily="2" charset="0"/>
              <a:ea typeface="+mn-ea"/>
              <a:cs typeface="Arial"/>
            </a:endParaRPr>
          </a:p>
        </p:txBody>
      </p:sp>
    </p:spTree>
    <p:extLst>
      <p:ext uri="{BB962C8B-B14F-4D97-AF65-F5344CB8AC3E}">
        <p14:creationId xmlns:p14="http://schemas.microsoft.com/office/powerpoint/2010/main" val="1206377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405;p5">
            <a:extLst>
              <a:ext uri="{FF2B5EF4-FFF2-40B4-BE49-F238E27FC236}">
                <a16:creationId xmlns:a16="http://schemas.microsoft.com/office/drawing/2014/main" id="{C4E53ED8-45D8-BD2B-5765-0FBD4F08191C}"/>
              </a:ext>
            </a:extLst>
          </p:cNvPr>
          <p:cNvSpPr txBox="1">
            <a:spLocks noGrp="1"/>
          </p:cNvSpPr>
          <p:nvPr>
            <p:ph type="title"/>
          </p:nvPr>
        </p:nvSpPr>
        <p:spPr>
          <a:xfrm>
            <a:off x="374271" y="657493"/>
            <a:ext cx="3987900" cy="809550"/>
          </a:xfrm>
          <a:prstGeom prst="rect">
            <a:avLst/>
          </a:prstGeom>
          <a:noFill/>
          <a:ln>
            <a:noFill/>
          </a:ln>
        </p:spPr>
        <p:txBody>
          <a:bodyPr spcFirstLastPara="1" wrap="square" lIns="137138" tIns="68550" rIns="137138" bIns="68550" anchor="t" anchorCtr="0">
            <a:noAutofit/>
          </a:bodyPr>
          <a:lstStyle/>
          <a:p>
            <a:pPr algn="l" rtl="0">
              <a:buSzPts val="3600"/>
            </a:pPr>
            <a:r>
              <a:rPr lang="en-US" sz="4800" kern="1200" dirty="0">
                <a:solidFill>
                  <a:schemeClr val="tx1"/>
                </a:solidFill>
                <a:latin typeface="Figtree SemiBold" pitchFamily="2" charset="0"/>
                <a:ea typeface="+mj-ea"/>
                <a:cs typeface="+mj-cs"/>
              </a:rPr>
              <a:t>Elron Portfolio Snapshot</a:t>
            </a:r>
            <a:endParaRPr sz="4800" kern="1200" dirty="0">
              <a:solidFill>
                <a:schemeClr val="tx1"/>
              </a:solidFill>
              <a:latin typeface="Figtree SemiBold" pitchFamily="2" charset="0"/>
              <a:ea typeface="+mj-ea"/>
              <a:cs typeface="+mj-cs"/>
            </a:endParaRPr>
          </a:p>
        </p:txBody>
      </p:sp>
      <p:sp>
        <p:nvSpPr>
          <p:cNvPr id="9" name="Google Shape;407;p5">
            <a:extLst>
              <a:ext uri="{FF2B5EF4-FFF2-40B4-BE49-F238E27FC236}">
                <a16:creationId xmlns:a16="http://schemas.microsoft.com/office/drawing/2014/main" id="{B732DA07-16CE-B979-FCCB-AC192EAAB0C9}"/>
              </a:ext>
            </a:extLst>
          </p:cNvPr>
          <p:cNvSpPr txBox="1">
            <a:spLocks/>
          </p:cNvSpPr>
          <p:nvPr/>
        </p:nvSpPr>
        <p:spPr>
          <a:xfrm>
            <a:off x="386972" y="3079857"/>
            <a:ext cx="3210701" cy="1644750"/>
          </a:xfrm>
          <a:prstGeom prst="rect">
            <a:avLst/>
          </a:prstGeom>
          <a:noFill/>
          <a:ln>
            <a:noFill/>
          </a:ln>
        </p:spPr>
        <p:txBody>
          <a:bodyPr spcFirstLastPara="1" vert="horz" wrap="square" lIns="135000" tIns="68550" rIns="135000" bIns="68550" rtlCol="0" anchor="t" anchorCtr="0">
            <a:noAutofit/>
          </a:bodyPr>
          <a:lstStyle>
            <a:lvl1pPr marL="252000" indent="-252000" algn="l" defTabSz="1371326" rtl="0" eaLnBrk="1" latinLnBrk="0" hangingPunct="1">
              <a:lnSpc>
                <a:spcPct val="90000"/>
              </a:lnSpc>
              <a:spcBef>
                <a:spcPts val="1500"/>
              </a:spcBef>
              <a:buFont typeface="Arial" panose="020B0604020202020204" pitchFamily="34" charset="0"/>
              <a:buNone/>
              <a:defRPr sz="2400" b="0" i="0" kern="1200">
                <a:solidFill>
                  <a:schemeClr val="tx2"/>
                </a:solidFill>
                <a:latin typeface="Figtree Light" pitchFamily="2" charset="0"/>
                <a:ea typeface="+mn-ea"/>
                <a:cs typeface="+mn-cs"/>
              </a:defRPr>
            </a:lvl1pPr>
            <a:lvl2pPr marL="504000" indent="-252000" algn="l" defTabSz="1371326" rtl="0" eaLnBrk="1" latinLnBrk="0" hangingPunct="1">
              <a:lnSpc>
                <a:spcPct val="90000"/>
              </a:lnSpc>
              <a:spcBef>
                <a:spcPts val="750"/>
              </a:spcBef>
              <a:buFont typeface="Arial" panose="020B0604020202020204" pitchFamily="34" charset="0"/>
              <a:buChar char="•"/>
              <a:defRPr sz="1800" b="0" i="0" kern="1200">
                <a:solidFill>
                  <a:schemeClr val="tx2"/>
                </a:solidFill>
                <a:latin typeface="Figtree Light" pitchFamily="2" charset="0"/>
                <a:ea typeface="+mn-ea"/>
                <a:cs typeface="+mn-cs"/>
              </a:defRPr>
            </a:lvl2pPr>
            <a:lvl3pPr marL="756000" indent="-252000" algn="l" defTabSz="1371326" rtl="0" eaLnBrk="1" latinLnBrk="0" hangingPunct="1">
              <a:lnSpc>
                <a:spcPct val="90000"/>
              </a:lnSpc>
              <a:spcBef>
                <a:spcPts val="750"/>
              </a:spcBef>
              <a:buFont typeface="Arial" panose="020B0604020202020204" pitchFamily="34" charset="0"/>
              <a:buChar char="•"/>
              <a:defRPr sz="1600" b="0" i="0" kern="1200">
                <a:solidFill>
                  <a:schemeClr val="tx2"/>
                </a:solidFill>
                <a:latin typeface="Figtree Light" pitchFamily="2" charset="0"/>
                <a:ea typeface="+mn-ea"/>
                <a:cs typeface="+mn-cs"/>
              </a:defRPr>
            </a:lvl3pPr>
            <a:lvl4pPr marL="1008000" indent="-252000" algn="l" defTabSz="1371326" rtl="0" eaLnBrk="1" latinLnBrk="0" hangingPunct="1">
              <a:lnSpc>
                <a:spcPct val="90000"/>
              </a:lnSpc>
              <a:spcBef>
                <a:spcPts val="750"/>
              </a:spcBef>
              <a:buFont typeface="Arial" panose="020B0604020202020204" pitchFamily="34" charset="0"/>
              <a:buChar char="•"/>
              <a:defRPr sz="1400" b="0" i="0" kern="1200">
                <a:solidFill>
                  <a:schemeClr val="tx2"/>
                </a:solidFill>
                <a:latin typeface="Figtree Light" pitchFamily="2" charset="0"/>
                <a:ea typeface="+mn-ea"/>
                <a:cs typeface="+mn-cs"/>
              </a:defRPr>
            </a:lvl4pPr>
            <a:lvl5pPr marL="1260000" indent="-252000" algn="l" defTabSz="1371326" rtl="0" eaLnBrk="1" latinLnBrk="0" hangingPunct="1">
              <a:lnSpc>
                <a:spcPct val="90000"/>
              </a:lnSpc>
              <a:spcBef>
                <a:spcPts val="750"/>
              </a:spcBef>
              <a:buFont typeface="Arial" panose="020B0604020202020204" pitchFamily="34" charset="0"/>
              <a:buChar char="•"/>
              <a:defRPr sz="1400" b="0" i="0" kern="1200">
                <a:solidFill>
                  <a:schemeClr val="tx2"/>
                </a:solidFill>
                <a:latin typeface="Figtree Light" pitchFamily="2" charset="0"/>
                <a:ea typeface="+mn-ea"/>
                <a:cs typeface="+mn-cs"/>
              </a:defRPr>
            </a:lvl5pPr>
            <a:lvl6pPr marL="3771146" indent="-342831" algn="l" defTabSz="1371326"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6pPr>
            <a:lvl7pPr marL="4456808" indent="-342831" algn="l" defTabSz="1371326"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7pPr>
            <a:lvl8pPr marL="5142471" indent="-342831" algn="l" defTabSz="1371326"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8pPr>
            <a:lvl9pPr marL="5828134" indent="-342831" algn="l" defTabSz="1371326" rtl="0" eaLnBrk="1" latinLnBrk="0" hangingPunct="1">
              <a:lnSpc>
                <a:spcPct val="90000"/>
              </a:lnSpc>
              <a:spcBef>
                <a:spcPts val="750"/>
              </a:spcBef>
              <a:buFont typeface="Arial" panose="020B0604020202020204" pitchFamily="34" charset="0"/>
              <a:buChar char="•"/>
              <a:defRPr sz="2699" kern="1200">
                <a:solidFill>
                  <a:schemeClr val="tx1"/>
                </a:solidFill>
                <a:latin typeface="+mn-lt"/>
                <a:ea typeface="+mn-ea"/>
                <a:cs typeface="+mn-cs"/>
              </a:defRPr>
            </a:lvl9pPr>
          </a:lstStyle>
          <a:p>
            <a:pPr marL="0" indent="0"/>
            <a:r>
              <a:rPr lang="en-US">
                <a:solidFill>
                  <a:schemeClr val="tx1"/>
                </a:solidFill>
              </a:rPr>
              <a:t>Companies crossing all stages as a growth catalyst for the coming years</a:t>
            </a:r>
            <a:endParaRPr lang="en-US" dirty="0">
              <a:solidFill>
                <a:schemeClr val="tx1"/>
              </a:solidFill>
            </a:endParaRPr>
          </a:p>
        </p:txBody>
      </p:sp>
      <p:sp>
        <p:nvSpPr>
          <p:cNvPr id="10" name="Google Shape;408;p5">
            <a:extLst>
              <a:ext uri="{FF2B5EF4-FFF2-40B4-BE49-F238E27FC236}">
                <a16:creationId xmlns:a16="http://schemas.microsoft.com/office/drawing/2014/main" id="{A52C3441-9523-7F36-C90A-8452EB7A5156}"/>
              </a:ext>
            </a:extLst>
          </p:cNvPr>
          <p:cNvSpPr/>
          <p:nvPr/>
        </p:nvSpPr>
        <p:spPr>
          <a:xfrm>
            <a:off x="584241" y="5289637"/>
            <a:ext cx="1909800" cy="349520"/>
          </a:xfrm>
          <a:prstGeom prst="rect">
            <a:avLst/>
          </a:prstGeom>
          <a:noFill/>
          <a:ln>
            <a:noFill/>
          </a:ln>
        </p:spPr>
        <p:txBody>
          <a:bodyPr spcFirstLastPara="1" wrap="square" lIns="137138" tIns="70200" rIns="137138" bIns="70200" anchor="t" anchorCtr="0">
            <a:spAutoFit/>
          </a:bodyPr>
          <a:lstStyle/>
          <a:p>
            <a:pPr marL="0" marR="0" lvl="0" indent="0" algn="l" defTabSz="1371600" rtl="0" eaLnBrk="1" fontAlgn="auto" latinLnBrk="0" hangingPunct="1">
              <a:lnSpc>
                <a:spcPct val="90000"/>
              </a:lnSpc>
              <a:spcBef>
                <a:spcPts val="0"/>
              </a:spcBef>
              <a:spcAft>
                <a:spcPts val="0"/>
              </a:spcAft>
              <a:buClr>
                <a:srgbClr val="000000"/>
              </a:buClr>
              <a:buSzPts val="1100"/>
              <a:buFontTx/>
              <a:buNone/>
              <a:tabLst/>
              <a:defRPr/>
            </a:pPr>
            <a:r>
              <a:rPr kumimoji="0" lang="en-US" sz="1500" b="1"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Open Sans"/>
              </a:rPr>
              <a:t>Legend</a:t>
            </a: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nvGrpSpPr>
          <p:cNvPr id="11" name="Google Shape;409;p5">
            <a:extLst>
              <a:ext uri="{FF2B5EF4-FFF2-40B4-BE49-F238E27FC236}">
                <a16:creationId xmlns:a16="http://schemas.microsoft.com/office/drawing/2014/main" id="{866E0AA0-4AC1-4ABB-957D-EC60B5A5A841}"/>
              </a:ext>
            </a:extLst>
          </p:cNvPr>
          <p:cNvGrpSpPr/>
          <p:nvPr/>
        </p:nvGrpSpPr>
        <p:grpSpPr>
          <a:xfrm>
            <a:off x="662523" y="5760680"/>
            <a:ext cx="1831689" cy="349520"/>
            <a:chOff x="401566" y="4742070"/>
            <a:chExt cx="1221126" cy="233013"/>
          </a:xfrm>
        </p:grpSpPr>
        <p:grpSp>
          <p:nvGrpSpPr>
            <p:cNvPr id="16" name="Google Shape;413;p5">
              <a:extLst>
                <a:ext uri="{FF2B5EF4-FFF2-40B4-BE49-F238E27FC236}">
                  <a16:creationId xmlns:a16="http://schemas.microsoft.com/office/drawing/2014/main" id="{EB44CF0C-59CC-DFE7-2B6E-3148CA7F4857}"/>
                </a:ext>
              </a:extLst>
            </p:cNvPr>
            <p:cNvGrpSpPr/>
            <p:nvPr/>
          </p:nvGrpSpPr>
          <p:grpSpPr>
            <a:xfrm flipH="1">
              <a:off x="401566" y="4810482"/>
              <a:ext cx="89483" cy="124273"/>
              <a:chOff x="9274629" y="1324649"/>
              <a:chExt cx="441378" cy="612980"/>
            </a:xfrm>
          </p:grpSpPr>
          <p:sp>
            <p:nvSpPr>
              <p:cNvPr id="17" name="Google Shape;414;p5">
                <a:extLst>
                  <a:ext uri="{FF2B5EF4-FFF2-40B4-BE49-F238E27FC236}">
                    <a16:creationId xmlns:a16="http://schemas.microsoft.com/office/drawing/2014/main" id="{519757D3-79E4-91B8-6997-721EC8E979A3}"/>
                  </a:ext>
                </a:extLst>
              </p:cNvPr>
              <p:cNvSpPr/>
              <p:nvPr/>
            </p:nvSpPr>
            <p:spPr>
              <a:xfrm>
                <a:off x="9508911" y="1635001"/>
                <a:ext cx="97154" cy="97154"/>
              </a:xfrm>
              <a:prstGeom prst="ellipse">
                <a:avLst/>
              </a:prstGeom>
              <a:noFill/>
              <a:ln w="9525" cap="rnd" cmpd="sng">
                <a:solidFill>
                  <a:schemeClr val="lt1"/>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18" name="Google Shape;415;p5">
                <a:extLst>
                  <a:ext uri="{FF2B5EF4-FFF2-40B4-BE49-F238E27FC236}">
                    <a16:creationId xmlns:a16="http://schemas.microsoft.com/office/drawing/2014/main" id="{A3B19459-4B15-783F-69AC-2EA0BC5B861D}"/>
                  </a:ext>
                </a:extLst>
              </p:cNvPr>
              <p:cNvCxnSpPr/>
              <p:nvPr/>
            </p:nvCxnSpPr>
            <p:spPr>
              <a:xfrm rot="10800000">
                <a:off x="9274629" y="1685166"/>
                <a:ext cx="234282" cy="0"/>
              </a:xfrm>
              <a:prstGeom prst="straightConnector1">
                <a:avLst/>
              </a:prstGeom>
              <a:noFill/>
              <a:ln w="9525" cap="rnd" cmpd="sng">
                <a:solidFill>
                  <a:schemeClr val="lt1"/>
                </a:solidFill>
                <a:prstDash val="solid"/>
                <a:round/>
                <a:headEnd type="none" w="sm" len="sm"/>
                <a:tailEnd type="none" w="sm" len="sm"/>
              </a:ln>
            </p:spPr>
          </p:cxnSp>
          <p:sp>
            <p:nvSpPr>
              <p:cNvPr id="19" name="Google Shape;416;p5">
                <a:extLst>
                  <a:ext uri="{FF2B5EF4-FFF2-40B4-BE49-F238E27FC236}">
                    <a16:creationId xmlns:a16="http://schemas.microsoft.com/office/drawing/2014/main" id="{72BD482F-248B-581E-2162-E7D15709650B}"/>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chemeClr val="lt1"/>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1"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0" name="Google Shape;417;p5">
                <a:extLst>
                  <a:ext uri="{FF2B5EF4-FFF2-40B4-BE49-F238E27FC236}">
                    <a16:creationId xmlns:a16="http://schemas.microsoft.com/office/drawing/2014/main" id="{C892331E-20A1-0E76-ED4F-EB17C3F6EF82}"/>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noFill/>
              <a:ln w="9525" cap="rnd" cmpd="sng">
                <a:solidFill>
                  <a:schemeClr val="lt1"/>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1" name="Google Shape;418;p5">
                <a:extLst>
                  <a:ext uri="{FF2B5EF4-FFF2-40B4-BE49-F238E27FC236}">
                    <a16:creationId xmlns:a16="http://schemas.microsoft.com/office/drawing/2014/main" id="{324944BE-0851-8E63-4FF2-B5D32CF29A80}"/>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chemeClr val="lt1"/>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2" name="Google Shape;419;p5">
                <a:extLst>
                  <a:ext uri="{FF2B5EF4-FFF2-40B4-BE49-F238E27FC236}">
                    <a16:creationId xmlns:a16="http://schemas.microsoft.com/office/drawing/2014/main" id="{CB715372-51BE-CFF2-2986-5E576FE9F51F}"/>
                  </a:ext>
                </a:extLst>
              </p:cNvPr>
              <p:cNvSpPr/>
              <p:nvPr/>
            </p:nvSpPr>
            <p:spPr>
              <a:xfrm>
                <a:off x="9618853" y="1453334"/>
                <a:ext cx="97154" cy="97154"/>
              </a:xfrm>
              <a:prstGeom prst="ellipse">
                <a:avLst/>
              </a:prstGeom>
              <a:noFill/>
              <a:ln w="9525" cap="rnd" cmpd="sng">
                <a:solidFill>
                  <a:schemeClr val="lt1"/>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3" name="Google Shape;420;p5">
                <a:extLst>
                  <a:ext uri="{FF2B5EF4-FFF2-40B4-BE49-F238E27FC236}">
                    <a16:creationId xmlns:a16="http://schemas.microsoft.com/office/drawing/2014/main" id="{AC752717-9A95-5491-3D8F-353D16F0842C}"/>
                  </a:ext>
                </a:extLst>
              </p:cNvPr>
              <p:cNvSpPr/>
              <p:nvPr/>
            </p:nvSpPr>
            <p:spPr>
              <a:xfrm>
                <a:off x="9447706" y="1324649"/>
                <a:ext cx="97154" cy="97154"/>
              </a:xfrm>
              <a:prstGeom prst="ellipse">
                <a:avLst/>
              </a:prstGeom>
              <a:noFill/>
              <a:ln w="9525" cap="rnd" cmpd="sng">
                <a:solidFill>
                  <a:schemeClr val="lt1"/>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 name="Google Shape;421;p5">
                <a:extLst>
                  <a:ext uri="{FF2B5EF4-FFF2-40B4-BE49-F238E27FC236}">
                    <a16:creationId xmlns:a16="http://schemas.microsoft.com/office/drawing/2014/main" id="{1B63707B-D76E-B7D8-B1B0-7E4CBE2E71A5}"/>
                  </a:ext>
                </a:extLst>
              </p:cNvPr>
              <p:cNvSpPr/>
              <p:nvPr/>
            </p:nvSpPr>
            <p:spPr>
              <a:xfrm>
                <a:off x="9447706" y="1840475"/>
                <a:ext cx="97154" cy="97154"/>
              </a:xfrm>
              <a:prstGeom prst="ellipse">
                <a:avLst/>
              </a:prstGeom>
              <a:noFill/>
              <a:ln w="9525" cap="rnd" cmpd="sng">
                <a:solidFill>
                  <a:schemeClr val="lt1"/>
                </a:solidFill>
                <a:prstDash val="solid"/>
                <a:round/>
                <a:headEnd type="none" w="sm" len="sm"/>
                <a:tailEnd type="none" w="sm" len="sm"/>
              </a:ln>
            </p:spPr>
            <p:txBody>
              <a:bodyPr spcFirstLastPara="1" wrap="square" lIns="137138" tIns="68550" rIns="137138" bIns="68550" anchor="t" anchorCtr="0">
                <a:noAutofit/>
              </a:bodyPr>
              <a:lstStyle/>
              <a:p>
                <a:pPr marL="0" marR="0" lvl="0" indent="0" algn="r" defTabSz="1371600" rtl="1"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sp>
          <p:nvSpPr>
            <p:cNvPr id="14" name="Google Shape;422;p5">
              <a:extLst>
                <a:ext uri="{FF2B5EF4-FFF2-40B4-BE49-F238E27FC236}">
                  <a16:creationId xmlns:a16="http://schemas.microsoft.com/office/drawing/2014/main" id="{CFF7F48A-16AF-C9AE-6440-CF4EC7258EF3}"/>
                </a:ext>
              </a:extLst>
            </p:cNvPr>
            <p:cNvSpPr/>
            <p:nvPr/>
          </p:nvSpPr>
          <p:spPr>
            <a:xfrm>
              <a:off x="584596" y="4742070"/>
              <a:ext cx="1038096" cy="233013"/>
            </a:xfrm>
            <a:prstGeom prst="rect">
              <a:avLst/>
            </a:prstGeom>
            <a:noFill/>
            <a:ln>
              <a:noFill/>
            </a:ln>
          </p:spPr>
          <p:txBody>
            <a:bodyPr spcFirstLastPara="1" wrap="square" lIns="137138" tIns="70200" rIns="137138" bIns="70200" anchor="t" anchorCtr="0">
              <a:spAutoFit/>
            </a:bodyPr>
            <a:lstStyle/>
            <a:p>
              <a:pPr marL="0" marR="0" lvl="0" indent="0" algn="l" defTabSz="1371600" rtl="0" eaLnBrk="1" fontAlgn="auto" latinLnBrk="0" hangingPunct="1">
                <a:lnSpc>
                  <a:spcPct val="90000"/>
                </a:lnSpc>
                <a:spcBef>
                  <a:spcPts val="0"/>
                </a:spcBef>
                <a:spcAft>
                  <a:spcPts val="0"/>
                </a:spcAft>
                <a:buClr>
                  <a:srgbClr val="000000"/>
                </a:buClr>
                <a:buSzPts val="1000"/>
                <a:buFontTx/>
                <a:buNone/>
                <a:tabLst/>
                <a:defRPr/>
              </a:pPr>
              <a:r>
                <a:rPr kumimoji="0" lang="en-US" sz="1500" b="0" i="0" u="none" strike="noStrike" kern="0" cap="none" spc="0" normalizeH="0" baseline="0" noProof="0">
                  <a:ln>
                    <a:noFill/>
                  </a:ln>
                  <a:solidFill>
                    <a:srgbClr val="1E5CA7"/>
                  </a:solidFill>
                  <a:effectLst/>
                  <a:uLnTx/>
                  <a:uFillTx/>
                  <a:latin typeface="Calibri" panose="020F0502020204030204" pitchFamily="34" charset="0"/>
                  <a:ea typeface="Calibri" panose="020F0502020204030204" pitchFamily="34" charset="0"/>
                  <a:cs typeface="Calibri" panose="020F0502020204030204" pitchFamily="34" charset="0"/>
                  <a:sym typeface="Open Sans"/>
                </a:rPr>
                <a:t>Cybersecurity</a:t>
              </a:r>
              <a:endParaRPr kumimoji="0" sz="1500" b="0" i="0" u="none" strike="noStrike" kern="0" cap="none" spc="0" normalizeH="0" baseline="0" noProof="0">
                <a:ln>
                  <a:noFill/>
                </a:ln>
                <a:solidFill>
                  <a:srgbClr val="1E5CA7"/>
                </a:solidFill>
                <a:effectLst/>
                <a:uLnTx/>
                <a:uFillTx/>
                <a:latin typeface="Calibri" panose="020F0502020204030204" pitchFamily="34" charset="0"/>
                <a:ea typeface="Calibri" panose="020F0502020204030204" pitchFamily="34" charset="0"/>
                <a:cs typeface="Calibri" panose="020F0502020204030204" pitchFamily="34" charset="0"/>
                <a:sym typeface="Open Sans"/>
              </a:endParaRPr>
            </a:p>
          </p:txBody>
        </p:sp>
      </p:grpSp>
      <p:grpSp>
        <p:nvGrpSpPr>
          <p:cNvPr id="25" name="Google Shape;423;p5">
            <a:extLst>
              <a:ext uri="{FF2B5EF4-FFF2-40B4-BE49-F238E27FC236}">
                <a16:creationId xmlns:a16="http://schemas.microsoft.com/office/drawing/2014/main" id="{930E1BA1-735B-4064-FC14-DBEE01EB68B7}"/>
              </a:ext>
            </a:extLst>
          </p:cNvPr>
          <p:cNvGrpSpPr/>
          <p:nvPr/>
        </p:nvGrpSpPr>
        <p:grpSpPr>
          <a:xfrm>
            <a:off x="611677" y="6219556"/>
            <a:ext cx="1882533" cy="378446"/>
            <a:chOff x="367670" y="5063418"/>
            <a:chExt cx="1255022" cy="252297"/>
          </a:xfrm>
        </p:grpSpPr>
        <p:sp>
          <p:nvSpPr>
            <p:cNvPr id="26" name="Google Shape;424;p5">
              <a:extLst>
                <a:ext uri="{FF2B5EF4-FFF2-40B4-BE49-F238E27FC236}">
                  <a16:creationId xmlns:a16="http://schemas.microsoft.com/office/drawing/2014/main" id="{FF9B122F-68F4-B575-CFAD-AE54F64E9A94}"/>
                </a:ext>
              </a:extLst>
            </p:cNvPr>
            <p:cNvSpPr/>
            <p:nvPr/>
          </p:nvSpPr>
          <p:spPr>
            <a:xfrm rot="-5400000" flipH="1">
              <a:off x="367670" y="5063418"/>
              <a:ext cx="252297" cy="252297"/>
            </a:xfrm>
            <a:prstGeom prst="round2SameRect">
              <a:avLst>
                <a:gd name="adj1" fmla="val 50000"/>
                <a:gd name="adj2" fmla="val 0"/>
              </a:avLst>
            </a:prstGeom>
            <a:solidFill>
              <a:schemeClr val="accent2"/>
            </a:solidFill>
            <a:ln w="9525" cap="flat" cmpd="sng">
              <a:solidFill>
                <a:schemeClr val="accent2"/>
              </a:solidFill>
              <a:prstDash val="solid"/>
              <a:miter lim="800000"/>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8" name="Google Shape;429;p5">
              <a:extLst>
                <a:ext uri="{FF2B5EF4-FFF2-40B4-BE49-F238E27FC236}">
                  <a16:creationId xmlns:a16="http://schemas.microsoft.com/office/drawing/2014/main" id="{A79C22A6-DCF1-49D1-62C8-F2CFD614CFC0}"/>
                </a:ext>
              </a:extLst>
            </p:cNvPr>
            <p:cNvSpPr/>
            <p:nvPr/>
          </p:nvSpPr>
          <p:spPr>
            <a:xfrm>
              <a:off x="584596" y="5074731"/>
              <a:ext cx="1038096" cy="233013"/>
            </a:xfrm>
            <a:prstGeom prst="rect">
              <a:avLst/>
            </a:prstGeom>
            <a:noFill/>
            <a:ln>
              <a:noFill/>
            </a:ln>
          </p:spPr>
          <p:txBody>
            <a:bodyPr spcFirstLastPara="1" wrap="square" lIns="137138" tIns="70200" rIns="137138" bIns="70200" anchor="t" anchorCtr="0">
              <a:spAutoFit/>
            </a:bodyPr>
            <a:lstStyle/>
            <a:p>
              <a:pPr marL="0" marR="0" lvl="0" indent="0" algn="l" defTabSz="1371600" rtl="0" eaLnBrk="1" fontAlgn="auto" latinLnBrk="0" hangingPunct="1">
                <a:lnSpc>
                  <a:spcPct val="90000"/>
                </a:lnSpc>
                <a:spcBef>
                  <a:spcPts val="0"/>
                </a:spcBef>
                <a:spcAft>
                  <a:spcPts val="0"/>
                </a:spcAft>
                <a:buClr>
                  <a:srgbClr val="000000"/>
                </a:buClr>
                <a:buSzPts val="1000"/>
                <a:buFontTx/>
                <a:buNone/>
                <a:tabLst/>
                <a:defRPr/>
              </a:pPr>
              <a:r>
                <a:rPr kumimoji="0" lang="en-US" sz="1500" b="0" i="0" u="none" strike="noStrike" kern="0" cap="none" spc="0" normalizeH="0" baseline="0" noProof="0">
                  <a:ln>
                    <a:noFill/>
                  </a:ln>
                  <a:solidFill>
                    <a:srgbClr val="518DCA"/>
                  </a:solidFill>
                  <a:effectLst/>
                  <a:uLnTx/>
                  <a:uFillTx/>
                  <a:latin typeface="Calibri" panose="020F0502020204030204" pitchFamily="34" charset="0"/>
                  <a:ea typeface="Calibri" panose="020F0502020204030204" pitchFamily="34" charset="0"/>
                  <a:cs typeface="Calibri" panose="020F0502020204030204" pitchFamily="34" charset="0"/>
                  <a:sym typeface="Open Sans"/>
                </a:rPr>
                <a:t>Medtech</a:t>
              </a:r>
              <a:endParaRPr kumimoji="0" sz="1500" b="0" i="0" u="none" strike="noStrike" kern="0" cap="none" spc="0" normalizeH="0" baseline="0" noProof="0">
                <a:ln>
                  <a:noFill/>
                </a:ln>
                <a:solidFill>
                  <a:srgbClr val="518DCA"/>
                </a:solidFill>
                <a:effectLst/>
                <a:uLnTx/>
                <a:uFillTx/>
                <a:latin typeface="Calibri" panose="020F0502020204030204" pitchFamily="34" charset="0"/>
                <a:ea typeface="Calibri" panose="020F0502020204030204" pitchFamily="34" charset="0"/>
                <a:cs typeface="Calibri" panose="020F0502020204030204" pitchFamily="34" charset="0"/>
                <a:sym typeface="Open Sans"/>
              </a:endParaRPr>
            </a:p>
          </p:txBody>
        </p:sp>
      </p:grpSp>
      <p:cxnSp>
        <p:nvCxnSpPr>
          <p:cNvPr id="37" name="Google Shape;435;p5">
            <a:extLst>
              <a:ext uri="{FF2B5EF4-FFF2-40B4-BE49-F238E27FC236}">
                <a16:creationId xmlns:a16="http://schemas.microsoft.com/office/drawing/2014/main" id="{A5D803B3-3C35-D75C-F127-0526DA6E4C5C}"/>
              </a:ext>
            </a:extLst>
          </p:cNvPr>
          <p:cNvCxnSpPr/>
          <p:nvPr/>
        </p:nvCxnSpPr>
        <p:spPr>
          <a:xfrm>
            <a:off x="611677" y="5657816"/>
            <a:ext cx="1882350" cy="0"/>
          </a:xfrm>
          <a:prstGeom prst="straightConnector1">
            <a:avLst/>
          </a:prstGeom>
          <a:noFill/>
          <a:ln w="12700" cap="rnd" cmpd="sng">
            <a:solidFill>
              <a:schemeClr val="dk1"/>
            </a:solidFill>
            <a:prstDash val="solid"/>
            <a:round/>
            <a:headEnd type="none" w="sm" len="sm"/>
            <a:tailEnd type="none" w="sm" len="sm"/>
          </a:ln>
        </p:spPr>
      </p:cxnSp>
      <p:grpSp>
        <p:nvGrpSpPr>
          <p:cNvPr id="38" name="Google Shape;436;p5">
            <a:extLst>
              <a:ext uri="{FF2B5EF4-FFF2-40B4-BE49-F238E27FC236}">
                <a16:creationId xmlns:a16="http://schemas.microsoft.com/office/drawing/2014/main" id="{FD88D4C0-EC06-75CB-D1D3-97FE849294C3}"/>
              </a:ext>
            </a:extLst>
          </p:cNvPr>
          <p:cNvGrpSpPr/>
          <p:nvPr/>
        </p:nvGrpSpPr>
        <p:grpSpPr>
          <a:xfrm>
            <a:off x="611679" y="6699139"/>
            <a:ext cx="1882533" cy="378446"/>
            <a:chOff x="812739" y="5244470"/>
            <a:chExt cx="1255022" cy="252297"/>
          </a:xfrm>
        </p:grpSpPr>
        <p:sp>
          <p:nvSpPr>
            <p:cNvPr id="39" name="Google Shape;437;p5">
              <a:extLst>
                <a:ext uri="{FF2B5EF4-FFF2-40B4-BE49-F238E27FC236}">
                  <a16:creationId xmlns:a16="http://schemas.microsoft.com/office/drawing/2014/main" id="{58ABEBDA-93FF-9E25-F3A0-68A671BF5105}"/>
                </a:ext>
              </a:extLst>
            </p:cNvPr>
            <p:cNvSpPr/>
            <p:nvPr/>
          </p:nvSpPr>
          <p:spPr>
            <a:xfrm>
              <a:off x="1029665" y="5254111"/>
              <a:ext cx="1038096" cy="233013"/>
            </a:xfrm>
            <a:prstGeom prst="rect">
              <a:avLst/>
            </a:prstGeom>
            <a:noFill/>
            <a:ln>
              <a:noFill/>
            </a:ln>
          </p:spPr>
          <p:txBody>
            <a:bodyPr spcFirstLastPara="1" wrap="square" lIns="137138" tIns="70200" rIns="137138" bIns="70200" anchor="t" anchorCtr="0">
              <a:spAutoFit/>
            </a:bodyPr>
            <a:lstStyle/>
            <a:p>
              <a:pPr marL="0" marR="0" lvl="0" indent="0" algn="l" defTabSz="1371600" rtl="0" eaLnBrk="1" fontAlgn="auto" latinLnBrk="0" hangingPunct="1">
                <a:lnSpc>
                  <a:spcPct val="90000"/>
                </a:lnSpc>
                <a:spcBef>
                  <a:spcPts val="0"/>
                </a:spcBef>
                <a:spcAft>
                  <a:spcPts val="0"/>
                </a:spcAft>
                <a:buClr>
                  <a:srgbClr val="000000"/>
                </a:buClr>
                <a:buSzPts val="1000"/>
                <a:buFontTx/>
                <a:buNone/>
                <a:tabLst/>
                <a:defRPr/>
              </a:pPr>
              <a:r>
                <a:rPr kumimoji="0" lang="en-US" sz="1500" b="0" i="0" u="none" strike="noStrike" kern="0" cap="none" spc="0" normalizeH="0" baseline="0" noProof="0" dirty="0">
                  <a:ln>
                    <a:noFill/>
                  </a:ln>
                  <a:solidFill>
                    <a:srgbClr val="9A9A9A"/>
                  </a:solidFill>
                  <a:effectLst/>
                  <a:uLnTx/>
                  <a:uFillTx/>
                  <a:latin typeface="Calibri" panose="020F0502020204030204" pitchFamily="34" charset="0"/>
                  <a:ea typeface="Calibri" panose="020F0502020204030204" pitchFamily="34" charset="0"/>
                  <a:cs typeface="Calibri" panose="020F0502020204030204" pitchFamily="34" charset="0"/>
                  <a:sym typeface="Open Sans"/>
                </a:rPr>
                <a:t>SaaS</a:t>
              </a:r>
              <a:endParaRPr kumimoji="0" sz="1500" b="0" i="0" u="none" strike="noStrike" kern="0" cap="none" spc="0" normalizeH="0" baseline="0" noProof="0" dirty="0">
                <a:ln>
                  <a:noFill/>
                </a:ln>
                <a:solidFill>
                  <a:srgbClr val="9A9A9A"/>
                </a:solidFill>
                <a:effectLst/>
                <a:uLnTx/>
                <a:uFillTx/>
                <a:latin typeface="Calibri" panose="020F0502020204030204" pitchFamily="34" charset="0"/>
                <a:ea typeface="Calibri" panose="020F0502020204030204" pitchFamily="34" charset="0"/>
                <a:cs typeface="Calibri" panose="020F0502020204030204" pitchFamily="34" charset="0"/>
                <a:sym typeface="Open Sans"/>
              </a:endParaRPr>
            </a:p>
          </p:txBody>
        </p:sp>
        <p:grpSp>
          <p:nvGrpSpPr>
            <p:cNvPr id="40" name="Google Shape;438;p5">
              <a:extLst>
                <a:ext uri="{FF2B5EF4-FFF2-40B4-BE49-F238E27FC236}">
                  <a16:creationId xmlns:a16="http://schemas.microsoft.com/office/drawing/2014/main" id="{0DCE29BE-81E3-9E75-A799-1C195518FA14}"/>
                </a:ext>
              </a:extLst>
            </p:cNvPr>
            <p:cNvGrpSpPr/>
            <p:nvPr/>
          </p:nvGrpSpPr>
          <p:grpSpPr>
            <a:xfrm>
              <a:off x="812739" y="5244470"/>
              <a:ext cx="252297" cy="252297"/>
              <a:chOff x="812739" y="5244470"/>
              <a:chExt cx="252297" cy="252297"/>
            </a:xfrm>
          </p:grpSpPr>
          <p:sp>
            <p:nvSpPr>
              <p:cNvPr id="41" name="Google Shape;439;p5">
                <a:extLst>
                  <a:ext uri="{FF2B5EF4-FFF2-40B4-BE49-F238E27FC236}">
                    <a16:creationId xmlns:a16="http://schemas.microsoft.com/office/drawing/2014/main" id="{9768865A-9B31-93C1-23D7-951AE075CD19}"/>
                  </a:ext>
                </a:extLst>
              </p:cNvPr>
              <p:cNvSpPr/>
              <p:nvPr/>
            </p:nvSpPr>
            <p:spPr>
              <a:xfrm rot="-5400000" flipH="1">
                <a:off x="812739" y="5244470"/>
                <a:ext cx="252297" cy="252297"/>
              </a:xfrm>
              <a:prstGeom prst="round2SameRect">
                <a:avLst>
                  <a:gd name="adj1" fmla="val 50000"/>
                  <a:gd name="adj2" fmla="val 0"/>
                </a:avLst>
              </a:prstGeom>
              <a:solidFill>
                <a:srgbClr val="9A9A9A"/>
              </a:solidFill>
              <a:ln w="9525" cap="flat" cmpd="sng">
                <a:solidFill>
                  <a:srgbClr val="9A9A9A"/>
                </a:solidFill>
                <a:prstDash val="solid"/>
                <a:miter lim="800000"/>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nvGrpSpPr>
              <p:cNvPr id="42" name="Google Shape;440;p5">
                <a:extLst>
                  <a:ext uri="{FF2B5EF4-FFF2-40B4-BE49-F238E27FC236}">
                    <a16:creationId xmlns:a16="http://schemas.microsoft.com/office/drawing/2014/main" id="{93BC028C-C924-EFF2-EA57-D7E0A23F5CEE}"/>
                  </a:ext>
                </a:extLst>
              </p:cNvPr>
              <p:cNvGrpSpPr/>
              <p:nvPr/>
            </p:nvGrpSpPr>
            <p:grpSpPr>
              <a:xfrm>
                <a:off x="864384" y="5295580"/>
                <a:ext cx="173149" cy="139145"/>
                <a:chOff x="11222043" y="54569"/>
                <a:chExt cx="447693" cy="359773"/>
              </a:xfrm>
            </p:grpSpPr>
            <p:sp>
              <p:nvSpPr>
                <p:cNvPr id="43" name="Google Shape;441;p5">
                  <a:extLst>
                    <a:ext uri="{FF2B5EF4-FFF2-40B4-BE49-F238E27FC236}">
                      <a16:creationId xmlns:a16="http://schemas.microsoft.com/office/drawing/2014/main" id="{3623E203-9666-516B-DDE1-6C3E46DE72CB}"/>
                    </a:ext>
                  </a:extLst>
                </p:cNvPr>
                <p:cNvSpPr/>
                <p:nvPr/>
              </p:nvSpPr>
              <p:spPr>
                <a:xfrm>
                  <a:off x="11222043" y="54569"/>
                  <a:ext cx="447693" cy="273540"/>
                </a:xfrm>
                <a:custGeom>
                  <a:avLst/>
                  <a:gdLst/>
                  <a:ahLst/>
                  <a:cxnLst/>
                  <a:rect l="l" t="t" r="r" b="b"/>
                  <a:pathLst>
                    <a:path w="447693" h="273540" extrusionOk="0">
                      <a:moveTo>
                        <a:pt x="211963" y="0"/>
                      </a:moveTo>
                      <a:cubicBezTo>
                        <a:pt x="249731" y="0"/>
                        <a:pt x="283924" y="15308"/>
                        <a:pt x="308674" y="40059"/>
                      </a:cubicBezTo>
                      <a:lnTo>
                        <a:pt x="332715" y="75717"/>
                      </a:lnTo>
                      <a:lnTo>
                        <a:pt x="347653" y="73459"/>
                      </a:lnTo>
                      <a:cubicBezTo>
                        <a:pt x="402904" y="73459"/>
                        <a:pt x="447693" y="118248"/>
                        <a:pt x="447693" y="173499"/>
                      </a:cubicBezTo>
                      <a:cubicBezTo>
                        <a:pt x="447693" y="214937"/>
                        <a:pt x="422499" y="250491"/>
                        <a:pt x="386593" y="265677"/>
                      </a:cubicBezTo>
                      <a:lnTo>
                        <a:pt x="348732" y="273321"/>
                      </a:lnTo>
                      <a:lnTo>
                        <a:pt x="348732" y="273539"/>
                      </a:lnTo>
                      <a:lnTo>
                        <a:pt x="347653" y="273539"/>
                      </a:lnTo>
                      <a:lnTo>
                        <a:pt x="211968" y="273539"/>
                      </a:lnTo>
                      <a:lnTo>
                        <a:pt x="211963" y="273540"/>
                      </a:lnTo>
                      <a:lnTo>
                        <a:pt x="211958" y="273539"/>
                      </a:lnTo>
                      <a:lnTo>
                        <a:pt x="75193" y="273539"/>
                      </a:lnTo>
                      <a:lnTo>
                        <a:pt x="75193" y="273191"/>
                      </a:lnTo>
                      <a:lnTo>
                        <a:pt x="73463" y="273540"/>
                      </a:lnTo>
                      <a:cubicBezTo>
                        <a:pt x="32891" y="273540"/>
                        <a:pt x="0" y="240649"/>
                        <a:pt x="0" y="200077"/>
                      </a:cubicBezTo>
                      <a:cubicBezTo>
                        <a:pt x="0" y="159505"/>
                        <a:pt x="32891" y="126614"/>
                        <a:pt x="73463" y="126614"/>
                      </a:cubicBezTo>
                      <a:lnTo>
                        <a:pt x="77095" y="127347"/>
                      </a:lnTo>
                      <a:lnTo>
                        <a:pt x="85941" y="83533"/>
                      </a:lnTo>
                      <a:cubicBezTo>
                        <a:pt x="106704" y="34444"/>
                        <a:pt x="155311" y="0"/>
                        <a:pt x="211963" y="0"/>
                      </a:cubicBezTo>
                      <a:close/>
                    </a:path>
                  </a:pathLst>
                </a:custGeom>
                <a:noFill/>
                <a:ln w="9525" cap="rnd" cmpd="sng">
                  <a:solidFill>
                    <a:schemeClr val="lt1"/>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nvGrpSpPr>
                <p:cNvPr id="44" name="Google Shape;442;p5">
                  <a:extLst>
                    <a:ext uri="{FF2B5EF4-FFF2-40B4-BE49-F238E27FC236}">
                      <a16:creationId xmlns:a16="http://schemas.microsoft.com/office/drawing/2014/main" id="{F43E6C0B-0FE9-5D60-BB06-3C41F7D2D3EF}"/>
                    </a:ext>
                  </a:extLst>
                </p:cNvPr>
                <p:cNvGrpSpPr/>
                <p:nvPr/>
              </p:nvGrpSpPr>
              <p:grpSpPr>
                <a:xfrm rot="-5400000">
                  <a:off x="11359658" y="241877"/>
                  <a:ext cx="172465" cy="172465"/>
                  <a:chOff x="1640276" y="5933348"/>
                  <a:chExt cx="199342" cy="199342"/>
                </a:xfrm>
              </p:grpSpPr>
              <p:sp>
                <p:nvSpPr>
                  <p:cNvPr id="45" name="Google Shape;443;p5">
                    <a:extLst>
                      <a:ext uri="{FF2B5EF4-FFF2-40B4-BE49-F238E27FC236}">
                        <a16:creationId xmlns:a16="http://schemas.microsoft.com/office/drawing/2014/main" id="{E8B6F007-68C5-4F57-4131-4D79681B0F9D}"/>
                      </a:ext>
                    </a:extLst>
                  </p:cNvPr>
                  <p:cNvSpPr/>
                  <p:nvPr/>
                </p:nvSpPr>
                <p:spPr>
                  <a:xfrm>
                    <a:off x="1640276" y="5933348"/>
                    <a:ext cx="199342" cy="199342"/>
                  </a:xfrm>
                  <a:custGeom>
                    <a:avLst/>
                    <a:gdLst/>
                    <a:ahLst/>
                    <a:cxnLst/>
                    <a:rect l="l" t="t" r="r" b="b"/>
                    <a:pathLst>
                      <a:path w="104" h="104" extrusionOk="0">
                        <a:moveTo>
                          <a:pt x="104" y="62"/>
                        </a:moveTo>
                        <a:cubicBezTo>
                          <a:pt x="104" y="43"/>
                          <a:pt x="104" y="43"/>
                          <a:pt x="104" y="43"/>
                        </a:cubicBezTo>
                        <a:cubicBezTo>
                          <a:pt x="88" y="43"/>
                          <a:pt x="88" y="43"/>
                          <a:pt x="88" y="43"/>
                        </a:cubicBezTo>
                        <a:cubicBezTo>
                          <a:pt x="88" y="39"/>
                          <a:pt x="86" y="36"/>
                          <a:pt x="84" y="33"/>
                        </a:cubicBezTo>
                        <a:cubicBezTo>
                          <a:pt x="95" y="22"/>
                          <a:pt x="95" y="22"/>
                          <a:pt x="95" y="22"/>
                        </a:cubicBezTo>
                        <a:cubicBezTo>
                          <a:pt x="82" y="9"/>
                          <a:pt x="82" y="9"/>
                          <a:pt x="82" y="9"/>
                        </a:cubicBezTo>
                        <a:cubicBezTo>
                          <a:pt x="71" y="20"/>
                          <a:pt x="71" y="20"/>
                          <a:pt x="71" y="20"/>
                        </a:cubicBezTo>
                        <a:cubicBezTo>
                          <a:pt x="68" y="18"/>
                          <a:pt x="65" y="17"/>
                          <a:pt x="61" y="16"/>
                        </a:cubicBezTo>
                        <a:cubicBezTo>
                          <a:pt x="61" y="0"/>
                          <a:pt x="61" y="0"/>
                          <a:pt x="61" y="0"/>
                        </a:cubicBezTo>
                        <a:cubicBezTo>
                          <a:pt x="42" y="0"/>
                          <a:pt x="42" y="0"/>
                          <a:pt x="42" y="0"/>
                        </a:cubicBezTo>
                        <a:cubicBezTo>
                          <a:pt x="42" y="16"/>
                          <a:pt x="42" y="16"/>
                          <a:pt x="42" y="16"/>
                        </a:cubicBezTo>
                        <a:cubicBezTo>
                          <a:pt x="39" y="17"/>
                          <a:pt x="36" y="18"/>
                          <a:pt x="33" y="20"/>
                        </a:cubicBezTo>
                        <a:cubicBezTo>
                          <a:pt x="22" y="9"/>
                          <a:pt x="22" y="9"/>
                          <a:pt x="22" y="9"/>
                        </a:cubicBezTo>
                        <a:cubicBezTo>
                          <a:pt x="8" y="22"/>
                          <a:pt x="8" y="22"/>
                          <a:pt x="8" y="22"/>
                        </a:cubicBezTo>
                        <a:cubicBezTo>
                          <a:pt x="19" y="33"/>
                          <a:pt x="19" y="33"/>
                          <a:pt x="19" y="33"/>
                        </a:cubicBezTo>
                        <a:cubicBezTo>
                          <a:pt x="17" y="36"/>
                          <a:pt x="16" y="39"/>
                          <a:pt x="15" y="43"/>
                        </a:cubicBezTo>
                        <a:cubicBezTo>
                          <a:pt x="0" y="43"/>
                          <a:pt x="0" y="43"/>
                          <a:pt x="0" y="43"/>
                        </a:cubicBezTo>
                        <a:cubicBezTo>
                          <a:pt x="0" y="62"/>
                          <a:pt x="0" y="62"/>
                          <a:pt x="0" y="62"/>
                        </a:cubicBezTo>
                        <a:cubicBezTo>
                          <a:pt x="15" y="62"/>
                          <a:pt x="15" y="62"/>
                          <a:pt x="15" y="62"/>
                        </a:cubicBezTo>
                        <a:cubicBezTo>
                          <a:pt x="16" y="65"/>
                          <a:pt x="17" y="68"/>
                          <a:pt x="19" y="71"/>
                        </a:cubicBezTo>
                        <a:cubicBezTo>
                          <a:pt x="8" y="82"/>
                          <a:pt x="8" y="82"/>
                          <a:pt x="8" y="82"/>
                        </a:cubicBezTo>
                        <a:cubicBezTo>
                          <a:pt x="22" y="96"/>
                          <a:pt x="22" y="96"/>
                          <a:pt x="22" y="96"/>
                        </a:cubicBezTo>
                        <a:cubicBezTo>
                          <a:pt x="33" y="85"/>
                          <a:pt x="33" y="85"/>
                          <a:pt x="33" y="85"/>
                        </a:cubicBezTo>
                        <a:cubicBezTo>
                          <a:pt x="36" y="87"/>
                          <a:pt x="39" y="88"/>
                          <a:pt x="42" y="89"/>
                        </a:cubicBezTo>
                        <a:cubicBezTo>
                          <a:pt x="42" y="104"/>
                          <a:pt x="42" y="104"/>
                          <a:pt x="42" y="104"/>
                        </a:cubicBezTo>
                        <a:cubicBezTo>
                          <a:pt x="61" y="104"/>
                          <a:pt x="61" y="104"/>
                          <a:pt x="61" y="104"/>
                        </a:cubicBezTo>
                        <a:cubicBezTo>
                          <a:pt x="61" y="89"/>
                          <a:pt x="61" y="89"/>
                          <a:pt x="61" y="89"/>
                        </a:cubicBezTo>
                        <a:cubicBezTo>
                          <a:pt x="65" y="88"/>
                          <a:pt x="68" y="87"/>
                          <a:pt x="71" y="85"/>
                        </a:cubicBezTo>
                        <a:cubicBezTo>
                          <a:pt x="82" y="96"/>
                          <a:pt x="82" y="96"/>
                          <a:pt x="82" y="96"/>
                        </a:cubicBezTo>
                        <a:cubicBezTo>
                          <a:pt x="95" y="82"/>
                          <a:pt x="95" y="82"/>
                          <a:pt x="95" y="82"/>
                        </a:cubicBezTo>
                        <a:cubicBezTo>
                          <a:pt x="84" y="71"/>
                          <a:pt x="84" y="71"/>
                          <a:pt x="84" y="71"/>
                        </a:cubicBezTo>
                        <a:cubicBezTo>
                          <a:pt x="86" y="68"/>
                          <a:pt x="88" y="65"/>
                          <a:pt x="88" y="62"/>
                        </a:cubicBezTo>
                        <a:lnTo>
                          <a:pt x="104" y="62"/>
                        </a:lnTo>
                        <a:close/>
                      </a:path>
                    </a:pathLst>
                  </a:custGeom>
                  <a:solidFill>
                    <a:schemeClr val="accent3"/>
                  </a:solidFill>
                  <a:ln w="9525" cap="rnd" cmpd="sng">
                    <a:solidFill>
                      <a:schemeClr val="lt1"/>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6" name="Google Shape;444;p5">
                    <a:extLst>
                      <a:ext uri="{FF2B5EF4-FFF2-40B4-BE49-F238E27FC236}">
                        <a16:creationId xmlns:a16="http://schemas.microsoft.com/office/drawing/2014/main" id="{E2A2A9B3-33F7-BE2C-5854-495CA53203AB}"/>
                      </a:ext>
                    </a:extLst>
                  </p:cNvPr>
                  <p:cNvSpPr/>
                  <p:nvPr/>
                </p:nvSpPr>
                <p:spPr>
                  <a:xfrm>
                    <a:off x="1713113" y="6006185"/>
                    <a:ext cx="53669" cy="53669"/>
                  </a:xfrm>
                  <a:prstGeom prst="ellipse">
                    <a:avLst/>
                  </a:prstGeom>
                  <a:solidFill>
                    <a:schemeClr val="accent3"/>
                  </a:solidFill>
                  <a:ln w="9525" cap="rnd" cmpd="sng">
                    <a:solidFill>
                      <a:schemeClr val="lt1"/>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grpSp>
        </p:grpSp>
      </p:grpSp>
      <p:pic>
        <p:nvPicPr>
          <p:cNvPr id="47" name="Google Shape;445;p5">
            <a:extLst>
              <a:ext uri="{FF2B5EF4-FFF2-40B4-BE49-F238E27FC236}">
                <a16:creationId xmlns:a16="http://schemas.microsoft.com/office/drawing/2014/main" id="{FC2602FE-57CA-FC4A-851F-829DB029BF9C}"/>
              </a:ext>
            </a:extLst>
          </p:cNvPr>
          <p:cNvPicPr preferRelativeResize="0"/>
          <p:nvPr/>
        </p:nvPicPr>
        <p:blipFill rotWithShape="1">
          <a:blip r:embed="rId2">
            <a:alphaModFix/>
          </a:blip>
          <a:srcRect/>
          <a:stretch/>
        </p:blipFill>
        <p:spPr>
          <a:xfrm>
            <a:off x="611685" y="7178711"/>
            <a:ext cx="384048" cy="384048"/>
          </a:xfrm>
          <a:prstGeom prst="rect">
            <a:avLst/>
          </a:prstGeom>
          <a:noFill/>
          <a:ln>
            <a:noFill/>
          </a:ln>
        </p:spPr>
      </p:pic>
      <p:sp>
        <p:nvSpPr>
          <p:cNvPr id="48" name="Google Shape;446;p5">
            <a:extLst>
              <a:ext uri="{FF2B5EF4-FFF2-40B4-BE49-F238E27FC236}">
                <a16:creationId xmlns:a16="http://schemas.microsoft.com/office/drawing/2014/main" id="{E55705EE-4C40-2B98-D869-2DD28ABE275C}"/>
              </a:ext>
            </a:extLst>
          </p:cNvPr>
          <p:cNvSpPr/>
          <p:nvPr/>
        </p:nvSpPr>
        <p:spPr>
          <a:xfrm>
            <a:off x="932284" y="7179844"/>
            <a:ext cx="2803500" cy="349650"/>
          </a:xfrm>
          <a:prstGeom prst="rect">
            <a:avLst/>
          </a:prstGeom>
          <a:noFill/>
          <a:ln>
            <a:noFill/>
          </a:ln>
        </p:spPr>
        <p:txBody>
          <a:bodyPr spcFirstLastPara="1" wrap="square" lIns="137138" tIns="70200" rIns="137138" bIns="70200" anchor="t" anchorCtr="0">
            <a:noAutofit/>
          </a:bodyPr>
          <a:lstStyle/>
          <a:p>
            <a:pPr marL="0" marR="0" lvl="0" indent="0" algn="l" defTabSz="1371600" rtl="0" eaLnBrk="1" fontAlgn="auto" latinLnBrk="0" hangingPunct="1">
              <a:lnSpc>
                <a:spcPct val="90000"/>
              </a:lnSpc>
              <a:spcBef>
                <a:spcPts val="0"/>
              </a:spcBef>
              <a:spcAft>
                <a:spcPts val="0"/>
              </a:spcAft>
              <a:buClr>
                <a:srgbClr val="000000"/>
              </a:buClr>
              <a:buSzPts val="1000"/>
              <a:buFontTx/>
              <a:buNone/>
              <a:tabLst/>
              <a:defRPr/>
            </a:pPr>
            <a:r>
              <a:rPr kumimoji="0" lang="en-US" sz="1500" b="0" i="0" u="none" strike="noStrike" kern="0" cap="none" spc="0" normalizeH="0" baseline="0" noProof="0" dirty="0">
                <a:ln>
                  <a:noFill/>
                </a:ln>
                <a:solidFill>
                  <a:srgbClr val="242625"/>
                </a:solidFill>
                <a:effectLst/>
                <a:uLnTx/>
                <a:uFillTx/>
                <a:latin typeface="Calibri" panose="020F0502020204030204" pitchFamily="34" charset="0"/>
                <a:ea typeface="Calibri" panose="020F0502020204030204" pitchFamily="34" charset="0"/>
                <a:cs typeface="Calibri" panose="020F0502020204030204" pitchFamily="34" charset="0"/>
                <a:sym typeface="Open Sans"/>
              </a:rPr>
              <a:t>Deep Tech / Defense Tech</a:t>
            </a:r>
            <a:endParaRPr kumimoji="0" sz="1500" b="0" i="0" u="none" strike="noStrike" kern="0" cap="none" spc="0" normalizeH="0" baseline="0" noProof="0" dirty="0">
              <a:ln>
                <a:noFill/>
              </a:ln>
              <a:solidFill>
                <a:srgbClr val="242625"/>
              </a:solidFill>
              <a:effectLst/>
              <a:uLnTx/>
              <a:uFillTx/>
              <a:latin typeface="Calibri" panose="020F0502020204030204" pitchFamily="34" charset="0"/>
              <a:ea typeface="Calibri" panose="020F0502020204030204" pitchFamily="34" charset="0"/>
              <a:cs typeface="Calibri" panose="020F0502020204030204" pitchFamily="34" charset="0"/>
              <a:sym typeface="Open Sans"/>
            </a:endParaRPr>
          </a:p>
        </p:txBody>
      </p:sp>
      <p:sp>
        <p:nvSpPr>
          <p:cNvPr id="49" name="Google Shape;652;p5">
            <a:extLst>
              <a:ext uri="{FF2B5EF4-FFF2-40B4-BE49-F238E27FC236}">
                <a16:creationId xmlns:a16="http://schemas.microsoft.com/office/drawing/2014/main" id="{23F23E16-F039-1246-6E56-5169632B7756}"/>
              </a:ext>
            </a:extLst>
          </p:cNvPr>
          <p:cNvSpPr txBox="1"/>
          <p:nvPr/>
        </p:nvSpPr>
        <p:spPr>
          <a:xfrm>
            <a:off x="16196744" y="9049175"/>
            <a:ext cx="1535850" cy="784641"/>
          </a:xfrm>
          <a:prstGeom prst="rect">
            <a:avLst/>
          </a:prstGeom>
          <a:noFill/>
          <a:ln>
            <a:noFill/>
          </a:ln>
        </p:spPr>
        <p:txBody>
          <a:bodyPr spcFirstLastPara="1" wrap="square" lIns="137138" tIns="68550" rIns="137138" bIns="68550" anchor="t" anchorCtr="0">
            <a:spAutoFit/>
          </a:bodyPr>
          <a:lstStyle/>
          <a:p>
            <a:pPr marL="0" marR="0" lvl="0" indent="0" algn="ctr" defTabSz="1371600" rtl="0" eaLnBrk="1" fontAlgn="auto" latinLnBrk="0" hangingPunct="1">
              <a:lnSpc>
                <a:spcPct val="100000"/>
              </a:lnSpc>
              <a:spcBef>
                <a:spcPts val="0"/>
              </a:spcBef>
              <a:spcAft>
                <a:spcPts val="0"/>
              </a:spcAft>
              <a:buClr>
                <a:srgbClr val="FFFFFF"/>
              </a:buClr>
              <a:buSzPts val="1399"/>
              <a:buFontTx/>
              <a:buNone/>
              <a:tabLst/>
              <a:defRPr/>
            </a:pPr>
            <a:r>
              <a:rPr kumimoji="0" lang="en-US" sz="2099"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Open Sans"/>
              </a:rPr>
              <a:t>E →</a:t>
            </a:r>
            <a:endParaRPr kumimoji="0" sz="2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Open Sans"/>
            </a:endParaRPr>
          </a:p>
          <a:p>
            <a:pPr marL="0" marR="0" lvl="0" indent="0" algn="ctr" defTabSz="1371600" rtl="0" eaLnBrk="1" fontAlgn="auto" latinLnBrk="0" hangingPunct="1">
              <a:lnSpc>
                <a:spcPct val="100000"/>
              </a:lnSpc>
              <a:spcBef>
                <a:spcPts val="0"/>
              </a:spcBef>
              <a:spcAft>
                <a:spcPts val="0"/>
              </a:spcAft>
              <a:buClr>
                <a:srgbClr val="FFFFFF"/>
              </a:buClr>
              <a:buSzPts val="1399"/>
              <a:buFontTx/>
              <a:buNone/>
              <a:tabLst/>
              <a:defRPr/>
            </a:pPr>
            <a:endParaRPr kumimoji="0" sz="2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Open Sans"/>
            </a:endParaRPr>
          </a:p>
        </p:txBody>
      </p:sp>
      <p:sp>
        <p:nvSpPr>
          <p:cNvPr id="210" name="Google Shape;565;p27">
            <a:extLst>
              <a:ext uri="{FF2B5EF4-FFF2-40B4-BE49-F238E27FC236}">
                <a16:creationId xmlns:a16="http://schemas.microsoft.com/office/drawing/2014/main" id="{BA0026BC-F00E-31B8-F6F0-113246BFB9D2}"/>
              </a:ext>
            </a:extLst>
          </p:cNvPr>
          <p:cNvSpPr txBox="1"/>
          <p:nvPr/>
        </p:nvSpPr>
        <p:spPr>
          <a:xfrm>
            <a:off x="15992603" y="8750121"/>
            <a:ext cx="1535850" cy="784641"/>
          </a:xfrm>
          <a:prstGeom prst="rect">
            <a:avLst/>
          </a:prstGeom>
          <a:noFill/>
          <a:ln>
            <a:noFill/>
          </a:ln>
        </p:spPr>
        <p:txBody>
          <a:bodyPr spcFirstLastPara="1" wrap="square" lIns="137138" tIns="68550" rIns="137138" bIns="68550" anchor="t" anchorCtr="0">
            <a:spAutoFit/>
          </a:bodyPr>
          <a:lstStyle/>
          <a:p>
            <a:pPr marL="0" marR="0" lvl="0" indent="0" algn="ctr" defTabSz="1371600" rtl="0" eaLnBrk="1" fontAlgn="auto" latinLnBrk="0" hangingPunct="1">
              <a:lnSpc>
                <a:spcPct val="100000"/>
              </a:lnSpc>
              <a:spcBef>
                <a:spcPts val="0"/>
              </a:spcBef>
              <a:spcAft>
                <a:spcPts val="0"/>
              </a:spcAft>
              <a:buClr>
                <a:srgbClr val="FFFFFF"/>
              </a:buClr>
              <a:buSzPts val="1399"/>
              <a:buFontTx/>
              <a:buNone/>
              <a:tabLst/>
              <a:defRPr/>
            </a:pPr>
            <a:r>
              <a:rPr kumimoji="0" lang="iw-IL" sz="2099"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Open Sans"/>
              </a:rPr>
              <a:t>E</a:t>
            </a:r>
            <a:r>
              <a:rPr kumimoji="0" lang="en-US" sz="2099"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Open Sans"/>
              </a:rPr>
              <a:t> →</a:t>
            </a: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Open Sans"/>
            </a:endParaRPr>
          </a:p>
          <a:p>
            <a:pPr marL="0" marR="0" lvl="0" indent="0" algn="ctr" defTabSz="1371600" rtl="0" eaLnBrk="1" fontAlgn="auto" latinLnBrk="0" hangingPunct="1">
              <a:lnSpc>
                <a:spcPct val="100000"/>
              </a:lnSpc>
              <a:spcBef>
                <a:spcPts val="0"/>
              </a:spcBef>
              <a:spcAft>
                <a:spcPts val="0"/>
              </a:spcAft>
              <a:buClr>
                <a:srgbClr val="FFFFFF"/>
              </a:buClr>
              <a:buSzPts val="1399"/>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Open Sans"/>
            </a:endParaRPr>
          </a:p>
        </p:txBody>
      </p:sp>
      <p:sp>
        <p:nvSpPr>
          <p:cNvPr id="229" name="Slide Number Placeholder 11">
            <a:extLst>
              <a:ext uri="{FF2B5EF4-FFF2-40B4-BE49-F238E27FC236}">
                <a16:creationId xmlns:a16="http://schemas.microsoft.com/office/drawing/2014/main" id="{03639B61-934F-DDD5-A2FC-75A5145A4335}"/>
              </a:ext>
            </a:extLst>
          </p:cNvPr>
          <p:cNvSpPr>
            <a:spLocks noGrp="1"/>
          </p:cNvSpPr>
          <p:nvPr>
            <p:ph type="sldNum" sz="quarter" idx="12"/>
          </p:nvPr>
        </p:nvSpPr>
        <p:spPr>
          <a:xfrm>
            <a:off x="17134530" y="9648826"/>
            <a:ext cx="396525" cy="215444"/>
          </a:xfrm>
        </p:spPr>
        <p:txBody>
          <a:bodyPr/>
          <a:lstStyle/>
          <a:p>
            <a:fld id="{B6F15528-21DE-4FAA-801E-634DDDAF4B2B}" type="slidenum">
              <a:rPr lang="en-US" smtClean="0"/>
              <a:pPr/>
              <a:t>15</a:t>
            </a:fld>
            <a:endParaRPr lang="en-US" dirty="0"/>
          </a:p>
        </p:txBody>
      </p:sp>
      <p:grpSp>
        <p:nvGrpSpPr>
          <p:cNvPr id="231" name="Group 230">
            <a:extLst>
              <a:ext uri="{FF2B5EF4-FFF2-40B4-BE49-F238E27FC236}">
                <a16:creationId xmlns:a16="http://schemas.microsoft.com/office/drawing/2014/main" id="{F12C9565-15FB-1EE4-D8F3-5BF16294CF81}"/>
              </a:ext>
            </a:extLst>
          </p:cNvPr>
          <p:cNvGrpSpPr/>
          <p:nvPr/>
        </p:nvGrpSpPr>
        <p:grpSpPr>
          <a:xfrm>
            <a:off x="617283" y="5745048"/>
            <a:ext cx="378450" cy="378450"/>
            <a:chOff x="4447332" y="8156260"/>
            <a:chExt cx="378450" cy="378450"/>
          </a:xfrm>
          <a:solidFill>
            <a:srgbClr val="1E5CA7"/>
          </a:solidFill>
        </p:grpSpPr>
        <p:sp>
          <p:nvSpPr>
            <p:cNvPr id="232" name="Google Shape;522;p27">
              <a:extLst>
                <a:ext uri="{FF2B5EF4-FFF2-40B4-BE49-F238E27FC236}">
                  <a16:creationId xmlns:a16="http://schemas.microsoft.com/office/drawing/2014/main" id="{17B63C3E-D332-3EF5-5DDD-28A6F8B5705A}"/>
                </a:ext>
              </a:extLst>
            </p:cNvPr>
            <p:cNvSpPr/>
            <p:nvPr/>
          </p:nvSpPr>
          <p:spPr>
            <a:xfrm rot="16200000" flipH="1">
              <a:off x="4447332" y="8156260"/>
              <a:ext cx="378450" cy="378450"/>
            </a:xfrm>
            <a:prstGeom prst="round2SameRect">
              <a:avLst>
                <a:gd name="adj1" fmla="val 50000"/>
                <a:gd name="adj2" fmla="val 0"/>
              </a:avLst>
            </a:prstGeom>
            <a:grpFill/>
            <a:ln w="9525" cap="flat" cmpd="sng">
              <a:solidFill>
                <a:srgbClr val="16457D"/>
              </a:solidFill>
              <a:prstDash val="solid"/>
              <a:miter lim="800000"/>
              <a:headEnd type="none" w="sm" len="sm"/>
              <a:tailEnd type="none" w="sm" len="sm"/>
            </a:ln>
          </p:spPr>
          <p:txBody>
            <a:bodyPr spcFirstLastPara="1" wrap="square" lIns="137138" tIns="68550" rIns="137138" bIns="68550" anchor="ctr" anchorCtr="0">
              <a:noAutofit/>
            </a:bodyPr>
            <a:lstStyle/>
            <a:p>
              <a:pPr marL="0" marR="0" lvl="0" indent="0" algn="ctr" defTabSz="1371600" rtl="1"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nvGrpSpPr>
            <p:cNvPr id="233" name="Google Shape;523;p27">
              <a:extLst>
                <a:ext uri="{FF2B5EF4-FFF2-40B4-BE49-F238E27FC236}">
                  <a16:creationId xmlns:a16="http://schemas.microsoft.com/office/drawing/2014/main" id="{0EEF01A0-2DA3-CCB7-58A5-A4A93112D39F}"/>
                </a:ext>
              </a:extLst>
            </p:cNvPr>
            <p:cNvGrpSpPr/>
            <p:nvPr/>
          </p:nvGrpSpPr>
          <p:grpSpPr>
            <a:xfrm flipH="1">
              <a:off x="4498652" y="8234383"/>
              <a:ext cx="265580" cy="225278"/>
              <a:chOff x="8903518" y="1196752"/>
              <a:chExt cx="873472" cy="740923"/>
            </a:xfrm>
            <a:grpFill/>
          </p:grpSpPr>
          <p:sp>
            <p:nvSpPr>
              <p:cNvPr id="234" name="Google Shape;524;p27">
                <a:extLst>
                  <a:ext uri="{FF2B5EF4-FFF2-40B4-BE49-F238E27FC236}">
                    <a16:creationId xmlns:a16="http://schemas.microsoft.com/office/drawing/2014/main" id="{1371475C-E826-BCDD-9EA5-B4C177CC8AA2}"/>
                  </a:ext>
                </a:extLst>
              </p:cNvPr>
              <p:cNvSpPr/>
              <p:nvPr/>
            </p:nvSpPr>
            <p:spPr>
              <a:xfrm>
                <a:off x="8903518" y="1196752"/>
                <a:ext cx="520773" cy="648072"/>
              </a:xfrm>
              <a:custGeom>
                <a:avLst/>
                <a:gdLst/>
                <a:ahLst/>
                <a:cxnLst/>
                <a:rect l="l" t="t" r="r" b="b"/>
                <a:pathLst>
                  <a:path w="57" h="71" extrusionOk="0">
                    <a:moveTo>
                      <a:pt x="28" y="50"/>
                    </a:moveTo>
                    <a:cubicBezTo>
                      <a:pt x="28" y="57"/>
                      <a:pt x="28" y="57"/>
                      <a:pt x="28" y="57"/>
                    </a:cubicBezTo>
                    <a:moveTo>
                      <a:pt x="0" y="39"/>
                    </a:moveTo>
                    <a:cubicBezTo>
                      <a:pt x="57" y="39"/>
                      <a:pt x="57" y="39"/>
                      <a:pt x="57" y="39"/>
                    </a:cubicBezTo>
                    <a:moveTo>
                      <a:pt x="10" y="25"/>
                    </a:moveTo>
                    <a:cubicBezTo>
                      <a:pt x="10" y="3"/>
                      <a:pt x="10" y="3"/>
                      <a:pt x="10" y="3"/>
                    </a:cubicBezTo>
                    <a:cubicBezTo>
                      <a:pt x="10" y="3"/>
                      <a:pt x="11" y="0"/>
                      <a:pt x="14" y="0"/>
                    </a:cubicBezTo>
                    <a:cubicBezTo>
                      <a:pt x="42" y="0"/>
                      <a:pt x="42" y="0"/>
                      <a:pt x="42" y="0"/>
                    </a:cubicBezTo>
                    <a:cubicBezTo>
                      <a:pt x="42" y="0"/>
                      <a:pt x="46" y="0"/>
                      <a:pt x="46" y="3"/>
                    </a:cubicBezTo>
                    <a:cubicBezTo>
                      <a:pt x="46" y="25"/>
                      <a:pt x="46" y="25"/>
                      <a:pt x="46" y="25"/>
                    </a:cubicBezTo>
                    <a:moveTo>
                      <a:pt x="57" y="25"/>
                    </a:moveTo>
                    <a:cubicBezTo>
                      <a:pt x="57" y="64"/>
                      <a:pt x="57" y="64"/>
                      <a:pt x="57" y="64"/>
                    </a:cubicBezTo>
                    <a:cubicBezTo>
                      <a:pt x="57" y="68"/>
                      <a:pt x="54" y="71"/>
                      <a:pt x="50" y="71"/>
                    </a:cubicBezTo>
                    <a:cubicBezTo>
                      <a:pt x="7" y="71"/>
                      <a:pt x="7" y="71"/>
                      <a:pt x="7" y="71"/>
                    </a:cubicBezTo>
                    <a:cubicBezTo>
                      <a:pt x="3" y="71"/>
                      <a:pt x="0" y="68"/>
                      <a:pt x="0" y="64"/>
                    </a:cubicBezTo>
                    <a:cubicBezTo>
                      <a:pt x="0" y="25"/>
                      <a:pt x="0" y="25"/>
                      <a:pt x="0" y="25"/>
                    </a:cubicBezTo>
                    <a:lnTo>
                      <a:pt x="57" y="25"/>
                    </a:lnTo>
                    <a:close/>
                  </a:path>
                </a:pathLst>
              </a:custGeom>
              <a:grp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nvGrpSpPr>
              <p:cNvPr id="235" name="Google Shape;525;p27">
                <a:extLst>
                  <a:ext uri="{FF2B5EF4-FFF2-40B4-BE49-F238E27FC236}">
                    <a16:creationId xmlns:a16="http://schemas.microsoft.com/office/drawing/2014/main" id="{3B8B707D-83E3-DA00-DACC-F065F73F1370}"/>
                  </a:ext>
                </a:extLst>
              </p:cNvPr>
              <p:cNvGrpSpPr/>
              <p:nvPr/>
            </p:nvGrpSpPr>
            <p:grpSpPr>
              <a:xfrm>
                <a:off x="9335548" y="1324649"/>
                <a:ext cx="441442" cy="613026"/>
                <a:chOff x="9274611" y="1324649"/>
                <a:chExt cx="441442" cy="613026"/>
              </a:xfrm>
              <a:grpFill/>
            </p:grpSpPr>
            <p:sp>
              <p:nvSpPr>
                <p:cNvPr id="236" name="Google Shape;526;p27">
                  <a:extLst>
                    <a:ext uri="{FF2B5EF4-FFF2-40B4-BE49-F238E27FC236}">
                      <a16:creationId xmlns:a16="http://schemas.microsoft.com/office/drawing/2014/main" id="{1D85A1E4-90F1-E47C-EA5E-E36463648164}"/>
                    </a:ext>
                  </a:extLst>
                </p:cNvPr>
                <p:cNvSpPr/>
                <p:nvPr/>
              </p:nvSpPr>
              <p:spPr>
                <a:xfrm>
                  <a:off x="9508911" y="1635001"/>
                  <a:ext cx="97200" cy="97200"/>
                </a:xfrm>
                <a:prstGeom prst="ellipse">
                  <a:avLst/>
                </a:prstGeom>
                <a:grp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237" name="Google Shape;527;p27">
                  <a:extLst>
                    <a:ext uri="{FF2B5EF4-FFF2-40B4-BE49-F238E27FC236}">
                      <a16:creationId xmlns:a16="http://schemas.microsoft.com/office/drawing/2014/main" id="{AC831AE1-95CE-D3FC-24C2-F253C9D16D6D}"/>
                    </a:ext>
                  </a:extLst>
                </p:cNvPr>
                <p:cNvCxnSpPr/>
                <p:nvPr/>
              </p:nvCxnSpPr>
              <p:spPr>
                <a:xfrm rot="10800000">
                  <a:off x="9274611" y="1685166"/>
                  <a:ext cx="234300" cy="0"/>
                </a:xfrm>
                <a:prstGeom prst="straightConnector1">
                  <a:avLst/>
                </a:prstGeom>
                <a:grpFill/>
                <a:ln w="9525" cap="rnd" cmpd="sng">
                  <a:solidFill>
                    <a:srgbClr val="FFFFFF"/>
                  </a:solidFill>
                  <a:prstDash val="solid"/>
                  <a:round/>
                  <a:headEnd type="none" w="sm" len="sm"/>
                  <a:tailEnd type="none" w="sm" len="sm"/>
                </a:ln>
              </p:spPr>
            </p:cxnSp>
            <p:sp>
              <p:nvSpPr>
                <p:cNvPr id="238" name="Google Shape;528;p27">
                  <a:extLst>
                    <a:ext uri="{FF2B5EF4-FFF2-40B4-BE49-F238E27FC236}">
                      <a16:creationId xmlns:a16="http://schemas.microsoft.com/office/drawing/2014/main" id="{93DAE21C-1622-A853-82AC-736B40974E6B}"/>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grp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39" name="Google Shape;529;p27">
                  <a:extLst>
                    <a:ext uri="{FF2B5EF4-FFF2-40B4-BE49-F238E27FC236}">
                      <a16:creationId xmlns:a16="http://schemas.microsoft.com/office/drawing/2014/main" id="{5AA72F72-620F-D20A-DE5E-D7575902B0C3}"/>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grp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0" name="Google Shape;530;p27">
                  <a:extLst>
                    <a:ext uri="{FF2B5EF4-FFF2-40B4-BE49-F238E27FC236}">
                      <a16:creationId xmlns:a16="http://schemas.microsoft.com/office/drawing/2014/main" id="{D5989C8F-20B9-7606-D707-E5F0F6CC001C}"/>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grp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1" name="Google Shape;531;p27">
                  <a:extLst>
                    <a:ext uri="{FF2B5EF4-FFF2-40B4-BE49-F238E27FC236}">
                      <a16:creationId xmlns:a16="http://schemas.microsoft.com/office/drawing/2014/main" id="{4CA9546D-6D7C-8A5C-53DA-8C109CC67E0F}"/>
                    </a:ext>
                  </a:extLst>
                </p:cNvPr>
                <p:cNvSpPr/>
                <p:nvPr/>
              </p:nvSpPr>
              <p:spPr>
                <a:xfrm>
                  <a:off x="9618853" y="1453334"/>
                  <a:ext cx="97200" cy="97200"/>
                </a:xfrm>
                <a:prstGeom prst="ellipse">
                  <a:avLst/>
                </a:prstGeom>
                <a:grp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2" name="Google Shape;532;p27">
                  <a:extLst>
                    <a:ext uri="{FF2B5EF4-FFF2-40B4-BE49-F238E27FC236}">
                      <a16:creationId xmlns:a16="http://schemas.microsoft.com/office/drawing/2014/main" id="{ED3E96BB-6131-8485-4B61-44CA8C1AA350}"/>
                    </a:ext>
                  </a:extLst>
                </p:cNvPr>
                <p:cNvSpPr/>
                <p:nvPr/>
              </p:nvSpPr>
              <p:spPr>
                <a:xfrm>
                  <a:off x="9447706" y="1324649"/>
                  <a:ext cx="97200" cy="97200"/>
                </a:xfrm>
                <a:prstGeom prst="ellipse">
                  <a:avLst/>
                </a:prstGeom>
                <a:grp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marR="0" lvl="0" indent="0" algn="l"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3" name="Google Shape;533;p27">
                  <a:extLst>
                    <a:ext uri="{FF2B5EF4-FFF2-40B4-BE49-F238E27FC236}">
                      <a16:creationId xmlns:a16="http://schemas.microsoft.com/office/drawing/2014/main" id="{BE103C34-F716-16BA-C806-A647DA7F5C11}"/>
                    </a:ext>
                  </a:extLst>
                </p:cNvPr>
                <p:cNvSpPr/>
                <p:nvPr/>
              </p:nvSpPr>
              <p:spPr>
                <a:xfrm>
                  <a:off x="9447706" y="1840475"/>
                  <a:ext cx="97200" cy="97200"/>
                </a:xfrm>
                <a:prstGeom prst="ellipse">
                  <a:avLst/>
                </a:prstGeom>
                <a:grp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marR="0" lvl="0" indent="0" algn="r" defTabSz="1371600" rtl="1"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grpSp>
      </p:grpSp>
      <p:grpSp>
        <p:nvGrpSpPr>
          <p:cNvPr id="244" name="Google Shape;518;p27">
            <a:extLst>
              <a:ext uri="{FF2B5EF4-FFF2-40B4-BE49-F238E27FC236}">
                <a16:creationId xmlns:a16="http://schemas.microsoft.com/office/drawing/2014/main" id="{EF0D512D-7357-B8D4-94BD-66B08C1F77F2}"/>
              </a:ext>
            </a:extLst>
          </p:cNvPr>
          <p:cNvGrpSpPr/>
          <p:nvPr/>
        </p:nvGrpSpPr>
        <p:grpSpPr>
          <a:xfrm>
            <a:off x="700589" y="6312850"/>
            <a:ext cx="258783" cy="223446"/>
            <a:chOff x="1447832" y="5554938"/>
            <a:chExt cx="1032447" cy="891465"/>
          </a:xfrm>
        </p:grpSpPr>
        <p:sp>
          <p:nvSpPr>
            <p:cNvPr id="245" name="Google Shape;519;p27">
              <a:extLst>
                <a:ext uri="{FF2B5EF4-FFF2-40B4-BE49-F238E27FC236}">
                  <a16:creationId xmlns:a16="http://schemas.microsoft.com/office/drawing/2014/main" id="{AC60133E-A68E-A8A9-DB8D-3CB382485C82}"/>
                </a:ext>
              </a:extLst>
            </p:cNvPr>
            <p:cNvSpPr/>
            <p:nvPr/>
          </p:nvSpPr>
          <p:spPr>
            <a:xfrm>
              <a:off x="1449158" y="5554938"/>
              <a:ext cx="801412" cy="801412"/>
            </a:xfrm>
            <a:custGeom>
              <a:avLst/>
              <a:gdLst/>
              <a:ahLst/>
              <a:cxnLst/>
              <a:rect l="l" t="t" r="r" b="b"/>
              <a:pathLst>
                <a:path w="801412" h="801412" extrusionOk="0">
                  <a:moveTo>
                    <a:pt x="73393" y="0"/>
                  </a:moveTo>
                  <a:lnTo>
                    <a:pt x="728019" y="0"/>
                  </a:lnTo>
                  <a:cubicBezTo>
                    <a:pt x="768553" y="0"/>
                    <a:pt x="801412" y="32859"/>
                    <a:pt x="801412" y="73393"/>
                  </a:cubicBezTo>
                  <a:lnTo>
                    <a:pt x="801412" y="356542"/>
                  </a:lnTo>
                  <a:lnTo>
                    <a:pt x="699682" y="356542"/>
                  </a:lnTo>
                  <a:cubicBezTo>
                    <a:pt x="682009" y="356542"/>
                    <a:pt x="667683" y="370869"/>
                    <a:pt x="667683" y="388541"/>
                  </a:cubicBezTo>
                  <a:lnTo>
                    <a:pt x="667683" y="528027"/>
                  </a:lnTo>
                  <a:lnTo>
                    <a:pt x="528197" y="528027"/>
                  </a:lnTo>
                  <a:cubicBezTo>
                    <a:pt x="510524" y="528027"/>
                    <a:pt x="496198" y="542354"/>
                    <a:pt x="496198" y="560026"/>
                  </a:cubicBezTo>
                  <a:lnTo>
                    <a:pt x="496198" y="688019"/>
                  </a:lnTo>
                  <a:cubicBezTo>
                    <a:pt x="496198" y="705692"/>
                    <a:pt x="510524" y="720018"/>
                    <a:pt x="528197" y="720018"/>
                  </a:cubicBezTo>
                  <a:lnTo>
                    <a:pt x="667683" y="720018"/>
                  </a:lnTo>
                  <a:lnTo>
                    <a:pt x="667683" y="801412"/>
                  </a:lnTo>
                  <a:lnTo>
                    <a:pt x="73393" y="801412"/>
                  </a:lnTo>
                  <a:cubicBezTo>
                    <a:pt x="32859" y="801412"/>
                    <a:pt x="0" y="768553"/>
                    <a:pt x="0" y="728019"/>
                  </a:cubicBezTo>
                  <a:lnTo>
                    <a:pt x="0" y="73393"/>
                  </a:lnTo>
                  <a:cubicBezTo>
                    <a:pt x="0" y="32859"/>
                    <a:pt x="32859" y="0"/>
                    <a:pt x="73393" y="0"/>
                  </a:cubicBezTo>
                  <a:close/>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6" name="Google Shape;520;p27">
              <a:extLst>
                <a:ext uri="{FF2B5EF4-FFF2-40B4-BE49-F238E27FC236}">
                  <a16:creationId xmlns:a16="http://schemas.microsoft.com/office/drawing/2014/main" id="{023DD839-B762-A6AC-2828-8E9B03C2C3A3}"/>
                </a:ext>
              </a:extLst>
            </p:cNvPr>
            <p:cNvSpPr/>
            <p:nvPr/>
          </p:nvSpPr>
          <p:spPr>
            <a:xfrm>
              <a:off x="1447832" y="5743836"/>
              <a:ext cx="670337" cy="436304"/>
            </a:xfrm>
            <a:custGeom>
              <a:avLst/>
              <a:gdLst/>
              <a:ahLst/>
              <a:cxnLst/>
              <a:rect l="l" t="t" r="r" b="b"/>
              <a:pathLst>
                <a:path w="670337" h="436304" extrusionOk="0">
                  <a:moveTo>
                    <a:pt x="0" y="217316"/>
                  </a:moveTo>
                  <a:lnTo>
                    <a:pt x="224003" y="217316"/>
                  </a:lnTo>
                  <a:lnTo>
                    <a:pt x="297557" y="0"/>
                  </a:lnTo>
                  <a:lnTo>
                    <a:pt x="402871" y="436304"/>
                  </a:lnTo>
                  <a:lnTo>
                    <a:pt x="498156" y="108658"/>
                  </a:lnTo>
                  <a:lnTo>
                    <a:pt x="529918" y="213973"/>
                  </a:lnTo>
                  <a:lnTo>
                    <a:pt x="670337" y="213973"/>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7" name="Google Shape;521;p27">
              <a:extLst>
                <a:ext uri="{FF2B5EF4-FFF2-40B4-BE49-F238E27FC236}">
                  <a16:creationId xmlns:a16="http://schemas.microsoft.com/office/drawing/2014/main" id="{F56F862F-F696-0E76-1017-B9EBD774EEAB}"/>
                </a:ext>
              </a:extLst>
            </p:cNvPr>
            <p:cNvSpPr/>
            <p:nvPr/>
          </p:nvSpPr>
          <p:spPr>
            <a:xfrm>
              <a:off x="1945356" y="5911480"/>
              <a:ext cx="534923" cy="534923"/>
            </a:xfrm>
            <a:custGeom>
              <a:avLst/>
              <a:gdLst/>
              <a:ahLst/>
              <a:cxnLst/>
              <a:rect l="l" t="t" r="r" b="b"/>
              <a:pathLst>
                <a:path w="1132113" h="1132113" extrusionOk="0">
                  <a:moveTo>
                    <a:pt x="430624" y="0"/>
                  </a:moveTo>
                  <a:lnTo>
                    <a:pt x="701489" y="0"/>
                  </a:lnTo>
                  <a:cubicBezTo>
                    <a:pt x="738889" y="0"/>
                    <a:pt x="769207" y="30318"/>
                    <a:pt x="769207" y="67718"/>
                  </a:cubicBezTo>
                  <a:lnTo>
                    <a:pt x="769207" y="362906"/>
                  </a:lnTo>
                  <a:lnTo>
                    <a:pt x="1064395" y="362906"/>
                  </a:lnTo>
                  <a:cubicBezTo>
                    <a:pt x="1101795" y="362906"/>
                    <a:pt x="1132113" y="393224"/>
                    <a:pt x="1132113" y="430624"/>
                  </a:cubicBezTo>
                  <a:lnTo>
                    <a:pt x="1132113" y="701489"/>
                  </a:lnTo>
                  <a:cubicBezTo>
                    <a:pt x="1132113" y="738889"/>
                    <a:pt x="1101795" y="769207"/>
                    <a:pt x="1064395" y="769207"/>
                  </a:cubicBezTo>
                  <a:lnTo>
                    <a:pt x="769207" y="769207"/>
                  </a:lnTo>
                  <a:lnTo>
                    <a:pt x="769207" y="1064395"/>
                  </a:lnTo>
                  <a:cubicBezTo>
                    <a:pt x="769207" y="1101795"/>
                    <a:pt x="738889" y="1132113"/>
                    <a:pt x="701489" y="1132113"/>
                  </a:cubicBezTo>
                  <a:lnTo>
                    <a:pt x="430624" y="1132113"/>
                  </a:lnTo>
                  <a:cubicBezTo>
                    <a:pt x="393224" y="1132113"/>
                    <a:pt x="362906" y="1101795"/>
                    <a:pt x="362906" y="1064395"/>
                  </a:cubicBezTo>
                  <a:lnTo>
                    <a:pt x="362906" y="769207"/>
                  </a:lnTo>
                  <a:lnTo>
                    <a:pt x="67718" y="769207"/>
                  </a:lnTo>
                  <a:cubicBezTo>
                    <a:pt x="30318" y="769207"/>
                    <a:pt x="0" y="738889"/>
                    <a:pt x="0" y="701489"/>
                  </a:cubicBezTo>
                  <a:lnTo>
                    <a:pt x="0" y="430624"/>
                  </a:lnTo>
                  <a:cubicBezTo>
                    <a:pt x="0" y="393224"/>
                    <a:pt x="30318" y="362906"/>
                    <a:pt x="67718" y="362906"/>
                  </a:cubicBezTo>
                  <a:lnTo>
                    <a:pt x="362906" y="362906"/>
                  </a:lnTo>
                  <a:lnTo>
                    <a:pt x="362906" y="67718"/>
                  </a:lnTo>
                  <a:cubicBezTo>
                    <a:pt x="362906" y="30318"/>
                    <a:pt x="393224" y="0"/>
                    <a:pt x="430624" y="0"/>
                  </a:cubicBezTo>
                  <a:close/>
                </a:path>
              </a:pathLst>
            </a:custGeom>
            <a:solidFill>
              <a:srgbClr val="1E5CA7"/>
            </a:solidFill>
            <a:ln w="9525" cap="flat" cmpd="sng">
              <a:solidFill>
                <a:srgbClr val="FFFFFF"/>
              </a:solidFill>
              <a:prstDash val="solid"/>
              <a:miter lim="800000"/>
              <a:headEnd type="none" w="sm" len="sm"/>
              <a:tailEnd type="none" w="sm" len="sm"/>
            </a:ln>
          </p:spPr>
          <p:txBody>
            <a:bodyPr spcFirstLastPara="1" wrap="square" lIns="137138" tIns="68550" rIns="137138" bIns="68550" anchor="ctr" anchorCtr="0">
              <a:noAutofit/>
            </a:bodyPr>
            <a:lstStyle/>
            <a:p>
              <a:pPr marL="0" marR="0" lvl="0" indent="0" algn="ctr" defTabSz="1371600" rtl="0" eaLnBrk="1" fontAlgn="auto" latinLnBrk="0" hangingPunct="1">
                <a:lnSpc>
                  <a:spcPct val="100000"/>
                </a:lnSpc>
                <a:spcBef>
                  <a:spcPts val="0"/>
                </a:spcBef>
                <a:spcAft>
                  <a:spcPts val="0"/>
                </a:spcAft>
                <a:buClr>
                  <a:srgbClr val="000000"/>
                </a:buClr>
                <a:buSzPts val="1400"/>
                <a:buFontTx/>
                <a:buNone/>
                <a:tabLst/>
                <a:defRPr/>
              </a:pPr>
              <a:endParaRPr kumimoji="0" sz="2100"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grpSp>
      <p:grpSp>
        <p:nvGrpSpPr>
          <p:cNvPr id="684" name="Group 683">
            <a:extLst>
              <a:ext uri="{FF2B5EF4-FFF2-40B4-BE49-F238E27FC236}">
                <a16:creationId xmlns:a16="http://schemas.microsoft.com/office/drawing/2014/main" id="{4746C323-574F-D089-7E8E-A6381A665B4A}"/>
              </a:ext>
            </a:extLst>
          </p:cNvPr>
          <p:cNvGrpSpPr/>
          <p:nvPr/>
        </p:nvGrpSpPr>
        <p:grpSpPr>
          <a:xfrm>
            <a:off x="3385317" y="1135330"/>
            <a:ext cx="14317285" cy="8016341"/>
            <a:chOff x="3385317" y="1135330"/>
            <a:chExt cx="14317285" cy="8016341"/>
          </a:xfrm>
        </p:grpSpPr>
        <p:grpSp>
          <p:nvGrpSpPr>
            <p:cNvPr id="519" name="Group 518">
              <a:extLst>
                <a:ext uri="{FF2B5EF4-FFF2-40B4-BE49-F238E27FC236}">
                  <a16:creationId xmlns:a16="http://schemas.microsoft.com/office/drawing/2014/main" id="{1437B051-500C-82DB-4BBF-25D2AD8A9099}"/>
                </a:ext>
              </a:extLst>
            </p:cNvPr>
            <p:cNvGrpSpPr/>
            <p:nvPr/>
          </p:nvGrpSpPr>
          <p:grpSpPr>
            <a:xfrm>
              <a:off x="3999940" y="4712107"/>
              <a:ext cx="378450" cy="378450"/>
              <a:chOff x="13841292" y="5693531"/>
              <a:chExt cx="378450" cy="378450"/>
            </a:xfrm>
          </p:grpSpPr>
          <p:sp>
            <p:nvSpPr>
              <p:cNvPr id="520" name="Google Shape;323;p27">
                <a:extLst>
                  <a:ext uri="{FF2B5EF4-FFF2-40B4-BE49-F238E27FC236}">
                    <a16:creationId xmlns:a16="http://schemas.microsoft.com/office/drawing/2014/main" id="{DAF731FE-937A-74B1-0A8F-F31555BE4B42}"/>
                  </a:ext>
                </a:extLst>
              </p:cNvPr>
              <p:cNvSpPr/>
              <p:nvPr/>
            </p:nvSpPr>
            <p:spPr>
              <a:xfrm rot="16200000" flipH="1">
                <a:off x="13841292" y="5693531"/>
                <a:ext cx="378450" cy="378450"/>
              </a:xfrm>
              <a:prstGeom prst="round2SameRect">
                <a:avLst>
                  <a:gd name="adj1" fmla="val 50000"/>
                  <a:gd name="adj2" fmla="val 0"/>
                </a:avLst>
              </a:prstGeom>
              <a:solidFill>
                <a:srgbClr val="1E5CA7"/>
              </a:solidFill>
              <a:ln w="9525" cap="flat" cmpd="sng">
                <a:solidFill>
                  <a:srgbClr val="1E5CA7"/>
                </a:solidFill>
                <a:prstDash val="solid"/>
                <a:miter lim="800000"/>
                <a:headEnd type="none" w="sm" len="sm"/>
                <a:tailEnd type="none" w="sm" len="sm"/>
              </a:ln>
            </p:spPr>
            <p:txBody>
              <a:bodyPr spcFirstLastPara="1" wrap="square" lIns="137138" tIns="68550" rIns="137138" bIns="68550" anchor="ctr" anchorCtr="0">
                <a:noAutofit/>
              </a:bodyPr>
              <a:lstStyle/>
              <a:p>
                <a:pPr marL="0" algn="ctr" defTabSz="1371600" rtl="1" eaLnBrk="1" latinLnBrk="0" hangingPunct="1">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521" name="Google Shape;324;p27">
                <a:extLst>
                  <a:ext uri="{FF2B5EF4-FFF2-40B4-BE49-F238E27FC236}">
                    <a16:creationId xmlns:a16="http://schemas.microsoft.com/office/drawing/2014/main" id="{8BBD08C5-C3DE-0175-C2AE-5C7C426279C9}"/>
                  </a:ext>
                </a:extLst>
              </p:cNvPr>
              <p:cNvGrpSpPr/>
              <p:nvPr/>
            </p:nvGrpSpPr>
            <p:grpSpPr>
              <a:xfrm flipH="1">
                <a:off x="13892618" y="5771654"/>
                <a:ext cx="265580" cy="225278"/>
                <a:chOff x="8903518" y="1196752"/>
                <a:chExt cx="873472" cy="740923"/>
              </a:xfrm>
            </p:grpSpPr>
            <p:sp>
              <p:nvSpPr>
                <p:cNvPr id="522" name="Google Shape;325;p27">
                  <a:extLst>
                    <a:ext uri="{FF2B5EF4-FFF2-40B4-BE49-F238E27FC236}">
                      <a16:creationId xmlns:a16="http://schemas.microsoft.com/office/drawing/2014/main" id="{DDA9F532-DFBE-DAE1-435D-DA10B0B47788}"/>
                    </a:ext>
                  </a:extLst>
                </p:cNvPr>
                <p:cNvSpPr/>
                <p:nvPr/>
              </p:nvSpPr>
              <p:spPr>
                <a:xfrm>
                  <a:off x="8903518" y="1196752"/>
                  <a:ext cx="520773" cy="648072"/>
                </a:xfrm>
                <a:custGeom>
                  <a:avLst/>
                  <a:gdLst/>
                  <a:ahLst/>
                  <a:cxnLst/>
                  <a:rect l="l" t="t" r="r" b="b"/>
                  <a:pathLst>
                    <a:path w="57" h="71" extrusionOk="0">
                      <a:moveTo>
                        <a:pt x="28" y="50"/>
                      </a:moveTo>
                      <a:cubicBezTo>
                        <a:pt x="28" y="57"/>
                        <a:pt x="28" y="57"/>
                        <a:pt x="28" y="57"/>
                      </a:cubicBezTo>
                      <a:moveTo>
                        <a:pt x="0" y="39"/>
                      </a:moveTo>
                      <a:cubicBezTo>
                        <a:pt x="57" y="39"/>
                        <a:pt x="57" y="39"/>
                        <a:pt x="57" y="39"/>
                      </a:cubicBezTo>
                      <a:moveTo>
                        <a:pt x="10" y="25"/>
                      </a:moveTo>
                      <a:cubicBezTo>
                        <a:pt x="10" y="3"/>
                        <a:pt x="10" y="3"/>
                        <a:pt x="10" y="3"/>
                      </a:cubicBezTo>
                      <a:cubicBezTo>
                        <a:pt x="10" y="3"/>
                        <a:pt x="11" y="0"/>
                        <a:pt x="14" y="0"/>
                      </a:cubicBezTo>
                      <a:cubicBezTo>
                        <a:pt x="42" y="0"/>
                        <a:pt x="42" y="0"/>
                        <a:pt x="42" y="0"/>
                      </a:cubicBezTo>
                      <a:cubicBezTo>
                        <a:pt x="42" y="0"/>
                        <a:pt x="46" y="0"/>
                        <a:pt x="46" y="3"/>
                      </a:cubicBezTo>
                      <a:cubicBezTo>
                        <a:pt x="46" y="25"/>
                        <a:pt x="46" y="25"/>
                        <a:pt x="46" y="25"/>
                      </a:cubicBezTo>
                      <a:moveTo>
                        <a:pt x="57" y="25"/>
                      </a:moveTo>
                      <a:cubicBezTo>
                        <a:pt x="57" y="64"/>
                        <a:pt x="57" y="64"/>
                        <a:pt x="57" y="64"/>
                      </a:cubicBezTo>
                      <a:cubicBezTo>
                        <a:pt x="57" y="68"/>
                        <a:pt x="54" y="71"/>
                        <a:pt x="50" y="71"/>
                      </a:cubicBezTo>
                      <a:cubicBezTo>
                        <a:pt x="7" y="71"/>
                        <a:pt x="7" y="71"/>
                        <a:pt x="7" y="71"/>
                      </a:cubicBezTo>
                      <a:cubicBezTo>
                        <a:pt x="3" y="71"/>
                        <a:pt x="0" y="68"/>
                        <a:pt x="0" y="64"/>
                      </a:cubicBezTo>
                      <a:cubicBezTo>
                        <a:pt x="0" y="25"/>
                        <a:pt x="0" y="25"/>
                        <a:pt x="0" y="25"/>
                      </a:cubicBezTo>
                      <a:lnTo>
                        <a:pt x="57" y="25"/>
                      </a:lnTo>
                      <a:close/>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523" name="Google Shape;326;p27">
                  <a:extLst>
                    <a:ext uri="{FF2B5EF4-FFF2-40B4-BE49-F238E27FC236}">
                      <a16:creationId xmlns:a16="http://schemas.microsoft.com/office/drawing/2014/main" id="{A4A41DB0-0EDA-8E56-DDCF-C43182AF038F}"/>
                    </a:ext>
                  </a:extLst>
                </p:cNvPr>
                <p:cNvGrpSpPr/>
                <p:nvPr/>
              </p:nvGrpSpPr>
              <p:grpSpPr>
                <a:xfrm>
                  <a:off x="9335548" y="1324649"/>
                  <a:ext cx="441442" cy="613026"/>
                  <a:chOff x="9274611" y="1324649"/>
                  <a:chExt cx="441442" cy="613026"/>
                </a:xfrm>
              </p:grpSpPr>
              <p:sp>
                <p:nvSpPr>
                  <p:cNvPr id="524" name="Google Shape;327;p27">
                    <a:extLst>
                      <a:ext uri="{FF2B5EF4-FFF2-40B4-BE49-F238E27FC236}">
                        <a16:creationId xmlns:a16="http://schemas.microsoft.com/office/drawing/2014/main" id="{756B137D-38B0-4A59-6C33-08A81A2C7744}"/>
                      </a:ext>
                    </a:extLst>
                  </p:cNvPr>
                  <p:cNvSpPr/>
                  <p:nvPr/>
                </p:nvSpPr>
                <p:spPr>
                  <a:xfrm>
                    <a:off x="9508911" y="1635001"/>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525" name="Google Shape;328;p27">
                    <a:extLst>
                      <a:ext uri="{FF2B5EF4-FFF2-40B4-BE49-F238E27FC236}">
                        <a16:creationId xmlns:a16="http://schemas.microsoft.com/office/drawing/2014/main" id="{0435FE94-E6FC-517C-69AE-34D8DA73376F}"/>
                      </a:ext>
                    </a:extLst>
                  </p:cNvPr>
                  <p:cNvCxnSpPr/>
                  <p:nvPr/>
                </p:nvCxnSpPr>
                <p:spPr>
                  <a:xfrm rot="10800000">
                    <a:off x="9274611" y="1685166"/>
                    <a:ext cx="234300" cy="0"/>
                  </a:xfrm>
                  <a:prstGeom prst="straightConnector1">
                    <a:avLst/>
                  </a:prstGeom>
                  <a:noFill/>
                  <a:ln w="9525" cap="rnd" cmpd="sng">
                    <a:solidFill>
                      <a:srgbClr val="FFFFFF"/>
                    </a:solidFill>
                    <a:prstDash val="solid"/>
                    <a:round/>
                    <a:headEnd type="none" w="med" len="med"/>
                    <a:tailEnd type="none" w="med" len="med"/>
                  </a:ln>
                </p:spPr>
              </p:cxnSp>
              <p:sp>
                <p:nvSpPr>
                  <p:cNvPr id="526" name="Google Shape;329;p27">
                    <a:extLst>
                      <a:ext uri="{FF2B5EF4-FFF2-40B4-BE49-F238E27FC236}">
                        <a16:creationId xmlns:a16="http://schemas.microsoft.com/office/drawing/2014/main" id="{364B5115-DC04-BC4B-E154-C4B2B9ED6DFD}"/>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27" name="Google Shape;330;p27">
                    <a:extLst>
                      <a:ext uri="{FF2B5EF4-FFF2-40B4-BE49-F238E27FC236}">
                        <a16:creationId xmlns:a16="http://schemas.microsoft.com/office/drawing/2014/main" id="{9F7DF09B-7417-5FC6-529B-588DAB8CEA67}"/>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28" name="Google Shape;331;p27">
                    <a:extLst>
                      <a:ext uri="{FF2B5EF4-FFF2-40B4-BE49-F238E27FC236}">
                        <a16:creationId xmlns:a16="http://schemas.microsoft.com/office/drawing/2014/main" id="{4A0D1606-FDF6-EFFD-EC8A-C26FF3992948}"/>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29" name="Google Shape;332;p27">
                    <a:extLst>
                      <a:ext uri="{FF2B5EF4-FFF2-40B4-BE49-F238E27FC236}">
                        <a16:creationId xmlns:a16="http://schemas.microsoft.com/office/drawing/2014/main" id="{F35F242D-93B7-D7FF-7628-E4DAB8339D5C}"/>
                      </a:ext>
                    </a:extLst>
                  </p:cNvPr>
                  <p:cNvSpPr/>
                  <p:nvPr/>
                </p:nvSpPr>
                <p:spPr>
                  <a:xfrm>
                    <a:off x="9618853" y="1453334"/>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0" name="Google Shape;333;p27">
                    <a:extLst>
                      <a:ext uri="{FF2B5EF4-FFF2-40B4-BE49-F238E27FC236}">
                        <a16:creationId xmlns:a16="http://schemas.microsoft.com/office/drawing/2014/main" id="{8BCE58E3-D7E4-3463-8890-A6580F0EADE4}"/>
                      </a:ext>
                    </a:extLst>
                  </p:cNvPr>
                  <p:cNvSpPr/>
                  <p:nvPr/>
                </p:nvSpPr>
                <p:spPr>
                  <a:xfrm>
                    <a:off x="9447706" y="1324649"/>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1" name="Google Shape;334;p27">
                    <a:extLst>
                      <a:ext uri="{FF2B5EF4-FFF2-40B4-BE49-F238E27FC236}">
                        <a16:creationId xmlns:a16="http://schemas.microsoft.com/office/drawing/2014/main" id="{BE88A734-8BDC-DAD7-C211-8ADDCE695DC8}"/>
                      </a:ext>
                    </a:extLst>
                  </p:cNvPr>
                  <p:cNvSpPr/>
                  <p:nvPr/>
                </p:nvSpPr>
                <p:spPr>
                  <a:xfrm>
                    <a:off x="9447706" y="1840475"/>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grpSp>
        <p:sp>
          <p:nvSpPr>
            <p:cNvPr id="532" name="Google Shape;360;p27">
              <a:extLst>
                <a:ext uri="{FF2B5EF4-FFF2-40B4-BE49-F238E27FC236}">
                  <a16:creationId xmlns:a16="http://schemas.microsoft.com/office/drawing/2014/main" id="{20418A38-A473-818E-8EDE-4DFBA37EA89C}"/>
                </a:ext>
              </a:extLst>
            </p:cNvPr>
            <p:cNvSpPr/>
            <p:nvPr/>
          </p:nvSpPr>
          <p:spPr>
            <a:xfrm rot="5400000">
              <a:off x="15831203" y="7693771"/>
              <a:ext cx="541801" cy="2373626"/>
            </a:xfrm>
            <a:prstGeom prst="round2SameRect">
              <a:avLst>
                <a:gd name="adj1" fmla="val 50000"/>
                <a:gd name="adj2" fmla="val 0"/>
              </a:avLst>
            </a:prstGeom>
            <a:gradFill>
              <a:gsLst>
                <a:gs pos="0">
                  <a:srgbClr val="3D85C6"/>
                </a:gs>
                <a:gs pos="5000">
                  <a:srgbClr val="4696C7"/>
                </a:gs>
                <a:gs pos="100000">
                  <a:srgbClr val="4FA6C8"/>
                </a:gs>
              </a:gsLst>
              <a:path path="circle">
                <a:fillToRect r="100000" b="100000"/>
              </a:path>
              <a:tileRect l="-100000" t="-100000"/>
            </a:gradFill>
            <a:ln>
              <a:noFill/>
            </a:ln>
          </p:spPr>
          <p:txBody>
            <a:bodyPr spcFirstLastPara="1" vert="vert270" wrap="square" lIns="137138" tIns="68550" rIns="137138" bIns="68550" anchor="ctr" anchorCtr="0">
              <a:noAutofit/>
            </a:bodyPr>
            <a:lstStyle/>
            <a:p>
              <a:pPr algn="ctr" defTabSz="1371600">
                <a:buClr>
                  <a:srgbClr val="000000"/>
                </a:buClr>
                <a:buSzPts val="1400"/>
                <a:defRPr/>
              </a:pPr>
              <a:r>
                <a:rPr lang="en-US" sz="2100" kern="0" dirty="0">
                  <a:solidFill>
                    <a:srgbClr val="FFFFFF"/>
                  </a:solidFill>
                  <a:latin typeface="Figtree" panose="020B0604020202020204" charset="0"/>
                  <a:ea typeface="Calibri" panose="020F0502020204030204" pitchFamily="34" charset="0"/>
                  <a:cs typeface="Calibri" panose="020F0502020204030204" pitchFamily="34" charset="0"/>
                  <a:sym typeface="Arial"/>
                </a:rPr>
                <a:t>       D </a:t>
              </a:r>
              <a:r>
                <a:rPr lang="en-US" sz="2100" kern="0" dirty="0">
                  <a:solidFill>
                    <a:srgbClr val="FFFFFF"/>
                  </a:solidFill>
                  <a:latin typeface="Figtree" panose="020B0604020202020204" charset="0"/>
                  <a:ea typeface="Calibri" panose="020F0502020204030204" pitchFamily="34" charset="0"/>
                  <a:cs typeface="Calibri" panose="020F0502020204030204" pitchFamily="34" charset="0"/>
                  <a:sym typeface="Wingdings" panose="05000000000000000000" pitchFamily="2" charset="2"/>
                </a:rPr>
                <a:t></a:t>
              </a:r>
              <a:endParaRPr sz="2100" kern="0" dirty="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3" name="Google Shape;361;p27">
              <a:extLst>
                <a:ext uri="{FF2B5EF4-FFF2-40B4-BE49-F238E27FC236}">
                  <a16:creationId xmlns:a16="http://schemas.microsoft.com/office/drawing/2014/main" id="{53FE6E63-B260-9894-B164-1474822B51C7}"/>
                </a:ext>
              </a:extLst>
            </p:cNvPr>
            <p:cNvSpPr/>
            <p:nvPr/>
          </p:nvSpPr>
          <p:spPr>
            <a:xfrm rot="5400000">
              <a:off x="11317814" y="-3868367"/>
              <a:ext cx="166500" cy="11164950"/>
            </a:xfrm>
            <a:prstGeom prst="round2SameRect">
              <a:avLst>
                <a:gd name="adj1" fmla="val 50000"/>
                <a:gd name="adj2" fmla="val 0"/>
              </a:avLst>
            </a:prstGeom>
            <a:gradFill>
              <a:gsLst>
                <a:gs pos="0">
                  <a:srgbClr val="3D85C6"/>
                </a:gs>
                <a:gs pos="5000">
                  <a:srgbClr val="4696C7"/>
                </a:gs>
                <a:gs pos="100000">
                  <a:srgbClr val="4FA6C8"/>
                </a:gs>
              </a:gsLst>
              <a:path path="circle">
                <a:fillToRect r="100000" b="100000"/>
              </a:path>
              <a:tileRect l="-100000" t="-10000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4" name="Google Shape;364;p27">
              <a:extLst>
                <a:ext uri="{FF2B5EF4-FFF2-40B4-BE49-F238E27FC236}">
                  <a16:creationId xmlns:a16="http://schemas.microsoft.com/office/drawing/2014/main" id="{3B88BF57-B967-B560-40DA-E8BA03136E67}"/>
                </a:ext>
              </a:extLst>
            </p:cNvPr>
            <p:cNvSpPr/>
            <p:nvPr/>
          </p:nvSpPr>
          <p:spPr>
            <a:xfrm rot="5400000">
              <a:off x="7011238" y="6817043"/>
              <a:ext cx="173250" cy="2555550"/>
            </a:xfrm>
            <a:prstGeom prst="round2SameRect">
              <a:avLst>
                <a:gd name="adj1" fmla="val 50000"/>
                <a:gd name="adj2" fmla="val 0"/>
              </a:avLst>
            </a:prstGeom>
            <a:gradFill>
              <a:gsLst>
                <a:gs pos="0">
                  <a:srgbClr val="2A2E2C"/>
                </a:gs>
                <a:gs pos="100000">
                  <a:srgbClr val="393E3C"/>
                </a:gs>
              </a:gsLst>
              <a:lin ang="16200038" scaled="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5" name="Google Shape;365;p27">
              <a:extLst>
                <a:ext uri="{FF2B5EF4-FFF2-40B4-BE49-F238E27FC236}">
                  <a16:creationId xmlns:a16="http://schemas.microsoft.com/office/drawing/2014/main" id="{6158A737-D89A-A0ED-54B3-9FBBDD97577F}"/>
                </a:ext>
              </a:extLst>
            </p:cNvPr>
            <p:cNvSpPr/>
            <p:nvPr/>
          </p:nvSpPr>
          <p:spPr>
            <a:xfrm rot="5400000">
              <a:off x="6998623" y="6371134"/>
              <a:ext cx="173250" cy="2555550"/>
            </a:xfrm>
            <a:prstGeom prst="round2SameRect">
              <a:avLst>
                <a:gd name="adj1" fmla="val 50000"/>
                <a:gd name="adj2" fmla="val 0"/>
              </a:avLst>
            </a:prstGeom>
            <a:gradFill>
              <a:gsLst>
                <a:gs pos="0">
                  <a:srgbClr val="2A2E2C"/>
                </a:gs>
                <a:gs pos="100000">
                  <a:srgbClr val="393E3C"/>
                </a:gs>
              </a:gsLst>
              <a:lin ang="16200038" scaled="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6" name="Google Shape;366;p27">
              <a:extLst>
                <a:ext uri="{FF2B5EF4-FFF2-40B4-BE49-F238E27FC236}">
                  <a16:creationId xmlns:a16="http://schemas.microsoft.com/office/drawing/2014/main" id="{874A1A7B-D5EA-9AD6-5900-2F3E496CB73E}"/>
                </a:ext>
              </a:extLst>
            </p:cNvPr>
            <p:cNvSpPr/>
            <p:nvPr/>
          </p:nvSpPr>
          <p:spPr>
            <a:xfrm rot="5400000">
              <a:off x="6998481" y="5962798"/>
              <a:ext cx="173250" cy="2555550"/>
            </a:xfrm>
            <a:prstGeom prst="round2SameRect">
              <a:avLst>
                <a:gd name="adj1" fmla="val 50000"/>
                <a:gd name="adj2" fmla="val 0"/>
              </a:avLst>
            </a:prstGeom>
            <a:gradFill>
              <a:gsLst>
                <a:gs pos="0">
                  <a:srgbClr val="2A2E2C"/>
                </a:gs>
                <a:gs pos="100000">
                  <a:srgbClr val="393E3C"/>
                </a:gs>
              </a:gsLst>
              <a:lin ang="16200038" scaled="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7" name="Google Shape;367;p27">
              <a:extLst>
                <a:ext uri="{FF2B5EF4-FFF2-40B4-BE49-F238E27FC236}">
                  <a16:creationId xmlns:a16="http://schemas.microsoft.com/office/drawing/2014/main" id="{C54300ED-1E31-3A3C-A5C9-C5F9639DBEF9}"/>
                </a:ext>
              </a:extLst>
            </p:cNvPr>
            <p:cNvSpPr/>
            <p:nvPr/>
          </p:nvSpPr>
          <p:spPr>
            <a:xfrm rot="5400000">
              <a:off x="7029498" y="5498556"/>
              <a:ext cx="173250" cy="2555550"/>
            </a:xfrm>
            <a:prstGeom prst="round2SameRect">
              <a:avLst>
                <a:gd name="adj1" fmla="val 50000"/>
                <a:gd name="adj2" fmla="val 0"/>
              </a:avLst>
            </a:prstGeom>
            <a:gradFill>
              <a:gsLst>
                <a:gs pos="0">
                  <a:srgbClr val="2A2E2C"/>
                </a:gs>
                <a:gs pos="100000">
                  <a:srgbClr val="393E3C"/>
                </a:gs>
              </a:gsLst>
              <a:lin ang="16200038" scaled="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8" name="Google Shape;369;p27">
              <a:extLst>
                <a:ext uri="{FF2B5EF4-FFF2-40B4-BE49-F238E27FC236}">
                  <a16:creationId xmlns:a16="http://schemas.microsoft.com/office/drawing/2014/main" id="{D9FE26DE-BA1D-5D87-A7C4-23D02A754419}"/>
                </a:ext>
              </a:extLst>
            </p:cNvPr>
            <p:cNvSpPr/>
            <p:nvPr/>
          </p:nvSpPr>
          <p:spPr>
            <a:xfrm rot="5400000">
              <a:off x="8275977" y="2805492"/>
              <a:ext cx="166950" cy="5137200"/>
            </a:xfrm>
            <a:prstGeom prst="round2SameRect">
              <a:avLst>
                <a:gd name="adj1" fmla="val 50000"/>
                <a:gd name="adj2" fmla="val 0"/>
              </a:avLst>
            </a:prstGeom>
            <a:gradFill>
              <a:gsLst>
                <a:gs pos="0">
                  <a:srgbClr val="424241"/>
                </a:gs>
                <a:gs pos="100000">
                  <a:srgbClr val="9A9A9A"/>
                </a:gs>
              </a:gsLst>
              <a:lin ang="16200038" scaled="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9" name="Google Shape;370;p27">
              <a:extLst>
                <a:ext uri="{FF2B5EF4-FFF2-40B4-BE49-F238E27FC236}">
                  <a16:creationId xmlns:a16="http://schemas.microsoft.com/office/drawing/2014/main" id="{533AB9CD-0869-9F7E-D64F-D3AF7E619A1F}"/>
                </a:ext>
              </a:extLst>
            </p:cNvPr>
            <p:cNvSpPr/>
            <p:nvPr/>
          </p:nvSpPr>
          <p:spPr>
            <a:xfrm rot="5400000">
              <a:off x="8275977" y="2345878"/>
              <a:ext cx="166950" cy="5137200"/>
            </a:xfrm>
            <a:prstGeom prst="round2SameRect">
              <a:avLst>
                <a:gd name="adj1" fmla="val 50000"/>
                <a:gd name="adj2" fmla="val 0"/>
              </a:avLst>
            </a:prstGeom>
            <a:gradFill>
              <a:gsLst>
                <a:gs pos="0">
                  <a:srgbClr val="424241"/>
                </a:gs>
                <a:gs pos="100000">
                  <a:srgbClr val="9A9A9A"/>
                </a:gs>
              </a:gsLst>
              <a:lin ang="16200038" scaled="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40" name="Google Shape;372;p27">
              <a:extLst>
                <a:ext uri="{FF2B5EF4-FFF2-40B4-BE49-F238E27FC236}">
                  <a16:creationId xmlns:a16="http://schemas.microsoft.com/office/drawing/2014/main" id="{D9006B52-3E2C-8B6D-88D4-ED4114B1544F}"/>
                </a:ext>
              </a:extLst>
            </p:cNvPr>
            <p:cNvSpPr/>
            <p:nvPr/>
          </p:nvSpPr>
          <p:spPr>
            <a:xfrm rot="5400000">
              <a:off x="9474300" y="656674"/>
              <a:ext cx="167400" cy="7506450"/>
            </a:xfrm>
            <a:prstGeom prst="round2SameRect">
              <a:avLst>
                <a:gd name="adj1" fmla="val 50000"/>
                <a:gd name="adj2" fmla="val 0"/>
              </a:avLst>
            </a:prstGeom>
            <a:gradFill>
              <a:gsLst>
                <a:gs pos="0">
                  <a:srgbClr val="21466C"/>
                </a:gs>
                <a:gs pos="2000">
                  <a:srgbClr val="21466C"/>
                </a:gs>
                <a:gs pos="100000">
                  <a:srgbClr val="518DCA"/>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41" name="Google Shape;373;p27">
              <a:extLst>
                <a:ext uri="{FF2B5EF4-FFF2-40B4-BE49-F238E27FC236}">
                  <a16:creationId xmlns:a16="http://schemas.microsoft.com/office/drawing/2014/main" id="{A713CAFA-4A8A-8500-27B2-15F9326559FA}"/>
                </a:ext>
              </a:extLst>
            </p:cNvPr>
            <p:cNvSpPr/>
            <p:nvPr/>
          </p:nvSpPr>
          <p:spPr>
            <a:xfrm rot="5400000">
              <a:off x="9474300" y="198489"/>
              <a:ext cx="167400" cy="7506450"/>
            </a:xfrm>
            <a:prstGeom prst="round2SameRect">
              <a:avLst>
                <a:gd name="adj1" fmla="val 50000"/>
                <a:gd name="adj2" fmla="val 0"/>
              </a:avLst>
            </a:prstGeom>
            <a:gradFill>
              <a:gsLst>
                <a:gs pos="0">
                  <a:srgbClr val="21466C"/>
                </a:gs>
                <a:gs pos="2000">
                  <a:srgbClr val="21466C"/>
                </a:gs>
                <a:gs pos="100000">
                  <a:srgbClr val="518DCA"/>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42" name="Google Shape;374;p27">
              <a:extLst>
                <a:ext uri="{FF2B5EF4-FFF2-40B4-BE49-F238E27FC236}">
                  <a16:creationId xmlns:a16="http://schemas.microsoft.com/office/drawing/2014/main" id="{A80323DE-14BA-7A18-62CE-C0C266445258}"/>
                </a:ext>
              </a:extLst>
            </p:cNvPr>
            <p:cNvSpPr/>
            <p:nvPr/>
          </p:nvSpPr>
          <p:spPr>
            <a:xfrm rot="5400000">
              <a:off x="10756003" y="-1536742"/>
              <a:ext cx="165600" cy="10068750"/>
            </a:xfrm>
            <a:prstGeom prst="round2SameRect">
              <a:avLst>
                <a:gd name="adj1" fmla="val 50000"/>
                <a:gd name="adj2" fmla="val 0"/>
              </a:avLst>
            </a:prstGeom>
            <a:gradFill>
              <a:gsLst>
                <a:gs pos="0">
                  <a:srgbClr val="0E2E53"/>
                </a:gs>
                <a:gs pos="2000">
                  <a:srgbClr val="0E2E53"/>
                </a:gs>
                <a:gs pos="100000">
                  <a:srgbClr val="1E5CA7"/>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43" name="Google Shape;375;p27">
              <a:extLst>
                <a:ext uri="{FF2B5EF4-FFF2-40B4-BE49-F238E27FC236}">
                  <a16:creationId xmlns:a16="http://schemas.microsoft.com/office/drawing/2014/main" id="{9666B039-9064-2581-60D2-B0923433B38A}"/>
                </a:ext>
              </a:extLst>
            </p:cNvPr>
            <p:cNvSpPr/>
            <p:nvPr/>
          </p:nvSpPr>
          <p:spPr>
            <a:xfrm rot="5400000">
              <a:off x="10756005" y="-1993213"/>
              <a:ext cx="165600" cy="10068750"/>
            </a:xfrm>
            <a:prstGeom prst="round2SameRect">
              <a:avLst>
                <a:gd name="adj1" fmla="val 50000"/>
                <a:gd name="adj2" fmla="val 0"/>
              </a:avLst>
            </a:prstGeom>
            <a:gradFill>
              <a:gsLst>
                <a:gs pos="0">
                  <a:srgbClr val="0E2E53"/>
                </a:gs>
                <a:gs pos="2000">
                  <a:srgbClr val="0E2E53"/>
                </a:gs>
                <a:gs pos="100000">
                  <a:srgbClr val="1E5CA7"/>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44" name="Google Shape;376;p27">
              <a:extLst>
                <a:ext uri="{FF2B5EF4-FFF2-40B4-BE49-F238E27FC236}">
                  <a16:creationId xmlns:a16="http://schemas.microsoft.com/office/drawing/2014/main" id="{AF350C89-59AC-8D3D-9C89-A7A88178C340}"/>
                </a:ext>
              </a:extLst>
            </p:cNvPr>
            <p:cNvSpPr/>
            <p:nvPr/>
          </p:nvSpPr>
          <p:spPr>
            <a:xfrm rot="5400000">
              <a:off x="10756006" y="-2449684"/>
              <a:ext cx="165600" cy="10068750"/>
            </a:xfrm>
            <a:prstGeom prst="round2SameRect">
              <a:avLst>
                <a:gd name="adj1" fmla="val 50000"/>
                <a:gd name="adj2" fmla="val 0"/>
              </a:avLst>
            </a:prstGeom>
            <a:gradFill>
              <a:gsLst>
                <a:gs pos="0">
                  <a:srgbClr val="0E2E53"/>
                </a:gs>
                <a:gs pos="2000">
                  <a:srgbClr val="0E2E53"/>
                </a:gs>
                <a:gs pos="100000">
                  <a:srgbClr val="1E5CA7"/>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45" name="Google Shape;377;p27">
              <a:extLst>
                <a:ext uri="{FF2B5EF4-FFF2-40B4-BE49-F238E27FC236}">
                  <a16:creationId xmlns:a16="http://schemas.microsoft.com/office/drawing/2014/main" id="{2875BC9B-A9A9-CAE7-22E8-0B27AACBD13B}"/>
                </a:ext>
              </a:extLst>
            </p:cNvPr>
            <p:cNvSpPr/>
            <p:nvPr/>
          </p:nvSpPr>
          <p:spPr>
            <a:xfrm rot="5400000">
              <a:off x="11317118" y="-3454255"/>
              <a:ext cx="165600" cy="11164950"/>
            </a:xfrm>
            <a:prstGeom prst="round2SameRect">
              <a:avLst>
                <a:gd name="adj1" fmla="val 50000"/>
                <a:gd name="adj2" fmla="val 0"/>
              </a:avLst>
            </a:prstGeom>
            <a:gradFill>
              <a:gsLst>
                <a:gs pos="0">
                  <a:srgbClr val="3D85C6"/>
                </a:gs>
                <a:gs pos="5000">
                  <a:srgbClr val="4696C7"/>
                </a:gs>
                <a:gs pos="100000">
                  <a:srgbClr val="4FA6C8"/>
                </a:gs>
              </a:gsLst>
              <a:path path="circle">
                <a:fillToRect r="100000" b="100000"/>
              </a:path>
              <a:tileRect l="-100000" t="-10000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pic>
          <p:nvPicPr>
            <p:cNvPr id="546" name="Google Shape;378;p27" descr="TresVistaShapes">
              <a:extLst>
                <a:ext uri="{FF2B5EF4-FFF2-40B4-BE49-F238E27FC236}">
                  <a16:creationId xmlns:a16="http://schemas.microsoft.com/office/drawing/2014/main" id="{D36449D5-F195-A53C-1C4D-22EB86AC85CA}"/>
                </a:ext>
              </a:extLst>
            </p:cNvPr>
            <p:cNvPicPr preferRelativeResize="0"/>
            <p:nvPr/>
          </p:nvPicPr>
          <p:blipFill rotWithShape="1">
            <a:blip r:embed="rId3">
              <a:alphaModFix/>
            </a:blip>
            <a:srcRect t="31968" b="35983"/>
            <a:stretch/>
          </p:blipFill>
          <p:spPr>
            <a:xfrm>
              <a:off x="4591820" y="4249815"/>
              <a:ext cx="1092584" cy="235679"/>
            </a:xfrm>
            <a:prstGeom prst="rect">
              <a:avLst/>
            </a:prstGeom>
            <a:noFill/>
            <a:ln>
              <a:noFill/>
            </a:ln>
          </p:spPr>
        </p:pic>
        <p:pic>
          <p:nvPicPr>
            <p:cNvPr id="547" name="Google Shape;382;p27">
              <a:extLst>
                <a:ext uri="{FF2B5EF4-FFF2-40B4-BE49-F238E27FC236}">
                  <a16:creationId xmlns:a16="http://schemas.microsoft.com/office/drawing/2014/main" id="{6E069F78-F3E5-8489-AC20-256C9749872B}"/>
                </a:ext>
              </a:extLst>
            </p:cNvPr>
            <p:cNvPicPr preferRelativeResize="0"/>
            <p:nvPr/>
          </p:nvPicPr>
          <p:blipFill rotWithShape="1">
            <a:blip r:embed="rId4">
              <a:alphaModFix/>
            </a:blip>
            <a:srcRect/>
            <a:stretch/>
          </p:blipFill>
          <p:spPr>
            <a:xfrm>
              <a:off x="4927392" y="7088631"/>
              <a:ext cx="735588" cy="303884"/>
            </a:xfrm>
            <a:prstGeom prst="rect">
              <a:avLst/>
            </a:prstGeom>
            <a:noFill/>
            <a:ln>
              <a:noFill/>
            </a:ln>
          </p:spPr>
        </p:pic>
        <p:pic>
          <p:nvPicPr>
            <p:cNvPr id="548" name="Google Shape;383;p27" descr="Tamnoon">
              <a:extLst>
                <a:ext uri="{FF2B5EF4-FFF2-40B4-BE49-F238E27FC236}">
                  <a16:creationId xmlns:a16="http://schemas.microsoft.com/office/drawing/2014/main" id="{8E3A2E4C-2601-9B9B-9502-7F6A825012C3}"/>
                </a:ext>
              </a:extLst>
            </p:cNvPr>
            <p:cNvPicPr preferRelativeResize="0"/>
            <p:nvPr/>
          </p:nvPicPr>
          <p:blipFill rotWithShape="1">
            <a:blip r:embed="rId5">
              <a:alphaModFix/>
            </a:blip>
            <a:srcRect/>
            <a:stretch/>
          </p:blipFill>
          <p:spPr>
            <a:xfrm>
              <a:off x="5130931" y="4647304"/>
              <a:ext cx="511163" cy="385176"/>
            </a:xfrm>
            <a:prstGeom prst="rect">
              <a:avLst/>
            </a:prstGeom>
            <a:noFill/>
            <a:ln>
              <a:noFill/>
            </a:ln>
          </p:spPr>
        </p:pic>
        <p:pic>
          <p:nvPicPr>
            <p:cNvPr id="549" name="Google Shape;384;p27" descr="Red Access | Ten Eleven">
              <a:extLst>
                <a:ext uri="{FF2B5EF4-FFF2-40B4-BE49-F238E27FC236}">
                  <a16:creationId xmlns:a16="http://schemas.microsoft.com/office/drawing/2014/main" id="{C3E7911E-483C-A080-1BA4-E01AAA9B9469}"/>
                </a:ext>
              </a:extLst>
            </p:cNvPr>
            <p:cNvPicPr preferRelativeResize="0"/>
            <p:nvPr/>
          </p:nvPicPr>
          <p:blipFill rotWithShape="1">
            <a:blip r:embed="rId6">
              <a:alphaModFix/>
            </a:blip>
            <a:srcRect/>
            <a:stretch/>
          </p:blipFill>
          <p:spPr>
            <a:xfrm>
              <a:off x="4509150" y="5167105"/>
              <a:ext cx="1202430" cy="362127"/>
            </a:xfrm>
            <a:prstGeom prst="rect">
              <a:avLst/>
            </a:prstGeom>
            <a:noFill/>
            <a:ln>
              <a:noFill/>
            </a:ln>
          </p:spPr>
        </p:pic>
        <p:pic>
          <p:nvPicPr>
            <p:cNvPr id="550" name="Google Shape;385;p27" descr="OpenLegacy - Crunchbase Company Profile &amp; Funding">
              <a:extLst>
                <a:ext uri="{FF2B5EF4-FFF2-40B4-BE49-F238E27FC236}">
                  <a16:creationId xmlns:a16="http://schemas.microsoft.com/office/drawing/2014/main" id="{17973093-A4CD-01F7-D5ED-F145976EC02F}"/>
                </a:ext>
              </a:extLst>
            </p:cNvPr>
            <p:cNvPicPr preferRelativeResize="0"/>
            <p:nvPr/>
          </p:nvPicPr>
          <p:blipFill rotWithShape="1">
            <a:blip r:embed="rId7">
              <a:alphaModFix/>
            </a:blip>
            <a:srcRect/>
            <a:stretch/>
          </p:blipFill>
          <p:spPr>
            <a:xfrm>
              <a:off x="4393886" y="3143812"/>
              <a:ext cx="1431416" cy="607769"/>
            </a:xfrm>
            <a:prstGeom prst="rect">
              <a:avLst/>
            </a:prstGeom>
            <a:noFill/>
            <a:ln>
              <a:noFill/>
            </a:ln>
          </p:spPr>
        </p:pic>
        <p:pic>
          <p:nvPicPr>
            <p:cNvPr id="551" name="Google Shape;386;p27" descr="CyVers Raises $8M in Funding">
              <a:extLst>
                <a:ext uri="{FF2B5EF4-FFF2-40B4-BE49-F238E27FC236}">
                  <a16:creationId xmlns:a16="http://schemas.microsoft.com/office/drawing/2014/main" id="{A8A7F2C4-04AC-3A2D-99D8-C0561390F0FC}"/>
                </a:ext>
              </a:extLst>
            </p:cNvPr>
            <p:cNvPicPr preferRelativeResize="0"/>
            <p:nvPr/>
          </p:nvPicPr>
          <p:blipFill rotWithShape="1">
            <a:blip r:embed="rId8">
              <a:alphaModFix/>
            </a:blip>
            <a:srcRect/>
            <a:stretch/>
          </p:blipFill>
          <p:spPr>
            <a:xfrm>
              <a:off x="5116398" y="6037079"/>
              <a:ext cx="540228" cy="367152"/>
            </a:xfrm>
            <a:prstGeom prst="rect">
              <a:avLst/>
            </a:prstGeom>
            <a:noFill/>
            <a:ln>
              <a:noFill/>
            </a:ln>
          </p:spPr>
        </p:pic>
        <p:pic>
          <p:nvPicPr>
            <p:cNvPr id="552" name="Google Shape;387;p27" descr="Spright and Wonder robotics-VC investment">
              <a:extLst>
                <a:ext uri="{FF2B5EF4-FFF2-40B4-BE49-F238E27FC236}">
                  <a16:creationId xmlns:a16="http://schemas.microsoft.com/office/drawing/2014/main" id="{754C81CA-8CCB-1A6C-D46B-054A66C82E74}"/>
                </a:ext>
              </a:extLst>
            </p:cNvPr>
            <p:cNvPicPr preferRelativeResize="0"/>
            <p:nvPr/>
          </p:nvPicPr>
          <p:blipFill rotWithShape="1">
            <a:blip r:embed="rId9">
              <a:alphaModFix/>
            </a:blip>
            <a:srcRect/>
            <a:stretch/>
          </p:blipFill>
          <p:spPr>
            <a:xfrm>
              <a:off x="4539722" y="7613713"/>
              <a:ext cx="1080753" cy="130388"/>
            </a:xfrm>
            <a:prstGeom prst="rect">
              <a:avLst/>
            </a:prstGeom>
            <a:noFill/>
            <a:ln>
              <a:noFill/>
            </a:ln>
          </p:spPr>
        </p:pic>
        <p:pic>
          <p:nvPicPr>
            <p:cNvPr id="553" name="Google Shape;388;p27" descr="TresVistaShapes">
              <a:extLst>
                <a:ext uri="{FF2B5EF4-FFF2-40B4-BE49-F238E27FC236}">
                  <a16:creationId xmlns:a16="http://schemas.microsoft.com/office/drawing/2014/main" id="{7D794A47-7387-C432-8399-C2D75536286D}"/>
                </a:ext>
              </a:extLst>
            </p:cNvPr>
            <p:cNvPicPr preferRelativeResize="0"/>
            <p:nvPr/>
          </p:nvPicPr>
          <p:blipFill rotWithShape="1">
            <a:blip r:embed="rId10">
              <a:alphaModFix/>
            </a:blip>
            <a:srcRect/>
            <a:stretch/>
          </p:blipFill>
          <p:spPr>
            <a:xfrm>
              <a:off x="4602986" y="2349744"/>
              <a:ext cx="1119986" cy="348936"/>
            </a:xfrm>
            <a:prstGeom prst="rect">
              <a:avLst/>
            </a:prstGeom>
            <a:noFill/>
            <a:ln>
              <a:noFill/>
            </a:ln>
          </p:spPr>
        </p:pic>
        <p:pic>
          <p:nvPicPr>
            <p:cNvPr id="554" name="Google Shape;389;p27">
              <a:extLst>
                <a:ext uri="{FF2B5EF4-FFF2-40B4-BE49-F238E27FC236}">
                  <a16:creationId xmlns:a16="http://schemas.microsoft.com/office/drawing/2014/main" id="{4C82BAD9-A059-2F66-CA4E-834DE88C4488}"/>
                </a:ext>
              </a:extLst>
            </p:cNvPr>
            <p:cNvPicPr preferRelativeResize="0"/>
            <p:nvPr/>
          </p:nvPicPr>
          <p:blipFill rotWithShape="1">
            <a:blip r:embed="rId11">
              <a:alphaModFix/>
            </a:blip>
            <a:srcRect l="23500" t="31889" r="23089" b="32040"/>
            <a:stretch/>
          </p:blipFill>
          <p:spPr>
            <a:xfrm>
              <a:off x="4667502" y="2854498"/>
              <a:ext cx="1043865" cy="365211"/>
            </a:xfrm>
            <a:prstGeom prst="rect">
              <a:avLst/>
            </a:prstGeom>
            <a:noFill/>
            <a:ln>
              <a:noFill/>
            </a:ln>
          </p:spPr>
        </p:pic>
        <p:cxnSp>
          <p:nvCxnSpPr>
            <p:cNvPr id="555" name="Google Shape;391;p27">
              <a:extLst>
                <a:ext uri="{FF2B5EF4-FFF2-40B4-BE49-F238E27FC236}">
                  <a16:creationId xmlns:a16="http://schemas.microsoft.com/office/drawing/2014/main" id="{BA4F39B0-6510-23CF-694A-BF4C64B35707}"/>
                </a:ext>
              </a:extLst>
            </p:cNvPr>
            <p:cNvCxnSpPr/>
            <p:nvPr/>
          </p:nvCxnSpPr>
          <p:spPr>
            <a:xfrm>
              <a:off x="5825302" y="8469792"/>
              <a:ext cx="11877300" cy="48150"/>
            </a:xfrm>
            <a:prstGeom prst="straightConnector1">
              <a:avLst/>
            </a:prstGeom>
            <a:noFill/>
            <a:ln w="38100" cap="rnd" cmpd="sng">
              <a:solidFill>
                <a:srgbClr val="BCBCBA"/>
              </a:solidFill>
              <a:prstDash val="solid"/>
              <a:round/>
              <a:headEnd type="none" w="sm" len="sm"/>
              <a:tailEnd type="triangle" w="med" len="med"/>
            </a:ln>
          </p:spPr>
        </p:cxnSp>
        <p:cxnSp>
          <p:nvCxnSpPr>
            <p:cNvPr id="556" name="Google Shape;392;p27">
              <a:extLst>
                <a:ext uri="{FF2B5EF4-FFF2-40B4-BE49-F238E27FC236}">
                  <a16:creationId xmlns:a16="http://schemas.microsoft.com/office/drawing/2014/main" id="{7B0C5F93-2E0E-FE32-B31B-2860BB4D6D05}"/>
                </a:ext>
              </a:extLst>
            </p:cNvPr>
            <p:cNvCxnSpPr>
              <a:cxnSpLocks/>
            </p:cNvCxnSpPr>
            <p:nvPr/>
          </p:nvCxnSpPr>
          <p:spPr>
            <a:xfrm flipH="1" flipV="1">
              <a:off x="5795239" y="1135330"/>
              <a:ext cx="18644" cy="7321114"/>
            </a:xfrm>
            <a:prstGeom prst="straightConnector1">
              <a:avLst/>
            </a:prstGeom>
            <a:noFill/>
            <a:ln w="38100" cap="rnd" cmpd="sng">
              <a:solidFill>
                <a:srgbClr val="BCBCBA"/>
              </a:solidFill>
              <a:prstDash val="solid"/>
              <a:round/>
              <a:headEnd type="none" w="sm" len="sm"/>
              <a:tailEnd type="triangle" w="med" len="med"/>
            </a:ln>
          </p:spPr>
        </p:cxnSp>
        <p:sp>
          <p:nvSpPr>
            <p:cNvPr id="557" name="Google Shape;393;p27">
              <a:extLst>
                <a:ext uri="{FF2B5EF4-FFF2-40B4-BE49-F238E27FC236}">
                  <a16:creationId xmlns:a16="http://schemas.microsoft.com/office/drawing/2014/main" id="{38C5BA5B-8B4A-D2F7-0628-630BE6D24018}"/>
                </a:ext>
              </a:extLst>
            </p:cNvPr>
            <p:cNvSpPr/>
            <p:nvPr/>
          </p:nvSpPr>
          <p:spPr>
            <a:xfrm rot="5400000">
              <a:off x="14027764" y="7440809"/>
              <a:ext cx="541800" cy="2879550"/>
            </a:xfrm>
            <a:prstGeom prst="round2SameRect">
              <a:avLst>
                <a:gd name="adj1" fmla="val 50000"/>
                <a:gd name="adj2" fmla="val 0"/>
              </a:avLst>
            </a:prstGeom>
            <a:gradFill>
              <a:gsLst>
                <a:gs pos="0">
                  <a:srgbClr val="0E2E53"/>
                </a:gs>
                <a:gs pos="2000">
                  <a:srgbClr val="0E2E53"/>
                </a:gs>
                <a:gs pos="100000">
                  <a:srgbClr val="1E5CA7"/>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58" name="Google Shape;394;p27">
              <a:extLst>
                <a:ext uri="{FF2B5EF4-FFF2-40B4-BE49-F238E27FC236}">
                  <a16:creationId xmlns:a16="http://schemas.microsoft.com/office/drawing/2014/main" id="{6CF5725D-1AA2-FDDC-D4DA-64C5E60C4EB1}"/>
                </a:ext>
              </a:extLst>
            </p:cNvPr>
            <p:cNvSpPr txBox="1"/>
            <p:nvPr/>
          </p:nvSpPr>
          <p:spPr>
            <a:xfrm>
              <a:off x="13765005" y="8649872"/>
              <a:ext cx="1535850" cy="461477"/>
            </a:xfrm>
            <a:prstGeom prst="rect">
              <a:avLst/>
            </a:prstGeom>
            <a:noFill/>
            <a:ln>
              <a:noFill/>
            </a:ln>
          </p:spPr>
          <p:txBody>
            <a:bodyPr spcFirstLastPara="1" wrap="square" lIns="137138" tIns="68550" rIns="137138" bIns="68550" anchor="t" anchorCtr="0">
              <a:spAutoFit/>
            </a:bodyPr>
            <a:lstStyle/>
            <a:p>
              <a:pPr algn="ctr" defTabSz="1371600" rtl="1">
                <a:buClr>
                  <a:srgbClr val="FFFFFF"/>
                </a:buClr>
                <a:buSzPts val="1399"/>
                <a:defRPr/>
              </a:pPr>
              <a:r>
                <a:rPr lang="iw-IL" sz="2099" kern="0" dirty="0">
                  <a:solidFill>
                    <a:srgbClr val="FFFFFF"/>
                  </a:solidFill>
                  <a:latin typeface="Figtree" panose="020B0604020202020204" charset="0"/>
                  <a:ea typeface="Calibri" panose="020F0502020204030204" pitchFamily="34" charset="0"/>
                  <a:cs typeface="Calibri" panose="020F0502020204030204" pitchFamily="34" charset="0"/>
                  <a:sym typeface="Open Sans"/>
                </a:rPr>
                <a:t>Round C</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559" name="Google Shape;395;p27">
              <a:extLst>
                <a:ext uri="{FF2B5EF4-FFF2-40B4-BE49-F238E27FC236}">
                  <a16:creationId xmlns:a16="http://schemas.microsoft.com/office/drawing/2014/main" id="{E6412BDA-35DB-983D-907E-733A9768723A}"/>
                </a:ext>
              </a:extLst>
            </p:cNvPr>
            <p:cNvSpPr/>
            <p:nvPr/>
          </p:nvSpPr>
          <p:spPr>
            <a:xfrm rot="5400000">
              <a:off x="11582002" y="7440996"/>
              <a:ext cx="541800" cy="2879550"/>
            </a:xfrm>
            <a:prstGeom prst="round2SameRect">
              <a:avLst>
                <a:gd name="adj1" fmla="val 50000"/>
                <a:gd name="adj2" fmla="val 0"/>
              </a:avLst>
            </a:prstGeom>
            <a:gradFill>
              <a:gsLst>
                <a:gs pos="0">
                  <a:srgbClr val="3169A2"/>
                </a:gs>
                <a:gs pos="2000">
                  <a:srgbClr val="3169A2"/>
                </a:gs>
                <a:gs pos="100000">
                  <a:srgbClr val="518DCA"/>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60" name="Google Shape;396;p27">
              <a:extLst>
                <a:ext uri="{FF2B5EF4-FFF2-40B4-BE49-F238E27FC236}">
                  <a16:creationId xmlns:a16="http://schemas.microsoft.com/office/drawing/2014/main" id="{80D45496-0000-D265-2D0D-3F8F8DE7AE50}"/>
                </a:ext>
              </a:extLst>
            </p:cNvPr>
            <p:cNvSpPr txBox="1"/>
            <p:nvPr/>
          </p:nvSpPr>
          <p:spPr>
            <a:xfrm>
              <a:off x="11250904" y="8649872"/>
              <a:ext cx="1535850" cy="461477"/>
            </a:xfrm>
            <a:prstGeom prst="rect">
              <a:avLst/>
            </a:prstGeom>
            <a:noFill/>
            <a:ln>
              <a:noFill/>
            </a:ln>
          </p:spPr>
          <p:txBody>
            <a:bodyPr spcFirstLastPara="1" wrap="square" lIns="137138" tIns="68550" rIns="137138" bIns="68550" anchor="t" anchorCtr="0">
              <a:spAutoFit/>
            </a:bodyPr>
            <a:lstStyle/>
            <a:p>
              <a:pPr algn="ctr" defTabSz="1371600" rtl="1">
                <a:buClr>
                  <a:srgbClr val="FFFFFF"/>
                </a:buClr>
                <a:buSzPts val="1399"/>
                <a:defRPr/>
              </a:pPr>
              <a:r>
                <a:rPr lang="iw-IL" sz="2099" kern="0">
                  <a:solidFill>
                    <a:srgbClr val="FFFFFF"/>
                  </a:solidFill>
                  <a:latin typeface="Figtree" panose="020B0604020202020204" charset="0"/>
                  <a:ea typeface="Calibri" panose="020F0502020204030204" pitchFamily="34" charset="0"/>
                  <a:cs typeface="Calibri" panose="020F0502020204030204" pitchFamily="34" charset="0"/>
                  <a:sym typeface="Open Sans"/>
                </a:rPr>
                <a:t>Round B</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561" name="Google Shape;397;p27">
              <a:extLst>
                <a:ext uri="{FF2B5EF4-FFF2-40B4-BE49-F238E27FC236}">
                  <a16:creationId xmlns:a16="http://schemas.microsoft.com/office/drawing/2014/main" id="{095DDCF5-8BEC-8AD9-03EF-6A6C822D5AFF}"/>
                </a:ext>
              </a:extLst>
            </p:cNvPr>
            <p:cNvSpPr/>
            <p:nvPr/>
          </p:nvSpPr>
          <p:spPr>
            <a:xfrm rot="5400000">
              <a:off x="9212515" y="7440996"/>
              <a:ext cx="541800" cy="2879550"/>
            </a:xfrm>
            <a:prstGeom prst="round2SameRect">
              <a:avLst>
                <a:gd name="adj1" fmla="val 50000"/>
                <a:gd name="adj2" fmla="val 0"/>
              </a:avLst>
            </a:prstGeom>
            <a:gradFill>
              <a:gsLst>
                <a:gs pos="0">
                  <a:srgbClr val="424241"/>
                </a:gs>
                <a:gs pos="100000">
                  <a:srgbClr val="9A9A9A"/>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62" name="Google Shape;398;p27">
              <a:extLst>
                <a:ext uri="{FF2B5EF4-FFF2-40B4-BE49-F238E27FC236}">
                  <a16:creationId xmlns:a16="http://schemas.microsoft.com/office/drawing/2014/main" id="{A6543A31-EF61-1B23-B784-49EF18B0208A}"/>
                </a:ext>
              </a:extLst>
            </p:cNvPr>
            <p:cNvSpPr txBox="1"/>
            <p:nvPr/>
          </p:nvSpPr>
          <p:spPr>
            <a:xfrm>
              <a:off x="8817619" y="8649872"/>
              <a:ext cx="1535850" cy="461477"/>
            </a:xfrm>
            <a:prstGeom prst="rect">
              <a:avLst/>
            </a:prstGeom>
            <a:noFill/>
            <a:ln>
              <a:noFill/>
            </a:ln>
          </p:spPr>
          <p:txBody>
            <a:bodyPr spcFirstLastPara="1" wrap="square" lIns="137138" tIns="68550" rIns="137138" bIns="68550" anchor="t" anchorCtr="0">
              <a:spAutoFit/>
            </a:bodyPr>
            <a:lstStyle/>
            <a:p>
              <a:pPr algn="ctr" defTabSz="1371600" rtl="1">
                <a:buClr>
                  <a:srgbClr val="FFFFFF"/>
                </a:buClr>
                <a:buSzPts val="1399"/>
                <a:defRPr/>
              </a:pPr>
              <a:r>
                <a:rPr lang="iw-IL" sz="2099" kern="0">
                  <a:solidFill>
                    <a:srgbClr val="FFFFFF"/>
                  </a:solidFill>
                  <a:latin typeface="Figtree" panose="020B0604020202020204" charset="0"/>
                  <a:ea typeface="Calibri" panose="020F0502020204030204" pitchFamily="34" charset="0"/>
                  <a:cs typeface="Calibri" panose="020F0502020204030204" pitchFamily="34" charset="0"/>
                  <a:sym typeface="Open Sans"/>
                </a:rPr>
                <a:t>Round A</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563" name="Google Shape;399;p27">
              <a:extLst>
                <a:ext uri="{FF2B5EF4-FFF2-40B4-BE49-F238E27FC236}">
                  <a16:creationId xmlns:a16="http://schemas.microsoft.com/office/drawing/2014/main" id="{6250CFBA-8BDF-DEA4-104E-3F3C6951B112}"/>
                </a:ext>
              </a:extLst>
            </p:cNvPr>
            <p:cNvSpPr/>
            <p:nvPr/>
          </p:nvSpPr>
          <p:spPr>
            <a:xfrm rot="5400000">
              <a:off x="6808050" y="7602995"/>
              <a:ext cx="541800" cy="2555550"/>
            </a:xfrm>
            <a:prstGeom prst="round2SameRect">
              <a:avLst>
                <a:gd name="adj1" fmla="val 50000"/>
                <a:gd name="adj2" fmla="val 0"/>
              </a:avLst>
            </a:prstGeom>
            <a:gradFill>
              <a:gsLst>
                <a:gs pos="0">
                  <a:srgbClr val="1C1E1D"/>
                </a:gs>
                <a:gs pos="100000">
                  <a:srgbClr val="393E3C"/>
                </a:gs>
              </a:gsLst>
              <a:lin ang="16200038" scaled="0"/>
            </a:gra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64" name="Google Shape;400;p27">
              <a:extLst>
                <a:ext uri="{FF2B5EF4-FFF2-40B4-BE49-F238E27FC236}">
                  <a16:creationId xmlns:a16="http://schemas.microsoft.com/office/drawing/2014/main" id="{3BF78AAB-5410-8E65-5F35-720690F1ED54}"/>
                </a:ext>
              </a:extLst>
            </p:cNvPr>
            <p:cNvSpPr txBox="1"/>
            <p:nvPr/>
          </p:nvSpPr>
          <p:spPr>
            <a:xfrm>
              <a:off x="6481822" y="8649872"/>
              <a:ext cx="1194300" cy="461604"/>
            </a:xfrm>
            <a:prstGeom prst="rect">
              <a:avLst/>
            </a:prstGeom>
            <a:noFill/>
            <a:ln>
              <a:noFill/>
            </a:ln>
          </p:spPr>
          <p:txBody>
            <a:bodyPr spcFirstLastPara="1" wrap="square" lIns="137138" tIns="68550" rIns="137138" bIns="68550" anchor="t" anchorCtr="0">
              <a:spAutoFit/>
            </a:bodyPr>
            <a:lstStyle/>
            <a:p>
              <a:pPr algn="ctr" defTabSz="1371600">
                <a:buClr>
                  <a:srgbClr val="FFFFFF"/>
                </a:buClr>
                <a:buSzPts val="1400"/>
                <a:defRPr/>
              </a:pPr>
              <a:r>
                <a:rPr lang="iw-IL" sz="2100" kern="0">
                  <a:solidFill>
                    <a:srgbClr val="FFFFFF"/>
                  </a:solidFill>
                  <a:latin typeface="Figtree" panose="020B0604020202020204" charset="0"/>
                  <a:ea typeface="Calibri" panose="020F0502020204030204" pitchFamily="34" charset="0"/>
                  <a:cs typeface="Calibri" panose="020F0502020204030204" pitchFamily="34" charset="0"/>
                  <a:sym typeface="Open Sans"/>
                </a:rPr>
                <a:t>Seed</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pic>
          <p:nvPicPr>
            <p:cNvPr id="565" name="Google Shape;401;p27">
              <a:extLst>
                <a:ext uri="{FF2B5EF4-FFF2-40B4-BE49-F238E27FC236}">
                  <a16:creationId xmlns:a16="http://schemas.microsoft.com/office/drawing/2014/main" id="{FFF8D72C-636A-2F04-974A-6972FF8E350F}"/>
                </a:ext>
              </a:extLst>
            </p:cNvPr>
            <p:cNvPicPr preferRelativeResize="0"/>
            <p:nvPr/>
          </p:nvPicPr>
          <p:blipFill rotWithShape="1">
            <a:blip r:embed="rId12">
              <a:alphaModFix/>
            </a:blip>
            <a:srcRect/>
            <a:stretch/>
          </p:blipFill>
          <p:spPr>
            <a:xfrm>
              <a:off x="4553452" y="7998005"/>
              <a:ext cx="1059360" cy="243143"/>
            </a:xfrm>
            <a:prstGeom prst="rect">
              <a:avLst/>
            </a:prstGeom>
            <a:noFill/>
            <a:ln>
              <a:noFill/>
            </a:ln>
          </p:spPr>
        </p:pic>
        <p:sp>
          <p:nvSpPr>
            <p:cNvPr id="566" name="Google Shape;402;p27">
              <a:extLst>
                <a:ext uri="{FF2B5EF4-FFF2-40B4-BE49-F238E27FC236}">
                  <a16:creationId xmlns:a16="http://schemas.microsoft.com/office/drawing/2014/main" id="{AA0E193E-0800-61F0-583E-571E3B979ED5}"/>
                </a:ext>
              </a:extLst>
            </p:cNvPr>
            <p:cNvSpPr/>
            <p:nvPr/>
          </p:nvSpPr>
          <p:spPr>
            <a:xfrm rot="16200000" flipH="1">
              <a:off x="4015440" y="1484431"/>
              <a:ext cx="378450" cy="378450"/>
            </a:xfrm>
            <a:prstGeom prst="round2SameRect">
              <a:avLst>
                <a:gd name="adj1" fmla="val 50000"/>
                <a:gd name="adj2" fmla="val 0"/>
              </a:avLst>
            </a:prstGeom>
            <a:solidFill>
              <a:srgbClr val="1E5CA7"/>
            </a:solidFill>
            <a:ln w="9525" cap="flat" cmpd="sng">
              <a:solidFill>
                <a:srgbClr val="1E5CA7"/>
              </a:solidFill>
              <a:prstDash val="solid"/>
              <a:miter lim="800000"/>
              <a:headEnd type="none" w="sm" len="sm"/>
              <a:tailEnd type="none" w="sm" len="sm"/>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567" name="Google Shape;403;p27">
              <a:extLst>
                <a:ext uri="{FF2B5EF4-FFF2-40B4-BE49-F238E27FC236}">
                  <a16:creationId xmlns:a16="http://schemas.microsoft.com/office/drawing/2014/main" id="{75656055-300F-1D69-E027-F328916EEB43}"/>
                </a:ext>
              </a:extLst>
            </p:cNvPr>
            <p:cNvGrpSpPr/>
            <p:nvPr/>
          </p:nvGrpSpPr>
          <p:grpSpPr>
            <a:xfrm flipH="1">
              <a:off x="4066766" y="1562554"/>
              <a:ext cx="265580" cy="225278"/>
              <a:chOff x="8903518" y="1196752"/>
              <a:chExt cx="873472" cy="740923"/>
            </a:xfrm>
          </p:grpSpPr>
          <p:sp>
            <p:nvSpPr>
              <p:cNvPr id="568" name="Google Shape;404;p27">
                <a:extLst>
                  <a:ext uri="{FF2B5EF4-FFF2-40B4-BE49-F238E27FC236}">
                    <a16:creationId xmlns:a16="http://schemas.microsoft.com/office/drawing/2014/main" id="{C519386F-8616-6D23-DCEA-70A918452389}"/>
                  </a:ext>
                </a:extLst>
              </p:cNvPr>
              <p:cNvSpPr/>
              <p:nvPr/>
            </p:nvSpPr>
            <p:spPr>
              <a:xfrm>
                <a:off x="8903518" y="1196752"/>
                <a:ext cx="520775" cy="648073"/>
              </a:xfrm>
              <a:custGeom>
                <a:avLst/>
                <a:gdLst/>
                <a:ahLst/>
                <a:cxnLst/>
                <a:rect l="l" t="t" r="r" b="b"/>
                <a:pathLst>
                  <a:path w="57" h="71" extrusionOk="0">
                    <a:moveTo>
                      <a:pt x="28" y="50"/>
                    </a:moveTo>
                    <a:cubicBezTo>
                      <a:pt x="28" y="57"/>
                      <a:pt x="28" y="57"/>
                      <a:pt x="28" y="57"/>
                    </a:cubicBezTo>
                    <a:moveTo>
                      <a:pt x="0" y="39"/>
                    </a:moveTo>
                    <a:cubicBezTo>
                      <a:pt x="57" y="39"/>
                      <a:pt x="57" y="39"/>
                      <a:pt x="57" y="39"/>
                    </a:cubicBezTo>
                    <a:moveTo>
                      <a:pt x="10" y="25"/>
                    </a:moveTo>
                    <a:cubicBezTo>
                      <a:pt x="10" y="3"/>
                      <a:pt x="10" y="3"/>
                      <a:pt x="10" y="3"/>
                    </a:cubicBezTo>
                    <a:cubicBezTo>
                      <a:pt x="10" y="3"/>
                      <a:pt x="11" y="0"/>
                      <a:pt x="14" y="0"/>
                    </a:cubicBezTo>
                    <a:cubicBezTo>
                      <a:pt x="42" y="0"/>
                      <a:pt x="42" y="0"/>
                      <a:pt x="42" y="0"/>
                    </a:cubicBezTo>
                    <a:cubicBezTo>
                      <a:pt x="42" y="0"/>
                      <a:pt x="46" y="0"/>
                      <a:pt x="46" y="3"/>
                    </a:cubicBezTo>
                    <a:cubicBezTo>
                      <a:pt x="46" y="25"/>
                      <a:pt x="46" y="25"/>
                      <a:pt x="46" y="25"/>
                    </a:cubicBezTo>
                    <a:moveTo>
                      <a:pt x="57" y="25"/>
                    </a:moveTo>
                    <a:cubicBezTo>
                      <a:pt x="57" y="64"/>
                      <a:pt x="57" y="64"/>
                      <a:pt x="57" y="64"/>
                    </a:cubicBezTo>
                    <a:cubicBezTo>
                      <a:pt x="57" y="68"/>
                      <a:pt x="54" y="71"/>
                      <a:pt x="50" y="71"/>
                    </a:cubicBezTo>
                    <a:cubicBezTo>
                      <a:pt x="7" y="71"/>
                      <a:pt x="7" y="71"/>
                      <a:pt x="7" y="71"/>
                    </a:cubicBezTo>
                    <a:cubicBezTo>
                      <a:pt x="3" y="71"/>
                      <a:pt x="0" y="68"/>
                      <a:pt x="0" y="64"/>
                    </a:cubicBezTo>
                    <a:cubicBezTo>
                      <a:pt x="0" y="25"/>
                      <a:pt x="0" y="25"/>
                      <a:pt x="0" y="25"/>
                    </a:cubicBezTo>
                    <a:lnTo>
                      <a:pt x="57" y="25"/>
                    </a:lnTo>
                    <a:close/>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569" name="Google Shape;405;p27">
                <a:extLst>
                  <a:ext uri="{FF2B5EF4-FFF2-40B4-BE49-F238E27FC236}">
                    <a16:creationId xmlns:a16="http://schemas.microsoft.com/office/drawing/2014/main" id="{621A15D1-38CE-086D-2D53-4E795D3478B9}"/>
                  </a:ext>
                </a:extLst>
              </p:cNvPr>
              <p:cNvGrpSpPr/>
              <p:nvPr/>
            </p:nvGrpSpPr>
            <p:grpSpPr>
              <a:xfrm>
                <a:off x="9335548" y="1324649"/>
                <a:ext cx="441442" cy="613026"/>
                <a:chOff x="9274611" y="1324649"/>
                <a:chExt cx="441442" cy="613026"/>
              </a:xfrm>
            </p:grpSpPr>
            <p:sp>
              <p:nvSpPr>
                <p:cNvPr id="570" name="Google Shape;406;p27">
                  <a:extLst>
                    <a:ext uri="{FF2B5EF4-FFF2-40B4-BE49-F238E27FC236}">
                      <a16:creationId xmlns:a16="http://schemas.microsoft.com/office/drawing/2014/main" id="{D0B00C60-BD54-640B-401F-12AEC166642E}"/>
                    </a:ext>
                  </a:extLst>
                </p:cNvPr>
                <p:cNvSpPr/>
                <p:nvPr/>
              </p:nvSpPr>
              <p:spPr>
                <a:xfrm>
                  <a:off x="9508911" y="1635001"/>
                  <a:ext cx="97200" cy="97200"/>
                </a:xfrm>
                <a:prstGeom prst="ellipse">
                  <a:avLst/>
                </a:pr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571" name="Google Shape;407;p27">
                  <a:extLst>
                    <a:ext uri="{FF2B5EF4-FFF2-40B4-BE49-F238E27FC236}">
                      <a16:creationId xmlns:a16="http://schemas.microsoft.com/office/drawing/2014/main" id="{52CE45B0-5302-BDFC-1F29-59A6E5CD7917}"/>
                    </a:ext>
                  </a:extLst>
                </p:cNvPr>
                <p:cNvCxnSpPr/>
                <p:nvPr/>
              </p:nvCxnSpPr>
              <p:spPr>
                <a:xfrm rot="10800000">
                  <a:off x="9274611" y="1685166"/>
                  <a:ext cx="234300" cy="0"/>
                </a:xfrm>
                <a:prstGeom prst="straightConnector1">
                  <a:avLst/>
                </a:prstGeom>
                <a:solidFill>
                  <a:srgbClr val="1E5CA7"/>
                </a:solidFill>
                <a:ln w="9525" cap="rnd" cmpd="sng">
                  <a:solidFill>
                    <a:srgbClr val="FFFFFF"/>
                  </a:solidFill>
                  <a:prstDash val="solid"/>
                  <a:round/>
                  <a:headEnd type="none" w="sm" len="sm"/>
                  <a:tailEnd type="none" w="sm" len="sm"/>
                </a:ln>
              </p:spPr>
            </p:cxnSp>
            <p:sp>
              <p:nvSpPr>
                <p:cNvPr id="572" name="Google Shape;408;p27">
                  <a:extLst>
                    <a:ext uri="{FF2B5EF4-FFF2-40B4-BE49-F238E27FC236}">
                      <a16:creationId xmlns:a16="http://schemas.microsoft.com/office/drawing/2014/main" id="{9F6D70E6-265E-C4AF-E5F8-0CDB9EB06A2A}"/>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73" name="Google Shape;409;p27">
                  <a:extLst>
                    <a:ext uri="{FF2B5EF4-FFF2-40B4-BE49-F238E27FC236}">
                      <a16:creationId xmlns:a16="http://schemas.microsoft.com/office/drawing/2014/main" id="{EA53FAAF-180D-93C5-09FB-47C5DBB31F5E}"/>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74" name="Google Shape;410;p27">
                  <a:extLst>
                    <a:ext uri="{FF2B5EF4-FFF2-40B4-BE49-F238E27FC236}">
                      <a16:creationId xmlns:a16="http://schemas.microsoft.com/office/drawing/2014/main" id="{DBE5ECCD-24C7-9FCB-0D27-E49B49586A0E}"/>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75" name="Google Shape;411;p27">
                  <a:extLst>
                    <a:ext uri="{FF2B5EF4-FFF2-40B4-BE49-F238E27FC236}">
                      <a16:creationId xmlns:a16="http://schemas.microsoft.com/office/drawing/2014/main" id="{4394C722-375B-24AD-005E-AA3EA40B9B62}"/>
                    </a:ext>
                  </a:extLst>
                </p:cNvPr>
                <p:cNvSpPr/>
                <p:nvPr/>
              </p:nvSpPr>
              <p:spPr>
                <a:xfrm>
                  <a:off x="9618853" y="1453334"/>
                  <a:ext cx="97200" cy="97200"/>
                </a:xfrm>
                <a:prstGeom prst="ellipse">
                  <a:avLst/>
                </a:pr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576" name="Google Shape;412;p27">
                  <a:extLst>
                    <a:ext uri="{FF2B5EF4-FFF2-40B4-BE49-F238E27FC236}">
                      <a16:creationId xmlns:a16="http://schemas.microsoft.com/office/drawing/2014/main" id="{BDC82B1A-8B7E-CDA3-14C2-E1280298010C}"/>
                    </a:ext>
                  </a:extLst>
                </p:cNvPr>
                <p:cNvSpPr/>
                <p:nvPr/>
              </p:nvSpPr>
              <p:spPr>
                <a:xfrm>
                  <a:off x="9447706" y="1324649"/>
                  <a:ext cx="97200" cy="97200"/>
                </a:xfrm>
                <a:prstGeom prst="ellipse">
                  <a:avLst/>
                </a:pr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577" name="Google Shape;413;p27">
                  <a:extLst>
                    <a:ext uri="{FF2B5EF4-FFF2-40B4-BE49-F238E27FC236}">
                      <a16:creationId xmlns:a16="http://schemas.microsoft.com/office/drawing/2014/main" id="{10C5499F-FA9C-5CB5-4DF8-E4D4DD68316E}"/>
                    </a:ext>
                  </a:extLst>
                </p:cNvPr>
                <p:cNvSpPr/>
                <p:nvPr/>
              </p:nvSpPr>
              <p:spPr>
                <a:xfrm>
                  <a:off x="9447706" y="1840475"/>
                  <a:ext cx="97200" cy="97200"/>
                </a:xfrm>
                <a:prstGeom prst="ellipse">
                  <a:avLst/>
                </a:pr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sp>
          <p:nvSpPr>
            <p:cNvPr id="578" name="Google Shape;414;p27">
              <a:extLst>
                <a:ext uri="{FF2B5EF4-FFF2-40B4-BE49-F238E27FC236}">
                  <a16:creationId xmlns:a16="http://schemas.microsoft.com/office/drawing/2014/main" id="{EEFE5395-CA8C-17B7-79D1-C2B824487724}"/>
                </a:ext>
              </a:extLst>
            </p:cNvPr>
            <p:cNvSpPr/>
            <p:nvPr/>
          </p:nvSpPr>
          <p:spPr>
            <a:xfrm rot="16200000" flipH="1">
              <a:off x="4015440" y="2403343"/>
              <a:ext cx="378450" cy="378450"/>
            </a:xfrm>
            <a:prstGeom prst="round2SameRect">
              <a:avLst>
                <a:gd name="adj1" fmla="val 50000"/>
                <a:gd name="adj2" fmla="val 0"/>
              </a:avLst>
            </a:prstGeom>
            <a:solidFill>
              <a:srgbClr val="518DCA"/>
            </a:solidFill>
            <a:ln w="9525" cap="flat" cmpd="sng">
              <a:solidFill>
                <a:srgbClr val="518DCA"/>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579" name="Google Shape;415;p27">
              <a:extLst>
                <a:ext uri="{FF2B5EF4-FFF2-40B4-BE49-F238E27FC236}">
                  <a16:creationId xmlns:a16="http://schemas.microsoft.com/office/drawing/2014/main" id="{F94134E0-2650-196B-7DC4-9127F7494428}"/>
                </a:ext>
              </a:extLst>
            </p:cNvPr>
            <p:cNvGrpSpPr/>
            <p:nvPr/>
          </p:nvGrpSpPr>
          <p:grpSpPr>
            <a:xfrm>
              <a:off x="4107276" y="2483517"/>
              <a:ext cx="258783" cy="223446"/>
              <a:chOff x="1447832" y="5554938"/>
              <a:chExt cx="1032447" cy="891465"/>
            </a:xfrm>
          </p:grpSpPr>
          <p:sp>
            <p:nvSpPr>
              <p:cNvPr id="580" name="Google Shape;416;p27">
                <a:extLst>
                  <a:ext uri="{FF2B5EF4-FFF2-40B4-BE49-F238E27FC236}">
                    <a16:creationId xmlns:a16="http://schemas.microsoft.com/office/drawing/2014/main" id="{737D3A68-6B8A-191A-C5DA-DE83B56EABAF}"/>
                  </a:ext>
                </a:extLst>
              </p:cNvPr>
              <p:cNvSpPr/>
              <p:nvPr/>
            </p:nvSpPr>
            <p:spPr>
              <a:xfrm>
                <a:off x="1449158" y="5554938"/>
                <a:ext cx="801412" cy="801412"/>
              </a:xfrm>
              <a:custGeom>
                <a:avLst/>
                <a:gdLst/>
                <a:ahLst/>
                <a:cxnLst/>
                <a:rect l="l" t="t" r="r" b="b"/>
                <a:pathLst>
                  <a:path w="801412" h="801412" extrusionOk="0">
                    <a:moveTo>
                      <a:pt x="73393" y="0"/>
                    </a:moveTo>
                    <a:lnTo>
                      <a:pt x="728019" y="0"/>
                    </a:lnTo>
                    <a:cubicBezTo>
                      <a:pt x="768553" y="0"/>
                      <a:pt x="801412" y="32859"/>
                      <a:pt x="801412" y="73393"/>
                    </a:cubicBezTo>
                    <a:lnTo>
                      <a:pt x="801412" y="356542"/>
                    </a:lnTo>
                    <a:lnTo>
                      <a:pt x="699682" y="356542"/>
                    </a:lnTo>
                    <a:cubicBezTo>
                      <a:pt x="682009" y="356542"/>
                      <a:pt x="667683" y="370869"/>
                      <a:pt x="667683" y="388541"/>
                    </a:cubicBezTo>
                    <a:lnTo>
                      <a:pt x="667683" y="528027"/>
                    </a:lnTo>
                    <a:lnTo>
                      <a:pt x="528197" y="528027"/>
                    </a:lnTo>
                    <a:cubicBezTo>
                      <a:pt x="510524" y="528027"/>
                      <a:pt x="496198" y="542354"/>
                      <a:pt x="496198" y="560026"/>
                    </a:cubicBezTo>
                    <a:lnTo>
                      <a:pt x="496198" y="688019"/>
                    </a:lnTo>
                    <a:cubicBezTo>
                      <a:pt x="496198" y="705692"/>
                      <a:pt x="510524" y="720018"/>
                      <a:pt x="528197" y="720018"/>
                    </a:cubicBezTo>
                    <a:lnTo>
                      <a:pt x="667683" y="720018"/>
                    </a:lnTo>
                    <a:lnTo>
                      <a:pt x="667683" y="801412"/>
                    </a:lnTo>
                    <a:lnTo>
                      <a:pt x="73393" y="801412"/>
                    </a:lnTo>
                    <a:cubicBezTo>
                      <a:pt x="32859" y="801412"/>
                      <a:pt x="0" y="768553"/>
                      <a:pt x="0" y="728019"/>
                    </a:cubicBezTo>
                    <a:lnTo>
                      <a:pt x="0" y="73393"/>
                    </a:lnTo>
                    <a:cubicBezTo>
                      <a:pt x="0" y="32859"/>
                      <a:pt x="32859" y="0"/>
                      <a:pt x="73393" y="0"/>
                    </a:cubicBezTo>
                    <a:close/>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81" name="Google Shape;417;p27">
                <a:extLst>
                  <a:ext uri="{FF2B5EF4-FFF2-40B4-BE49-F238E27FC236}">
                    <a16:creationId xmlns:a16="http://schemas.microsoft.com/office/drawing/2014/main" id="{460815DB-38B6-771E-E819-0E6CD5E7ED59}"/>
                  </a:ext>
                </a:extLst>
              </p:cNvPr>
              <p:cNvSpPr/>
              <p:nvPr/>
            </p:nvSpPr>
            <p:spPr>
              <a:xfrm>
                <a:off x="1447832" y="5743836"/>
                <a:ext cx="670337" cy="436304"/>
              </a:xfrm>
              <a:custGeom>
                <a:avLst/>
                <a:gdLst/>
                <a:ahLst/>
                <a:cxnLst/>
                <a:rect l="l" t="t" r="r" b="b"/>
                <a:pathLst>
                  <a:path w="670337" h="436304" extrusionOk="0">
                    <a:moveTo>
                      <a:pt x="0" y="217316"/>
                    </a:moveTo>
                    <a:lnTo>
                      <a:pt x="224003" y="217316"/>
                    </a:lnTo>
                    <a:lnTo>
                      <a:pt x="297557" y="0"/>
                    </a:lnTo>
                    <a:lnTo>
                      <a:pt x="402871" y="436304"/>
                    </a:lnTo>
                    <a:lnTo>
                      <a:pt x="498156" y="108658"/>
                    </a:lnTo>
                    <a:lnTo>
                      <a:pt x="529918" y="213973"/>
                    </a:lnTo>
                    <a:lnTo>
                      <a:pt x="670337" y="213973"/>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82" name="Google Shape;418;p27">
                <a:extLst>
                  <a:ext uri="{FF2B5EF4-FFF2-40B4-BE49-F238E27FC236}">
                    <a16:creationId xmlns:a16="http://schemas.microsoft.com/office/drawing/2014/main" id="{1119C5AE-2990-C2B5-A1B0-88F176FB276F}"/>
                  </a:ext>
                </a:extLst>
              </p:cNvPr>
              <p:cNvSpPr/>
              <p:nvPr/>
            </p:nvSpPr>
            <p:spPr>
              <a:xfrm>
                <a:off x="1945356" y="5911480"/>
                <a:ext cx="534923" cy="534923"/>
              </a:xfrm>
              <a:custGeom>
                <a:avLst/>
                <a:gdLst/>
                <a:ahLst/>
                <a:cxnLst/>
                <a:rect l="l" t="t" r="r" b="b"/>
                <a:pathLst>
                  <a:path w="1132113" h="1132113" extrusionOk="0">
                    <a:moveTo>
                      <a:pt x="430624" y="0"/>
                    </a:moveTo>
                    <a:lnTo>
                      <a:pt x="701489" y="0"/>
                    </a:lnTo>
                    <a:cubicBezTo>
                      <a:pt x="738889" y="0"/>
                      <a:pt x="769207" y="30318"/>
                      <a:pt x="769207" y="67718"/>
                    </a:cubicBezTo>
                    <a:lnTo>
                      <a:pt x="769207" y="362906"/>
                    </a:lnTo>
                    <a:lnTo>
                      <a:pt x="1064395" y="362906"/>
                    </a:lnTo>
                    <a:cubicBezTo>
                      <a:pt x="1101795" y="362906"/>
                      <a:pt x="1132113" y="393224"/>
                      <a:pt x="1132113" y="430624"/>
                    </a:cubicBezTo>
                    <a:lnTo>
                      <a:pt x="1132113" y="701489"/>
                    </a:lnTo>
                    <a:cubicBezTo>
                      <a:pt x="1132113" y="738889"/>
                      <a:pt x="1101795" y="769207"/>
                      <a:pt x="1064395" y="769207"/>
                    </a:cubicBezTo>
                    <a:lnTo>
                      <a:pt x="769207" y="769207"/>
                    </a:lnTo>
                    <a:lnTo>
                      <a:pt x="769207" y="1064395"/>
                    </a:lnTo>
                    <a:cubicBezTo>
                      <a:pt x="769207" y="1101795"/>
                      <a:pt x="738889" y="1132113"/>
                      <a:pt x="701489" y="1132113"/>
                    </a:cubicBezTo>
                    <a:lnTo>
                      <a:pt x="430624" y="1132113"/>
                    </a:lnTo>
                    <a:cubicBezTo>
                      <a:pt x="393224" y="1132113"/>
                      <a:pt x="362906" y="1101795"/>
                      <a:pt x="362906" y="1064395"/>
                    </a:cubicBezTo>
                    <a:lnTo>
                      <a:pt x="362906" y="769207"/>
                    </a:lnTo>
                    <a:lnTo>
                      <a:pt x="67718" y="769207"/>
                    </a:lnTo>
                    <a:cubicBezTo>
                      <a:pt x="30318" y="769207"/>
                      <a:pt x="0" y="738889"/>
                      <a:pt x="0" y="701489"/>
                    </a:cubicBezTo>
                    <a:lnTo>
                      <a:pt x="0" y="430624"/>
                    </a:lnTo>
                    <a:cubicBezTo>
                      <a:pt x="0" y="393224"/>
                      <a:pt x="30318" y="362906"/>
                      <a:pt x="67718" y="362906"/>
                    </a:cubicBezTo>
                    <a:lnTo>
                      <a:pt x="362906" y="362906"/>
                    </a:lnTo>
                    <a:lnTo>
                      <a:pt x="362906" y="67718"/>
                    </a:lnTo>
                    <a:cubicBezTo>
                      <a:pt x="362906" y="30318"/>
                      <a:pt x="393224" y="0"/>
                      <a:pt x="430624" y="0"/>
                    </a:cubicBezTo>
                    <a:close/>
                  </a:path>
                </a:pathLst>
              </a:custGeom>
              <a:solidFill>
                <a:srgbClr val="1E5CA7"/>
              </a:solidFill>
              <a:ln w="9525" cap="flat" cmpd="sng">
                <a:solidFill>
                  <a:srgbClr val="FFFFFF"/>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sp>
          <p:nvSpPr>
            <p:cNvPr id="583" name="Google Shape;421;p27">
              <a:extLst>
                <a:ext uri="{FF2B5EF4-FFF2-40B4-BE49-F238E27FC236}">
                  <a16:creationId xmlns:a16="http://schemas.microsoft.com/office/drawing/2014/main" id="{921A3302-A601-6CF3-AAB9-E085A5C00C56}"/>
                </a:ext>
              </a:extLst>
            </p:cNvPr>
            <p:cNvSpPr/>
            <p:nvPr/>
          </p:nvSpPr>
          <p:spPr>
            <a:xfrm rot="16200000" flipH="1">
              <a:off x="4015440" y="1943887"/>
              <a:ext cx="378450" cy="378450"/>
            </a:xfrm>
            <a:prstGeom prst="round2SameRect">
              <a:avLst>
                <a:gd name="adj1" fmla="val 50000"/>
                <a:gd name="adj2" fmla="val 0"/>
              </a:avLst>
            </a:prstGeom>
            <a:solidFill>
              <a:srgbClr val="1E5CA7"/>
            </a:solidFill>
            <a:ln w="9525" cap="flat" cmpd="sng">
              <a:solidFill>
                <a:srgbClr val="1E5CA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584" name="Google Shape;422;p27">
              <a:extLst>
                <a:ext uri="{FF2B5EF4-FFF2-40B4-BE49-F238E27FC236}">
                  <a16:creationId xmlns:a16="http://schemas.microsoft.com/office/drawing/2014/main" id="{FE104382-6346-7731-FD81-98032986069C}"/>
                </a:ext>
              </a:extLst>
            </p:cNvPr>
            <p:cNvGrpSpPr/>
            <p:nvPr/>
          </p:nvGrpSpPr>
          <p:grpSpPr>
            <a:xfrm flipH="1">
              <a:off x="4066766" y="2022010"/>
              <a:ext cx="265580" cy="225278"/>
              <a:chOff x="8903518" y="1196752"/>
              <a:chExt cx="873472" cy="740923"/>
            </a:xfrm>
          </p:grpSpPr>
          <p:sp>
            <p:nvSpPr>
              <p:cNvPr id="585" name="Google Shape;423;p27">
                <a:extLst>
                  <a:ext uri="{FF2B5EF4-FFF2-40B4-BE49-F238E27FC236}">
                    <a16:creationId xmlns:a16="http://schemas.microsoft.com/office/drawing/2014/main" id="{4E8192C1-AF45-D25D-5846-FC9CC850D876}"/>
                  </a:ext>
                </a:extLst>
              </p:cNvPr>
              <p:cNvSpPr/>
              <p:nvPr/>
            </p:nvSpPr>
            <p:spPr>
              <a:xfrm>
                <a:off x="8903518" y="1196752"/>
                <a:ext cx="520773" cy="648072"/>
              </a:xfrm>
              <a:custGeom>
                <a:avLst/>
                <a:gdLst/>
                <a:ahLst/>
                <a:cxnLst/>
                <a:rect l="l" t="t" r="r" b="b"/>
                <a:pathLst>
                  <a:path w="57" h="71" extrusionOk="0">
                    <a:moveTo>
                      <a:pt x="28" y="50"/>
                    </a:moveTo>
                    <a:cubicBezTo>
                      <a:pt x="28" y="57"/>
                      <a:pt x="28" y="57"/>
                      <a:pt x="28" y="57"/>
                    </a:cubicBezTo>
                    <a:moveTo>
                      <a:pt x="0" y="39"/>
                    </a:moveTo>
                    <a:cubicBezTo>
                      <a:pt x="57" y="39"/>
                      <a:pt x="57" y="39"/>
                      <a:pt x="57" y="39"/>
                    </a:cubicBezTo>
                    <a:moveTo>
                      <a:pt x="10" y="25"/>
                    </a:moveTo>
                    <a:cubicBezTo>
                      <a:pt x="10" y="3"/>
                      <a:pt x="10" y="3"/>
                      <a:pt x="10" y="3"/>
                    </a:cubicBezTo>
                    <a:cubicBezTo>
                      <a:pt x="10" y="3"/>
                      <a:pt x="11" y="0"/>
                      <a:pt x="14" y="0"/>
                    </a:cubicBezTo>
                    <a:cubicBezTo>
                      <a:pt x="42" y="0"/>
                      <a:pt x="42" y="0"/>
                      <a:pt x="42" y="0"/>
                    </a:cubicBezTo>
                    <a:cubicBezTo>
                      <a:pt x="42" y="0"/>
                      <a:pt x="46" y="0"/>
                      <a:pt x="46" y="3"/>
                    </a:cubicBezTo>
                    <a:cubicBezTo>
                      <a:pt x="46" y="25"/>
                      <a:pt x="46" y="25"/>
                      <a:pt x="46" y="25"/>
                    </a:cubicBezTo>
                    <a:moveTo>
                      <a:pt x="57" y="25"/>
                    </a:moveTo>
                    <a:cubicBezTo>
                      <a:pt x="57" y="64"/>
                      <a:pt x="57" y="64"/>
                      <a:pt x="57" y="64"/>
                    </a:cubicBezTo>
                    <a:cubicBezTo>
                      <a:pt x="57" y="68"/>
                      <a:pt x="54" y="71"/>
                      <a:pt x="50" y="71"/>
                    </a:cubicBezTo>
                    <a:cubicBezTo>
                      <a:pt x="7" y="71"/>
                      <a:pt x="7" y="71"/>
                      <a:pt x="7" y="71"/>
                    </a:cubicBezTo>
                    <a:cubicBezTo>
                      <a:pt x="3" y="71"/>
                      <a:pt x="0" y="68"/>
                      <a:pt x="0" y="64"/>
                    </a:cubicBezTo>
                    <a:cubicBezTo>
                      <a:pt x="0" y="25"/>
                      <a:pt x="0" y="25"/>
                      <a:pt x="0" y="25"/>
                    </a:cubicBezTo>
                    <a:lnTo>
                      <a:pt x="57" y="25"/>
                    </a:lnTo>
                    <a:close/>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586" name="Google Shape;424;p27">
                <a:extLst>
                  <a:ext uri="{FF2B5EF4-FFF2-40B4-BE49-F238E27FC236}">
                    <a16:creationId xmlns:a16="http://schemas.microsoft.com/office/drawing/2014/main" id="{BC842AEE-2978-0C73-06D8-E61B634C7BDC}"/>
                  </a:ext>
                </a:extLst>
              </p:cNvPr>
              <p:cNvGrpSpPr/>
              <p:nvPr/>
            </p:nvGrpSpPr>
            <p:grpSpPr>
              <a:xfrm>
                <a:off x="9335548" y="1324649"/>
                <a:ext cx="441442" cy="613026"/>
                <a:chOff x="9274611" y="1324649"/>
                <a:chExt cx="441442" cy="613026"/>
              </a:xfrm>
            </p:grpSpPr>
            <p:sp>
              <p:nvSpPr>
                <p:cNvPr id="587" name="Google Shape;425;p27">
                  <a:extLst>
                    <a:ext uri="{FF2B5EF4-FFF2-40B4-BE49-F238E27FC236}">
                      <a16:creationId xmlns:a16="http://schemas.microsoft.com/office/drawing/2014/main" id="{9B5F2644-071D-A4E0-2542-B2F491BD6836}"/>
                    </a:ext>
                  </a:extLst>
                </p:cNvPr>
                <p:cNvSpPr/>
                <p:nvPr/>
              </p:nvSpPr>
              <p:spPr>
                <a:xfrm>
                  <a:off x="9508911" y="1635001"/>
                  <a:ext cx="97200" cy="97200"/>
                </a:xfrm>
                <a:prstGeom prst="ellipse">
                  <a:avLst/>
                </a:pr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588" name="Google Shape;426;p27">
                  <a:extLst>
                    <a:ext uri="{FF2B5EF4-FFF2-40B4-BE49-F238E27FC236}">
                      <a16:creationId xmlns:a16="http://schemas.microsoft.com/office/drawing/2014/main" id="{05BAE983-2A05-43BB-D5A4-6FB5B63BDC76}"/>
                    </a:ext>
                  </a:extLst>
                </p:cNvPr>
                <p:cNvCxnSpPr/>
                <p:nvPr/>
              </p:nvCxnSpPr>
              <p:spPr>
                <a:xfrm rot="10800000">
                  <a:off x="9274611" y="1685166"/>
                  <a:ext cx="234300" cy="0"/>
                </a:xfrm>
                <a:prstGeom prst="straightConnector1">
                  <a:avLst/>
                </a:prstGeom>
                <a:solidFill>
                  <a:srgbClr val="1E5CA7"/>
                </a:solidFill>
                <a:ln w="9525" cap="rnd" cmpd="sng">
                  <a:solidFill>
                    <a:srgbClr val="FFFFFF"/>
                  </a:solidFill>
                  <a:prstDash val="solid"/>
                  <a:round/>
                  <a:headEnd type="none" w="sm" len="sm"/>
                  <a:tailEnd type="none" w="sm" len="sm"/>
                </a:ln>
              </p:spPr>
            </p:cxnSp>
            <p:sp>
              <p:nvSpPr>
                <p:cNvPr id="589" name="Google Shape;427;p27">
                  <a:extLst>
                    <a:ext uri="{FF2B5EF4-FFF2-40B4-BE49-F238E27FC236}">
                      <a16:creationId xmlns:a16="http://schemas.microsoft.com/office/drawing/2014/main" id="{F83B1464-9E01-EB5B-4E58-8E3BA9BE4CED}"/>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90" name="Google Shape;428;p27">
                  <a:extLst>
                    <a:ext uri="{FF2B5EF4-FFF2-40B4-BE49-F238E27FC236}">
                      <a16:creationId xmlns:a16="http://schemas.microsoft.com/office/drawing/2014/main" id="{F142F1D1-758C-268D-4B4D-5541A93DC445}"/>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91" name="Google Shape;429;p27">
                  <a:extLst>
                    <a:ext uri="{FF2B5EF4-FFF2-40B4-BE49-F238E27FC236}">
                      <a16:creationId xmlns:a16="http://schemas.microsoft.com/office/drawing/2014/main" id="{EC80E895-7BF5-85A6-833C-17CDDC8E9927}"/>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92" name="Google Shape;430;p27">
                  <a:extLst>
                    <a:ext uri="{FF2B5EF4-FFF2-40B4-BE49-F238E27FC236}">
                      <a16:creationId xmlns:a16="http://schemas.microsoft.com/office/drawing/2014/main" id="{21476319-B6DF-9A57-9039-0BD2D4F9C23F}"/>
                    </a:ext>
                  </a:extLst>
                </p:cNvPr>
                <p:cNvSpPr/>
                <p:nvPr/>
              </p:nvSpPr>
              <p:spPr>
                <a:xfrm>
                  <a:off x="9618853" y="1453334"/>
                  <a:ext cx="97200" cy="97200"/>
                </a:xfrm>
                <a:prstGeom prst="ellipse">
                  <a:avLst/>
                </a:pr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593" name="Google Shape;431;p27">
                  <a:extLst>
                    <a:ext uri="{FF2B5EF4-FFF2-40B4-BE49-F238E27FC236}">
                      <a16:creationId xmlns:a16="http://schemas.microsoft.com/office/drawing/2014/main" id="{AC460996-8CAA-C56C-1B7B-03A83C614F0D}"/>
                    </a:ext>
                  </a:extLst>
                </p:cNvPr>
                <p:cNvSpPr/>
                <p:nvPr/>
              </p:nvSpPr>
              <p:spPr>
                <a:xfrm>
                  <a:off x="9447706" y="1324649"/>
                  <a:ext cx="97200" cy="97200"/>
                </a:xfrm>
                <a:prstGeom prst="ellipse">
                  <a:avLst/>
                </a:pr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594" name="Google Shape;432;p27">
                  <a:extLst>
                    <a:ext uri="{FF2B5EF4-FFF2-40B4-BE49-F238E27FC236}">
                      <a16:creationId xmlns:a16="http://schemas.microsoft.com/office/drawing/2014/main" id="{FCF3CE13-FE9F-CF08-FDD5-59C9B3BFD72B}"/>
                    </a:ext>
                  </a:extLst>
                </p:cNvPr>
                <p:cNvSpPr/>
                <p:nvPr/>
              </p:nvSpPr>
              <p:spPr>
                <a:xfrm>
                  <a:off x="9447706" y="1840475"/>
                  <a:ext cx="97200" cy="97200"/>
                </a:xfrm>
                <a:prstGeom prst="ellipse">
                  <a:avLst/>
                </a:pr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sp>
          <p:nvSpPr>
            <p:cNvPr id="595" name="Google Shape;517;p27">
              <a:extLst>
                <a:ext uri="{FF2B5EF4-FFF2-40B4-BE49-F238E27FC236}">
                  <a16:creationId xmlns:a16="http://schemas.microsoft.com/office/drawing/2014/main" id="{F3490650-7B99-B76E-97A6-B980BC6D326A}"/>
                </a:ext>
              </a:extLst>
            </p:cNvPr>
            <p:cNvSpPr/>
            <p:nvPr/>
          </p:nvSpPr>
          <p:spPr>
            <a:xfrm rot="16200000" flipH="1">
              <a:off x="4015440" y="4239148"/>
              <a:ext cx="378450" cy="378450"/>
            </a:xfrm>
            <a:prstGeom prst="round2SameRect">
              <a:avLst>
                <a:gd name="adj1" fmla="val 50000"/>
                <a:gd name="adj2" fmla="val 0"/>
              </a:avLst>
            </a:prstGeom>
            <a:solidFill>
              <a:srgbClr val="518DCA"/>
            </a:solidFill>
            <a:ln w="9525" cap="flat" cmpd="sng">
              <a:solidFill>
                <a:srgbClr val="518DCA"/>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596" name="Google Shape;518;p27">
              <a:extLst>
                <a:ext uri="{FF2B5EF4-FFF2-40B4-BE49-F238E27FC236}">
                  <a16:creationId xmlns:a16="http://schemas.microsoft.com/office/drawing/2014/main" id="{DC2D2F55-8D8E-56EB-CCD7-A98324FD1D8F}"/>
                </a:ext>
              </a:extLst>
            </p:cNvPr>
            <p:cNvGrpSpPr/>
            <p:nvPr/>
          </p:nvGrpSpPr>
          <p:grpSpPr>
            <a:xfrm>
              <a:off x="4107276" y="4319322"/>
              <a:ext cx="258783" cy="223446"/>
              <a:chOff x="1447832" y="5554938"/>
              <a:chExt cx="1032447" cy="891465"/>
            </a:xfrm>
          </p:grpSpPr>
          <p:sp>
            <p:nvSpPr>
              <p:cNvPr id="597" name="Google Shape;519;p27">
                <a:extLst>
                  <a:ext uri="{FF2B5EF4-FFF2-40B4-BE49-F238E27FC236}">
                    <a16:creationId xmlns:a16="http://schemas.microsoft.com/office/drawing/2014/main" id="{F11C3B94-C841-D0FB-18A5-FE7184E7E57B}"/>
                  </a:ext>
                </a:extLst>
              </p:cNvPr>
              <p:cNvSpPr/>
              <p:nvPr/>
            </p:nvSpPr>
            <p:spPr>
              <a:xfrm>
                <a:off x="1449158" y="5554938"/>
                <a:ext cx="801412" cy="801412"/>
              </a:xfrm>
              <a:custGeom>
                <a:avLst/>
                <a:gdLst/>
                <a:ahLst/>
                <a:cxnLst/>
                <a:rect l="l" t="t" r="r" b="b"/>
                <a:pathLst>
                  <a:path w="801412" h="801412" extrusionOk="0">
                    <a:moveTo>
                      <a:pt x="73393" y="0"/>
                    </a:moveTo>
                    <a:lnTo>
                      <a:pt x="728019" y="0"/>
                    </a:lnTo>
                    <a:cubicBezTo>
                      <a:pt x="768553" y="0"/>
                      <a:pt x="801412" y="32859"/>
                      <a:pt x="801412" y="73393"/>
                    </a:cubicBezTo>
                    <a:lnTo>
                      <a:pt x="801412" y="356542"/>
                    </a:lnTo>
                    <a:lnTo>
                      <a:pt x="699682" y="356542"/>
                    </a:lnTo>
                    <a:cubicBezTo>
                      <a:pt x="682009" y="356542"/>
                      <a:pt x="667683" y="370869"/>
                      <a:pt x="667683" y="388541"/>
                    </a:cubicBezTo>
                    <a:lnTo>
                      <a:pt x="667683" y="528027"/>
                    </a:lnTo>
                    <a:lnTo>
                      <a:pt x="528197" y="528027"/>
                    </a:lnTo>
                    <a:cubicBezTo>
                      <a:pt x="510524" y="528027"/>
                      <a:pt x="496198" y="542354"/>
                      <a:pt x="496198" y="560026"/>
                    </a:cubicBezTo>
                    <a:lnTo>
                      <a:pt x="496198" y="688019"/>
                    </a:lnTo>
                    <a:cubicBezTo>
                      <a:pt x="496198" y="705692"/>
                      <a:pt x="510524" y="720018"/>
                      <a:pt x="528197" y="720018"/>
                    </a:cubicBezTo>
                    <a:lnTo>
                      <a:pt x="667683" y="720018"/>
                    </a:lnTo>
                    <a:lnTo>
                      <a:pt x="667683" y="801412"/>
                    </a:lnTo>
                    <a:lnTo>
                      <a:pt x="73393" y="801412"/>
                    </a:lnTo>
                    <a:cubicBezTo>
                      <a:pt x="32859" y="801412"/>
                      <a:pt x="0" y="768553"/>
                      <a:pt x="0" y="728019"/>
                    </a:cubicBezTo>
                    <a:lnTo>
                      <a:pt x="0" y="73393"/>
                    </a:lnTo>
                    <a:cubicBezTo>
                      <a:pt x="0" y="32859"/>
                      <a:pt x="32859" y="0"/>
                      <a:pt x="73393" y="0"/>
                    </a:cubicBezTo>
                    <a:close/>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98" name="Google Shape;520;p27">
                <a:extLst>
                  <a:ext uri="{FF2B5EF4-FFF2-40B4-BE49-F238E27FC236}">
                    <a16:creationId xmlns:a16="http://schemas.microsoft.com/office/drawing/2014/main" id="{4052D3B7-4467-C629-5414-F7882F2A79D3}"/>
                  </a:ext>
                </a:extLst>
              </p:cNvPr>
              <p:cNvSpPr/>
              <p:nvPr/>
            </p:nvSpPr>
            <p:spPr>
              <a:xfrm>
                <a:off x="1447832" y="5743836"/>
                <a:ext cx="670337" cy="436304"/>
              </a:xfrm>
              <a:custGeom>
                <a:avLst/>
                <a:gdLst/>
                <a:ahLst/>
                <a:cxnLst/>
                <a:rect l="l" t="t" r="r" b="b"/>
                <a:pathLst>
                  <a:path w="670337" h="436304" extrusionOk="0">
                    <a:moveTo>
                      <a:pt x="0" y="217316"/>
                    </a:moveTo>
                    <a:lnTo>
                      <a:pt x="224003" y="217316"/>
                    </a:lnTo>
                    <a:lnTo>
                      <a:pt x="297557" y="0"/>
                    </a:lnTo>
                    <a:lnTo>
                      <a:pt x="402871" y="436304"/>
                    </a:lnTo>
                    <a:lnTo>
                      <a:pt x="498156" y="108658"/>
                    </a:lnTo>
                    <a:lnTo>
                      <a:pt x="529918" y="213973"/>
                    </a:lnTo>
                    <a:lnTo>
                      <a:pt x="670337" y="213973"/>
                    </a:lnTo>
                  </a:path>
                </a:pathLst>
              </a:custGeom>
              <a:solidFill>
                <a:srgbClr val="1E5CA7"/>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599" name="Google Shape;521;p27">
                <a:extLst>
                  <a:ext uri="{FF2B5EF4-FFF2-40B4-BE49-F238E27FC236}">
                    <a16:creationId xmlns:a16="http://schemas.microsoft.com/office/drawing/2014/main" id="{C95CFDDF-6B5E-03E7-A9C1-69EBB21A15AA}"/>
                  </a:ext>
                </a:extLst>
              </p:cNvPr>
              <p:cNvSpPr/>
              <p:nvPr/>
            </p:nvSpPr>
            <p:spPr>
              <a:xfrm>
                <a:off x="1945356" y="5911480"/>
                <a:ext cx="534923" cy="534923"/>
              </a:xfrm>
              <a:custGeom>
                <a:avLst/>
                <a:gdLst/>
                <a:ahLst/>
                <a:cxnLst/>
                <a:rect l="l" t="t" r="r" b="b"/>
                <a:pathLst>
                  <a:path w="1132113" h="1132113" extrusionOk="0">
                    <a:moveTo>
                      <a:pt x="430624" y="0"/>
                    </a:moveTo>
                    <a:lnTo>
                      <a:pt x="701489" y="0"/>
                    </a:lnTo>
                    <a:cubicBezTo>
                      <a:pt x="738889" y="0"/>
                      <a:pt x="769207" y="30318"/>
                      <a:pt x="769207" y="67718"/>
                    </a:cubicBezTo>
                    <a:lnTo>
                      <a:pt x="769207" y="362906"/>
                    </a:lnTo>
                    <a:lnTo>
                      <a:pt x="1064395" y="362906"/>
                    </a:lnTo>
                    <a:cubicBezTo>
                      <a:pt x="1101795" y="362906"/>
                      <a:pt x="1132113" y="393224"/>
                      <a:pt x="1132113" y="430624"/>
                    </a:cubicBezTo>
                    <a:lnTo>
                      <a:pt x="1132113" y="701489"/>
                    </a:lnTo>
                    <a:cubicBezTo>
                      <a:pt x="1132113" y="738889"/>
                      <a:pt x="1101795" y="769207"/>
                      <a:pt x="1064395" y="769207"/>
                    </a:cubicBezTo>
                    <a:lnTo>
                      <a:pt x="769207" y="769207"/>
                    </a:lnTo>
                    <a:lnTo>
                      <a:pt x="769207" y="1064395"/>
                    </a:lnTo>
                    <a:cubicBezTo>
                      <a:pt x="769207" y="1101795"/>
                      <a:pt x="738889" y="1132113"/>
                      <a:pt x="701489" y="1132113"/>
                    </a:cubicBezTo>
                    <a:lnTo>
                      <a:pt x="430624" y="1132113"/>
                    </a:lnTo>
                    <a:cubicBezTo>
                      <a:pt x="393224" y="1132113"/>
                      <a:pt x="362906" y="1101795"/>
                      <a:pt x="362906" y="1064395"/>
                    </a:cubicBezTo>
                    <a:lnTo>
                      <a:pt x="362906" y="769207"/>
                    </a:lnTo>
                    <a:lnTo>
                      <a:pt x="67718" y="769207"/>
                    </a:lnTo>
                    <a:cubicBezTo>
                      <a:pt x="30318" y="769207"/>
                      <a:pt x="0" y="738889"/>
                      <a:pt x="0" y="701489"/>
                    </a:cubicBezTo>
                    <a:lnTo>
                      <a:pt x="0" y="430624"/>
                    </a:lnTo>
                    <a:cubicBezTo>
                      <a:pt x="0" y="393224"/>
                      <a:pt x="30318" y="362906"/>
                      <a:pt x="67718" y="362906"/>
                    </a:cubicBezTo>
                    <a:lnTo>
                      <a:pt x="362906" y="362906"/>
                    </a:lnTo>
                    <a:lnTo>
                      <a:pt x="362906" y="67718"/>
                    </a:lnTo>
                    <a:cubicBezTo>
                      <a:pt x="362906" y="30318"/>
                      <a:pt x="393224" y="0"/>
                      <a:pt x="430624" y="0"/>
                    </a:cubicBezTo>
                    <a:close/>
                  </a:path>
                </a:pathLst>
              </a:custGeom>
              <a:solidFill>
                <a:srgbClr val="1E5CA7"/>
              </a:solidFill>
              <a:ln w="9525" cap="flat" cmpd="sng">
                <a:solidFill>
                  <a:srgbClr val="FFFFFF"/>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grpSp>
          <p:nvGrpSpPr>
            <p:cNvPr id="600" name="Group 599">
              <a:extLst>
                <a:ext uri="{FF2B5EF4-FFF2-40B4-BE49-F238E27FC236}">
                  <a16:creationId xmlns:a16="http://schemas.microsoft.com/office/drawing/2014/main" id="{0641ADDF-71C6-E568-7D20-92C85639CF81}"/>
                </a:ext>
              </a:extLst>
            </p:cNvPr>
            <p:cNvGrpSpPr/>
            <p:nvPr/>
          </p:nvGrpSpPr>
          <p:grpSpPr>
            <a:xfrm>
              <a:off x="3998612" y="7051521"/>
              <a:ext cx="378450" cy="378450"/>
              <a:chOff x="788905" y="7461848"/>
              <a:chExt cx="378450" cy="378450"/>
            </a:xfrm>
          </p:grpSpPr>
          <p:sp>
            <p:nvSpPr>
              <p:cNvPr id="601" name="Google Shape;534;p27">
                <a:extLst>
                  <a:ext uri="{FF2B5EF4-FFF2-40B4-BE49-F238E27FC236}">
                    <a16:creationId xmlns:a16="http://schemas.microsoft.com/office/drawing/2014/main" id="{211BD12B-31B3-4FD1-004E-6635EE0C8AD0}"/>
                  </a:ext>
                </a:extLst>
              </p:cNvPr>
              <p:cNvSpPr/>
              <p:nvPr/>
            </p:nvSpPr>
            <p:spPr>
              <a:xfrm rot="16200000" flipH="1">
                <a:off x="788905" y="7461848"/>
                <a:ext cx="378450" cy="378450"/>
              </a:xfrm>
              <a:prstGeom prst="round2SameRect">
                <a:avLst>
                  <a:gd name="adj1" fmla="val 50000"/>
                  <a:gd name="adj2" fmla="val 0"/>
                </a:avLst>
              </a:prstGeom>
              <a:solidFill>
                <a:srgbClr val="9A9A9A"/>
              </a:solidFill>
              <a:ln w="9525" cap="flat" cmpd="sng">
                <a:solidFill>
                  <a:srgbClr val="9A9A9A"/>
                </a:solidFill>
                <a:prstDash val="solid"/>
                <a:miter lim="800000"/>
                <a:headEnd type="none" w="sm" len="sm"/>
                <a:tailEnd type="none" w="sm" len="sm"/>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02" name="Google Shape;535;p27">
                <a:extLst>
                  <a:ext uri="{FF2B5EF4-FFF2-40B4-BE49-F238E27FC236}">
                    <a16:creationId xmlns:a16="http://schemas.microsoft.com/office/drawing/2014/main" id="{94092067-BAD0-5F9C-468D-39EE0DA74BFE}"/>
                  </a:ext>
                </a:extLst>
              </p:cNvPr>
              <p:cNvGrpSpPr/>
              <p:nvPr/>
            </p:nvGrpSpPr>
            <p:grpSpPr>
              <a:xfrm>
                <a:off x="867061" y="7538516"/>
                <a:ext cx="259752" cy="208713"/>
                <a:chOff x="11222043" y="54569"/>
                <a:chExt cx="447693" cy="359726"/>
              </a:xfrm>
            </p:grpSpPr>
            <p:sp>
              <p:nvSpPr>
                <p:cNvPr id="603" name="Google Shape;536;p27">
                  <a:extLst>
                    <a:ext uri="{FF2B5EF4-FFF2-40B4-BE49-F238E27FC236}">
                      <a16:creationId xmlns:a16="http://schemas.microsoft.com/office/drawing/2014/main" id="{D97AFB13-D874-D528-5864-243CE4F9CCB8}"/>
                    </a:ext>
                  </a:extLst>
                </p:cNvPr>
                <p:cNvSpPr/>
                <p:nvPr/>
              </p:nvSpPr>
              <p:spPr>
                <a:xfrm>
                  <a:off x="11222043" y="54569"/>
                  <a:ext cx="447693" cy="273540"/>
                </a:xfrm>
                <a:custGeom>
                  <a:avLst/>
                  <a:gdLst/>
                  <a:ahLst/>
                  <a:cxnLst/>
                  <a:rect l="l" t="t" r="r" b="b"/>
                  <a:pathLst>
                    <a:path w="447693" h="273540" extrusionOk="0">
                      <a:moveTo>
                        <a:pt x="211963" y="0"/>
                      </a:moveTo>
                      <a:cubicBezTo>
                        <a:pt x="249731" y="0"/>
                        <a:pt x="283924" y="15308"/>
                        <a:pt x="308674" y="40059"/>
                      </a:cubicBezTo>
                      <a:lnTo>
                        <a:pt x="332715" y="75717"/>
                      </a:lnTo>
                      <a:lnTo>
                        <a:pt x="347653" y="73459"/>
                      </a:lnTo>
                      <a:cubicBezTo>
                        <a:pt x="402904" y="73459"/>
                        <a:pt x="447693" y="118248"/>
                        <a:pt x="447693" y="173499"/>
                      </a:cubicBezTo>
                      <a:cubicBezTo>
                        <a:pt x="447693" y="214937"/>
                        <a:pt x="422499" y="250491"/>
                        <a:pt x="386593" y="265677"/>
                      </a:cubicBezTo>
                      <a:lnTo>
                        <a:pt x="348732" y="273321"/>
                      </a:lnTo>
                      <a:lnTo>
                        <a:pt x="348732" y="273539"/>
                      </a:lnTo>
                      <a:lnTo>
                        <a:pt x="347653" y="273539"/>
                      </a:lnTo>
                      <a:lnTo>
                        <a:pt x="211968" y="273539"/>
                      </a:lnTo>
                      <a:lnTo>
                        <a:pt x="211963" y="273540"/>
                      </a:lnTo>
                      <a:lnTo>
                        <a:pt x="211958" y="273539"/>
                      </a:lnTo>
                      <a:lnTo>
                        <a:pt x="75193" y="273539"/>
                      </a:lnTo>
                      <a:lnTo>
                        <a:pt x="75193" y="273191"/>
                      </a:lnTo>
                      <a:lnTo>
                        <a:pt x="73463" y="273540"/>
                      </a:lnTo>
                      <a:cubicBezTo>
                        <a:pt x="32891" y="273540"/>
                        <a:pt x="0" y="240649"/>
                        <a:pt x="0" y="200077"/>
                      </a:cubicBezTo>
                      <a:cubicBezTo>
                        <a:pt x="0" y="159505"/>
                        <a:pt x="32891" y="126614"/>
                        <a:pt x="73463" y="126614"/>
                      </a:cubicBezTo>
                      <a:lnTo>
                        <a:pt x="77095" y="127347"/>
                      </a:lnTo>
                      <a:lnTo>
                        <a:pt x="85941" y="83533"/>
                      </a:lnTo>
                      <a:cubicBezTo>
                        <a:pt x="106704" y="34444"/>
                        <a:pt x="155311" y="0"/>
                        <a:pt x="211963" y="0"/>
                      </a:cubicBezTo>
                      <a:close/>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04" name="Google Shape;537;p27">
                  <a:extLst>
                    <a:ext uri="{FF2B5EF4-FFF2-40B4-BE49-F238E27FC236}">
                      <a16:creationId xmlns:a16="http://schemas.microsoft.com/office/drawing/2014/main" id="{1E335107-D0C9-7681-D721-CBDBE28423E4}"/>
                    </a:ext>
                  </a:extLst>
                </p:cNvPr>
                <p:cNvGrpSpPr/>
                <p:nvPr/>
              </p:nvGrpSpPr>
              <p:grpSpPr>
                <a:xfrm rot="-5400000">
                  <a:off x="11359828" y="241824"/>
                  <a:ext cx="172471" cy="172471"/>
                  <a:chOff x="1640276" y="5933348"/>
                  <a:chExt cx="199342" cy="199342"/>
                </a:xfrm>
              </p:grpSpPr>
              <p:sp>
                <p:nvSpPr>
                  <p:cNvPr id="605" name="Google Shape;538;p27">
                    <a:extLst>
                      <a:ext uri="{FF2B5EF4-FFF2-40B4-BE49-F238E27FC236}">
                        <a16:creationId xmlns:a16="http://schemas.microsoft.com/office/drawing/2014/main" id="{AABC2749-76D3-C005-ADB8-741308E33D6C}"/>
                      </a:ext>
                    </a:extLst>
                  </p:cNvPr>
                  <p:cNvSpPr/>
                  <p:nvPr/>
                </p:nvSpPr>
                <p:spPr>
                  <a:xfrm>
                    <a:off x="1640276" y="5933348"/>
                    <a:ext cx="199342" cy="199342"/>
                  </a:xfrm>
                  <a:custGeom>
                    <a:avLst/>
                    <a:gdLst/>
                    <a:ahLst/>
                    <a:cxnLst/>
                    <a:rect l="l" t="t" r="r" b="b"/>
                    <a:pathLst>
                      <a:path w="104" h="104" extrusionOk="0">
                        <a:moveTo>
                          <a:pt x="104" y="62"/>
                        </a:moveTo>
                        <a:cubicBezTo>
                          <a:pt x="104" y="43"/>
                          <a:pt x="104" y="43"/>
                          <a:pt x="104" y="43"/>
                        </a:cubicBezTo>
                        <a:cubicBezTo>
                          <a:pt x="88" y="43"/>
                          <a:pt x="88" y="43"/>
                          <a:pt x="88" y="43"/>
                        </a:cubicBezTo>
                        <a:cubicBezTo>
                          <a:pt x="88" y="39"/>
                          <a:pt x="86" y="36"/>
                          <a:pt x="84" y="33"/>
                        </a:cubicBezTo>
                        <a:cubicBezTo>
                          <a:pt x="95" y="22"/>
                          <a:pt x="95" y="22"/>
                          <a:pt x="95" y="22"/>
                        </a:cubicBezTo>
                        <a:cubicBezTo>
                          <a:pt x="82" y="9"/>
                          <a:pt x="82" y="9"/>
                          <a:pt x="82" y="9"/>
                        </a:cubicBezTo>
                        <a:cubicBezTo>
                          <a:pt x="71" y="20"/>
                          <a:pt x="71" y="20"/>
                          <a:pt x="71" y="20"/>
                        </a:cubicBezTo>
                        <a:cubicBezTo>
                          <a:pt x="68" y="18"/>
                          <a:pt x="65" y="17"/>
                          <a:pt x="61" y="16"/>
                        </a:cubicBezTo>
                        <a:cubicBezTo>
                          <a:pt x="61" y="0"/>
                          <a:pt x="61" y="0"/>
                          <a:pt x="61" y="0"/>
                        </a:cubicBezTo>
                        <a:cubicBezTo>
                          <a:pt x="42" y="0"/>
                          <a:pt x="42" y="0"/>
                          <a:pt x="42" y="0"/>
                        </a:cubicBezTo>
                        <a:cubicBezTo>
                          <a:pt x="42" y="16"/>
                          <a:pt x="42" y="16"/>
                          <a:pt x="42" y="16"/>
                        </a:cubicBezTo>
                        <a:cubicBezTo>
                          <a:pt x="39" y="17"/>
                          <a:pt x="36" y="18"/>
                          <a:pt x="33" y="20"/>
                        </a:cubicBezTo>
                        <a:cubicBezTo>
                          <a:pt x="22" y="9"/>
                          <a:pt x="22" y="9"/>
                          <a:pt x="22" y="9"/>
                        </a:cubicBezTo>
                        <a:cubicBezTo>
                          <a:pt x="8" y="22"/>
                          <a:pt x="8" y="22"/>
                          <a:pt x="8" y="22"/>
                        </a:cubicBezTo>
                        <a:cubicBezTo>
                          <a:pt x="19" y="33"/>
                          <a:pt x="19" y="33"/>
                          <a:pt x="19" y="33"/>
                        </a:cubicBezTo>
                        <a:cubicBezTo>
                          <a:pt x="17" y="36"/>
                          <a:pt x="16" y="39"/>
                          <a:pt x="15" y="43"/>
                        </a:cubicBezTo>
                        <a:cubicBezTo>
                          <a:pt x="0" y="43"/>
                          <a:pt x="0" y="43"/>
                          <a:pt x="0" y="43"/>
                        </a:cubicBezTo>
                        <a:cubicBezTo>
                          <a:pt x="0" y="62"/>
                          <a:pt x="0" y="62"/>
                          <a:pt x="0" y="62"/>
                        </a:cubicBezTo>
                        <a:cubicBezTo>
                          <a:pt x="15" y="62"/>
                          <a:pt x="15" y="62"/>
                          <a:pt x="15" y="62"/>
                        </a:cubicBezTo>
                        <a:cubicBezTo>
                          <a:pt x="16" y="65"/>
                          <a:pt x="17" y="68"/>
                          <a:pt x="19" y="71"/>
                        </a:cubicBezTo>
                        <a:cubicBezTo>
                          <a:pt x="8" y="82"/>
                          <a:pt x="8" y="82"/>
                          <a:pt x="8" y="82"/>
                        </a:cubicBezTo>
                        <a:cubicBezTo>
                          <a:pt x="22" y="96"/>
                          <a:pt x="22" y="96"/>
                          <a:pt x="22" y="96"/>
                        </a:cubicBezTo>
                        <a:cubicBezTo>
                          <a:pt x="33" y="85"/>
                          <a:pt x="33" y="85"/>
                          <a:pt x="33" y="85"/>
                        </a:cubicBezTo>
                        <a:cubicBezTo>
                          <a:pt x="36" y="87"/>
                          <a:pt x="39" y="88"/>
                          <a:pt x="42" y="89"/>
                        </a:cubicBezTo>
                        <a:cubicBezTo>
                          <a:pt x="42" y="104"/>
                          <a:pt x="42" y="104"/>
                          <a:pt x="42" y="104"/>
                        </a:cubicBezTo>
                        <a:cubicBezTo>
                          <a:pt x="61" y="104"/>
                          <a:pt x="61" y="104"/>
                          <a:pt x="61" y="104"/>
                        </a:cubicBezTo>
                        <a:cubicBezTo>
                          <a:pt x="61" y="89"/>
                          <a:pt x="61" y="89"/>
                          <a:pt x="61" y="89"/>
                        </a:cubicBezTo>
                        <a:cubicBezTo>
                          <a:pt x="65" y="88"/>
                          <a:pt x="68" y="87"/>
                          <a:pt x="71" y="85"/>
                        </a:cubicBezTo>
                        <a:cubicBezTo>
                          <a:pt x="82" y="96"/>
                          <a:pt x="82" y="96"/>
                          <a:pt x="82" y="96"/>
                        </a:cubicBezTo>
                        <a:cubicBezTo>
                          <a:pt x="95" y="82"/>
                          <a:pt x="95" y="82"/>
                          <a:pt x="95" y="82"/>
                        </a:cubicBezTo>
                        <a:cubicBezTo>
                          <a:pt x="84" y="71"/>
                          <a:pt x="84" y="71"/>
                          <a:pt x="84" y="71"/>
                        </a:cubicBezTo>
                        <a:cubicBezTo>
                          <a:pt x="86" y="68"/>
                          <a:pt x="88" y="65"/>
                          <a:pt x="88" y="62"/>
                        </a:cubicBezTo>
                        <a:lnTo>
                          <a:pt x="104" y="62"/>
                        </a:lnTo>
                        <a:close/>
                      </a:path>
                    </a:pathLst>
                  </a:custGeom>
                  <a:solidFill>
                    <a:srgbClr val="9A9A9A"/>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06" name="Google Shape;539;p27">
                    <a:extLst>
                      <a:ext uri="{FF2B5EF4-FFF2-40B4-BE49-F238E27FC236}">
                        <a16:creationId xmlns:a16="http://schemas.microsoft.com/office/drawing/2014/main" id="{D4575930-98B0-C976-019C-3EE4BF56DDD8}"/>
                      </a:ext>
                    </a:extLst>
                  </p:cNvPr>
                  <p:cNvSpPr/>
                  <p:nvPr/>
                </p:nvSpPr>
                <p:spPr>
                  <a:xfrm>
                    <a:off x="1713113" y="6006185"/>
                    <a:ext cx="53700" cy="53700"/>
                  </a:xfrm>
                  <a:prstGeom prst="ellipse">
                    <a:avLst/>
                  </a:prstGeom>
                  <a:solidFill>
                    <a:srgbClr val="585857"/>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grpSp>
        <p:sp>
          <p:nvSpPr>
            <p:cNvPr id="607" name="Google Shape;540;p27">
              <a:extLst>
                <a:ext uri="{FF2B5EF4-FFF2-40B4-BE49-F238E27FC236}">
                  <a16:creationId xmlns:a16="http://schemas.microsoft.com/office/drawing/2014/main" id="{E59BBF60-6C15-6FFA-33E8-3B1AE6F8211B}"/>
                </a:ext>
              </a:extLst>
            </p:cNvPr>
            <p:cNvSpPr/>
            <p:nvPr/>
          </p:nvSpPr>
          <p:spPr>
            <a:xfrm rot="16200000" flipH="1">
              <a:off x="4015440" y="2862799"/>
              <a:ext cx="378450" cy="378450"/>
            </a:xfrm>
            <a:prstGeom prst="round2SameRect">
              <a:avLst>
                <a:gd name="adj1" fmla="val 50000"/>
                <a:gd name="adj2" fmla="val 0"/>
              </a:avLst>
            </a:prstGeom>
            <a:solidFill>
              <a:srgbClr val="9A9A9A"/>
            </a:solidFill>
            <a:ln w="9525" cap="flat" cmpd="sng">
              <a:solidFill>
                <a:srgbClr val="9A9A9A"/>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08" name="Google Shape;541;p27">
              <a:extLst>
                <a:ext uri="{FF2B5EF4-FFF2-40B4-BE49-F238E27FC236}">
                  <a16:creationId xmlns:a16="http://schemas.microsoft.com/office/drawing/2014/main" id="{FFF0BB87-8CF1-FC18-33FD-623D49EE725B}"/>
                </a:ext>
              </a:extLst>
            </p:cNvPr>
            <p:cNvGrpSpPr/>
            <p:nvPr/>
          </p:nvGrpSpPr>
          <p:grpSpPr>
            <a:xfrm>
              <a:off x="4093610" y="2939467"/>
              <a:ext cx="259752" cy="208713"/>
              <a:chOff x="11222043" y="54569"/>
              <a:chExt cx="447693" cy="359726"/>
            </a:xfrm>
          </p:grpSpPr>
          <p:sp>
            <p:nvSpPr>
              <p:cNvPr id="609" name="Google Shape;542;p27">
                <a:extLst>
                  <a:ext uri="{FF2B5EF4-FFF2-40B4-BE49-F238E27FC236}">
                    <a16:creationId xmlns:a16="http://schemas.microsoft.com/office/drawing/2014/main" id="{79C3C4CA-5468-72A0-0B90-3F179FBC87F0}"/>
                  </a:ext>
                </a:extLst>
              </p:cNvPr>
              <p:cNvSpPr/>
              <p:nvPr/>
            </p:nvSpPr>
            <p:spPr>
              <a:xfrm>
                <a:off x="11222043" y="54569"/>
                <a:ext cx="447693" cy="273540"/>
              </a:xfrm>
              <a:custGeom>
                <a:avLst/>
                <a:gdLst/>
                <a:ahLst/>
                <a:cxnLst/>
                <a:rect l="l" t="t" r="r" b="b"/>
                <a:pathLst>
                  <a:path w="447693" h="273540" extrusionOk="0">
                    <a:moveTo>
                      <a:pt x="211963" y="0"/>
                    </a:moveTo>
                    <a:cubicBezTo>
                      <a:pt x="249731" y="0"/>
                      <a:pt x="283924" y="15308"/>
                      <a:pt x="308674" y="40059"/>
                    </a:cubicBezTo>
                    <a:lnTo>
                      <a:pt x="332715" y="75717"/>
                    </a:lnTo>
                    <a:lnTo>
                      <a:pt x="347653" y="73459"/>
                    </a:lnTo>
                    <a:cubicBezTo>
                      <a:pt x="402904" y="73459"/>
                      <a:pt x="447693" y="118248"/>
                      <a:pt x="447693" y="173499"/>
                    </a:cubicBezTo>
                    <a:cubicBezTo>
                      <a:pt x="447693" y="214937"/>
                      <a:pt x="422499" y="250491"/>
                      <a:pt x="386593" y="265677"/>
                    </a:cubicBezTo>
                    <a:lnTo>
                      <a:pt x="348732" y="273321"/>
                    </a:lnTo>
                    <a:lnTo>
                      <a:pt x="348732" y="273539"/>
                    </a:lnTo>
                    <a:lnTo>
                      <a:pt x="347653" y="273539"/>
                    </a:lnTo>
                    <a:lnTo>
                      <a:pt x="211968" y="273539"/>
                    </a:lnTo>
                    <a:lnTo>
                      <a:pt x="211963" y="273540"/>
                    </a:lnTo>
                    <a:lnTo>
                      <a:pt x="211958" y="273539"/>
                    </a:lnTo>
                    <a:lnTo>
                      <a:pt x="75193" y="273539"/>
                    </a:lnTo>
                    <a:lnTo>
                      <a:pt x="75193" y="273191"/>
                    </a:lnTo>
                    <a:lnTo>
                      <a:pt x="73463" y="273540"/>
                    </a:lnTo>
                    <a:cubicBezTo>
                      <a:pt x="32891" y="273540"/>
                      <a:pt x="0" y="240649"/>
                      <a:pt x="0" y="200077"/>
                    </a:cubicBezTo>
                    <a:cubicBezTo>
                      <a:pt x="0" y="159505"/>
                      <a:pt x="32891" y="126614"/>
                      <a:pt x="73463" y="126614"/>
                    </a:cubicBezTo>
                    <a:lnTo>
                      <a:pt x="77095" y="127347"/>
                    </a:lnTo>
                    <a:lnTo>
                      <a:pt x="85941" y="83533"/>
                    </a:lnTo>
                    <a:cubicBezTo>
                      <a:pt x="106704" y="34444"/>
                      <a:pt x="155311" y="0"/>
                      <a:pt x="211963" y="0"/>
                    </a:cubicBezTo>
                    <a:close/>
                  </a:path>
                </a:pathLst>
              </a:custGeom>
              <a:solidFill>
                <a:srgbClr val="9A9A9A"/>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10" name="Google Shape;543;p27">
                <a:extLst>
                  <a:ext uri="{FF2B5EF4-FFF2-40B4-BE49-F238E27FC236}">
                    <a16:creationId xmlns:a16="http://schemas.microsoft.com/office/drawing/2014/main" id="{C0B77F8C-F0B7-6103-1D20-170BEC1885AF}"/>
                  </a:ext>
                </a:extLst>
              </p:cNvPr>
              <p:cNvGrpSpPr/>
              <p:nvPr/>
            </p:nvGrpSpPr>
            <p:grpSpPr>
              <a:xfrm rot="-5400000">
                <a:off x="11359828" y="241824"/>
                <a:ext cx="172471" cy="172471"/>
                <a:chOff x="1640276" y="5933348"/>
                <a:chExt cx="199342" cy="199342"/>
              </a:xfrm>
            </p:grpSpPr>
            <p:sp>
              <p:nvSpPr>
                <p:cNvPr id="611" name="Google Shape;544;p27">
                  <a:extLst>
                    <a:ext uri="{FF2B5EF4-FFF2-40B4-BE49-F238E27FC236}">
                      <a16:creationId xmlns:a16="http://schemas.microsoft.com/office/drawing/2014/main" id="{018BF689-2326-D601-1B04-FF6C28722F54}"/>
                    </a:ext>
                  </a:extLst>
                </p:cNvPr>
                <p:cNvSpPr/>
                <p:nvPr/>
              </p:nvSpPr>
              <p:spPr>
                <a:xfrm>
                  <a:off x="1640276" y="5933348"/>
                  <a:ext cx="199342" cy="199342"/>
                </a:xfrm>
                <a:custGeom>
                  <a:avLst/>
                  <a:gdLst/>
                  <a:ahLst/>
                  <a:cxnLst/>
                  <a:rect l="l" t="t" r="r" b="b"/>
                  <a:pathLst>
                    <a:path w="104" h="104" extrusionOk="0">
                      <a:moveTo>
                        <a:pt x="104" y="62"/>
                      </a:moveTo>
                      <a:cubicBezTo>
                        <a:pt x="104" y="43"/>
                        <a:pt x="104" y="43"/>
                        <a:pt x="104" y="43"/>
                      </a:cubicBezTo>
                      <a:cubicBezTo>
                        <a:pt x="88" y="43"/>
                        <a:pt x="88" y="43"/>
                        <a:pt x="88" y="43"/>
                      </a:cubicBezTo>
                      <a:cubicBezTo>
                        <a:pt x="88" y="39"/>
                        <a:pt x="86" y="36"/>
                        <a:pt x="84" y="33"/>
                      </a:cubicBezTo>
                      <a:cubicBezTo>
                        <a:pt x="95" y="22"/>
                        <a:pt x="95" y="22"/>
                        <a:pt x="95" y="22"/>
                      </a:cubicBezTo>
                      <a:cubicBezTo>
                        <a:pt x="82" y="9"/>
                        <a:pt x="82" y="9"/>
                        <a:pt x="82" y="9"/>
                      </a:cubicBezTo>
                      <a:cubicBezTo>
                        <a:pt x="71" y="20"/>
                        <a:pt x="71" y="20"/>
                        <a:pt x="71" y="20"/>
                      </a:cubicBezTo>
                      <a:cubicBezTo>
                        <a:pt x="68" y="18"/>
                        <a:pt x="65" y="17"/>
                        <a:pt x="61" y="16"/>
                      </a:cubicBezTo>
                      <a:cubicBezTo>
                        <a:pt x="61" y="0"/>
                        <a:pt x="61" y="0"/>
                        <a:pt x="61" y="0"/>
                      </a:cubicBezTo>
                      <a:cubicBezTo>
                        <a:pt x="42" y="0"/>
                        <a:pt x="42" y="0"/>
                        <a:pt x="42" y="0"/>
                      </a:cubicBezTo>
                      <a:cubicBezTo>
                        <a:pt x="42" y="16"/>
                        <a:pt x="42" y="16"/>
                        <a:pt x="42" y="16"/>
                      </a:cubicBezTo>
                      <a:cubicBezTo>
                        <a:pt x="39" y="17"/>
                        <a:pt x="36" y="18"/>
                        <a:pt x="33" y="20"/>
                      </a:cubicBezTo>
                      <a:cubicBezTo>
                        <a:pt x="22" y="9"/>
                        <a:pt x="22" y="9"/>
                        <a:pt x="22" y="9"/>
                      </a:cubicBezTo>
                      <a:cubicBezTo>
                        <a:pt x="8" y="22"/>
                        <a:pt x="8" y="22"/>
                        <a:pt x="8" y="22"/>
                      </a:cubicBezTo>
                      <a:cubicBezTo>
                        <a:pt x="19" y="33"/>
                        <a:pt x="19" y="33"/>
                        <a:pt x="19" y="33"/>
                      </a:cubicBezTo>
                      <a:cubicBezTo>
                        <a:pt x="17" y="36"/>
                        <a:pt x="16" y="39"/>
                        <a:pt x="15" y="43"/>
                      </a:cubicBezTo>
                      <a:cubicBezTo>
                        <a:pt x="0" y="43"/>
                        <a:pt x="0" y="43"/>
                        <a:pt x="0" y="43"/>
                      </a:cubicBezTo>
                      <a:cubicBezTo>
                        <a:pt x="0" y="62"/>
                        <a:pt x="0" y="62"/>
                        <a:pt x="0" y="62"/>
                      </a:cubicBezTo>
                      <a:cubicBezTo>
                        <a:pt x="15" y="62"/>
                        <a:pt x="15" y="62"/>
                        <a:pt x="15" y="62"/>
                      </a:cubicBezTo>
                      <a:cubicBezTo>
                        <a:pt x="16" y="65"/>
                        <a:pt x="17" y="68"/>
                        <a:pt x="19" y="71"/>
                      </a:cubicBezTo>
                      <a:cubicBezTo>
                        <a:pt x="8" y="82"/>
                        <a:pt x="8" y="82"/>
                        <a:pt x="8" y="82"/>
                      </a:cubicBezTo>
                      <a:cubicBezTo>
                        <a:pt x="22" y="96"/>
                        <a:pt x="22" y="96"/>
                        <a:pt x="22" y="96"/>
                      </a:cubicBezTo>
                      <a:cubicBezTo>
                        <a:pt x="33" y="85"/>
                        <a:pt x="33" y="85"/>
                        <a:pt x="33" y="85"/>
                      </a:cubicBezTo>
                      <a:cubicBezTo>
                        <a:pt x="36" y="87"/>
                        <a:pt x="39" y="88"/>
                        <a:pt x="42" y="89"/>
                      </a:cubicBezTo>
                      <a:cubicBezTo>
                        <a:pt x="42" y="104"/>
                        <a:pt x="42" y="104"/>
                        <a:pt x="42" y="104"/>
                      </a:cubicBezTo>
                      <a:cubicBezTo>
                        <a:pt x="61" y="104"/>
                        <a:pt x="61" y="104"/>
                        <a:pt x="61" y="104"/>
                      </a:cubicBezTo>
                      <a:cubicBezTo>
                        <a:pt x="61" y="89"/>
                        <a:pt x="61" y="89"/>
                        <a:pt x="61" y="89"/>
                      </a:cubicBezTo>
                      <a:cubicBezTo>
                        <a:pt x="65" y="88"/>
                        <a:pt x="68" y="87"/>
                        <a:pt x="71" y="85"/>
                      </a:cubicBezTo>
                      <a:cubicBezTo>
                        <a:pt x="82" y="96"/>
                        <a:pt x="82" y="96"/>
                        <a:pt x="82" y="96"/>
                      </a:cubicBezTo>
                      <a:cubicBezTo>
                        <a:pt x="95" y="82"/>
                        <a:pt x="95" y="82"/>
                        <a:pt x="95" y="82"/>
                      </a:cubicBezTo>
                      <a:cubicBezTo>
                        <a:pt x="84" y="71"/>
                        <a:pt x="84" y="71"/>
                        <a:pt x="84" y="71"/>
                      </a:cubicBezTo>
                      <a:cubicBezTo>
                        <a:pt x="86" y="68"/>
                        <a:pt x="88" y="65"/>
                        <a:pt x="88" y="62"/>
                      </a:cubicBezTo>
                      <a:lnTo>
                        <a:pt x="104" y="62"/>
                      </a:lnTo>
                      <a:close/>
                    </a:path>
                  </a:pathLst>
                </a:custGeom>
                <a:solidFill>
                  <a:srgbClr val="9A9A9A"/>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12" name="Google Shape;545;p27">
                  <a:extLst>
                    <a:ext uri="{FF2B5EF4-FFF2-40B4-BE49-F238E27FC236}">
                      <a16:creationId xmlns:a16="http://schemas.microsoft.com/office/drawing/2014/main" id="{8D832955-1A30-9EF2-ACCC-3FF32DD8F66A}"/>
                    </a:ext>
                  </a:extLst>
                </p:cNvPr>
                <p:cNvSpPr/>
                <p:nvPr/>
              </p:nvSpPr>
              <p:spPr>
                <a:xfrm>
                  <a:off x="1713113" y="6006185"/>
                  <a:ext cx="53700" cy="53700"/>
                </a:xfrm>
                <a:prstGeom prst="ellipse">
                  <a:avLst/>
                </a:prstGeom>
                <a:solidFill>
                  <a:srgbClr val="9A9A9A"/>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sp>
          <p:nvSpPr>
            <p:cNvPr id="613" name="Google Shape;546;p27">
              <a:extLst>
                <a:ext uri="{FF2B5EF4-FFF2-40B4-BE49-F238E27FC236}">
                  <a16:creationId xmlns:a16="http://schemas.microsoft.com/office/drawing/2014/main" id="{59D49956-904F-2CCD-DED1-978E4CFDF3E2}"/>
                </a:ext>
              </a:extLst>
            </p:cNvPr>
            <p:cNvSpPr/>
            <p:nvPr/>
          </p:nvSpPr>
          <p:spPr>
            <a:xfrm rot="5400000">
              <a:off x="7533037" y="4470852"/>
              <a:ext cx="173250" cy="3669750"/>
            </a:xfrm>
            <a:prstGeom prst="round2SameRect">
              <a:avLst>
                <a:gd name="adj1" fmla="val 50000"/>
                <a:gd name="adj2" fmla="val 0"/>
              </a:avLst>
            </a:prstGeom>
            <a:gradFill>
              <a:gsLst>
                <a:gs pos="0">
                  <a:srgbClr val="2A2E2C"/>
                </a:gs>
                <a:gs pos="100000">
                  <a:srgbClr val="393E3C"/>
                </a:gs>
              </a:gsLst>
              <a:lin ang="16200038" scaled="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14" name="Google Shape;548;p27">
              <a:extLst>
                <a:ext uri="{FF2B5EF4-FFF2-40B4-BE49-F238E27FC236}">
                  <a16:creationId xmlns:a16="http://schemas.microsoft.com/office/drawing/2014/main" id="{A9313EB1-99F2-3FC0-0878-5FD080D32834}"/>
                </a:ext>
              </a:extLst>
            </p:cNvPr>
            <p:cNvSpPr/>
            <p:nvPr/>
          </p:nvSpPr>
          <p:spPr>
            <a:xfrm rot="16200000" flipH="1">
              <a:off x="4020090" y="3322249"/>
              <a:ext cx="378450" cy="378450"/>
            </a:xfrm>
            <a:prstGeom prst="round2SameRect">
              <a:avLst>
                <a:gd name="adj1" fmla="val 50000"/>
                <a:gd name="adj2" fmla="val 0"/>
              </a:avLst>
            </a:prstGeom>
            <a:solidFill>
              <a:srgbClr val="9A9A9A"/>
            </a:solidFill>
            <a:ln w="9525" cap="flat" cmpd="sng">
              <a:solidFill>
                <a:srgbClr val="9A9A9A"/>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15" name="Google Shape;549;p27">
              <a:extLst>
                <a:ext uri="{FF2B5EF4-FFF2-40B4-BE49-F238E27FC236}">
                  <a16:creationId xmlns:a16="http://schemas.microsoft.com/office/drawing/2014/main" id="{2827415B-044F-4FD3-9BD1-43CBCF1FCC72}"/>
                </a:ext>
              </a:extLst>
            </p:cNvPr>
            <p:cNvGrpSpPr/>
            <p:nvPr/>
          </p:nvGrpSpPr>
          <p:grpSpPr>
            <a:xfrm>
              <a:off x="4098246" y="3398917"/>
              <a:ext cx="259752" cy="208715"/>
              <a:chOff x="11222043" y="54569"/>
              <a:chExt cx="447693" cy="359728"/>
            </a:xfrm>
          </p:grpSpPr>
          <p:sp>
            <p:nvSpPr>
              <p:cNvPr id="616" name="Google Shape;550;p27">
                <a:extLst>
                  <a:ext uri="{FF2B5EF4-FFF2-40B4-BE49-F238E27FC236}">
                    <a16:creationId xmlns:a16="http://schemas.microsoft.com/office/drawing/2014/main" id="{34D6B406-7BDE-DA53-4701-A7DABB8EC447}"/>
                  </a:ext>
                </a:extLst>
              </p:cNvPr>
              <p:cNvSpPr/>
              <p:nvPr/>
            </p:nvSpPr>
            <p:spPr>
              <a:xfrm>
                <a:off x="11222043" y="54569"/>
                <a:ext cx="447693" cy="273540"/>
              </a:xfrm>
              <a:custGeom>
                <a:avLst/>
                <a:gdLst/>
                <a:ahLst/>
                <a:cxnLst/>
                <a:rect l="l" t="t" r="r" b="b"/>
                <a:pathLst>
                  <a:path w="447693" h="273540" extrusionOk="0">
                    <a:moveTo>
                      <a:pt x="211963" y="0"/>
                    </a:moveTo>
                    <a:cubicBezTo>
                      <a:pt x="249731" y="0"/>
                      <a:pt x="283924" y="15308"/>
                      <a:pt x="308674" y="40059"/>
                    </a:cubicBezTo>
                    <a:lnTo>
                      <a:pt x="332715" y="75717"/>
                    </a:lnTo>
                    <a:lnTo>
                      <a:pt x="347653" y="73459"/>
                    </a:lnTo>
                    <a:cubicBezTo>
                      <a:pt x="402904" y="73459"/>
                      <a:pt x="447693" y="118248"/>
                      <a:pt x="447693" y="173499"/>
                    </a:cubicBezTo>
                    <a:cubicBezTo>
                      <a:pt x="447693" y="214937"/>
                      <a:pt x="422499" y="250491"/>
                      <a:pt x="386593" y="265677"/>
                    </a:cubicBezTo>
                    <a:lnTo>
                      <a:pt x="348732" y="273321"/>
                    </a:lnTo>
                    <a:lnTo>
                      <a:pt x="348732" y="273539"/>
                    </a:lnTo>
                    <a:lnTo>
                      <a:pt x="347653" y="273539"/>
                    </a:lnTo>
                    <a:lnTo>
                      <a:pt x="211968" y="273539"/>
                    </a:lnTo>
                    <a:lnTo>
                      <a:pt x="211963" y="273540"/>
                    </a:lnTo>
                    <a:lnTo>
                      <a:pt x="211958" y="273539"/>
                    </a:lnTo>
                    <a:lnTo>
                      <a:pt x="75193" y="273539"/>
                    </a:lnTo>
                    <a:lnTo>
                      <a:pt x="75193" y="273191"/>
                    </a:lnTo>
                    <a:lnTo>
                      <a:pt x="73463" y="273540"/>
                    </a:lnTo>
                    <a:cubicBezTo>
                      <a:pt x="32891" y="273540"/>
                      <a:pt x="0" y="240649"/>
                      <a:pt x="0" y="200077"/>
                    </a:cubicBezTo>
                    <a:cubicBezTo>
                      <a:pt x="0" y="159505"/>
                      <a:pt x="32891" y="126614"/>
                      <a:pt x="73463" y="126614"/>
                    </a:cubicBezTo>
                    <a:lnTo>
                      <a:pt x="77095" y="127347"/>
                    </a:lnTo>
                    <a:lnTo>
                      <a:pt x="85941" y="83533"/>
                    </a:lnTo>
                    <a:cubicBezTo>
                      <a:pt x="106704" y="34444"/>
                      <a:pt x="155311" y="0"/>
                      <a:pt x="211963" y="0"/>
                    </a:cubicBezTo>
                    <a:close/>
                  </a:path>
                </a:pathLst>
              </a:custGeom>
              <a:solidFill>
                <a:srgbClr val="9A9A9A"/>
              </a:solid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17" name="Google Shape;551;p27">
                <a:extLst>
                  <a:ext uri="{FF2B5EF4-FFF2-40B4-BE49-F238E27FC236}">
                    <a16:creationId xmlns:a16="http://schemas.microsoft.com/office/drawing/2014/main" id="{A7797366-1BE4-9438-1B4C-0EF39770A901}"/>
                  </a:ext>
                </a:extLst>
              </p:cNvPr>
              <p:cNvGrpSpPr/>
              <p:nvPr/>
            </p:nvGrpSpPr>
            <p:grpSpPr>
              <a:xfrm rot="-5400000">
                <a:off x="11359819" y="241827"/>
                <a:ext cx="172471" cy="172471"/>
                <a:chOff x="1640276" y="5933348"/>
                <a:chExt cx="199342" cy="199342"/>
              </a:xfrm>
            </p:grpSpPr>
            <p:sp>
              <p:nvSpPr>
                <p:cNvPr id="618" name="Google Shape;552;p27">
                  <a:extLst>
                    <a:ext uri="{FF2B5EF4-FFF2-40B4-BE49-F238E27FC236}">
                      <a16:creationId xmlns:a16="http://schemas.microsoft.com/office/drawing/2014/main" id="{D4F50DD1-1C62-3AD7-E0DB-F574D8531C84}"/>
                    </a:ext>
                  </a:extLst>
                </p:cNvPr>
                <p:cNvSpPr/>
                <p:nvPr/>
              </p:nvSpPr>
              <p:spPr>
                <a:xfrm>
                  <a:off x="1640276" y="5933348"/>
                  <a:ext cx="199342" cy="199342"/>
                </a:xfrm>
                <a:custGeom>
                  <a:avLst/>
                  <a:gdLst/>
                  <a:ahLst/>
                  <a:cxnLst/>
                  <a:rect l="l" t="t" r="r" b="b"/>
                  <a:pathLst>
                    <a:path w="104" h="104" extrusionOk="0">
                      <a:moveTo>
                        <a:pt x="104" y="62"/>
                      </a:moveTo>
                      <a:cubicBezTo>
                        <a:pt x="104" y="43"/>
                        <a:pt x="104" y="43"/>
                        <a:pt x="104" y="43"/>
                      </a:cubicBezTo>
                      <a:cubicBezTo>
                        <a:pt x="88" y="43"/>
                        <a:pt x="88" y="43"/>
                        <a:pt x="88" y="43"/>
                      </a:cubicBezTo>
                      <a:cubicBezTo>
                        <a:pt x="88" y="39"/>
                        <a:pt x="86" y="36"/>
                        <a:pt x="84" y="33"/>
                      </a:cubicBezTo>
                      <a:cubicBezTo>
                        <a:pt x="95" y="22"/>
                        <a:pt x="95" y="22"/>
                        <a:pt x="95" y="22"/>
                      </a:cubicBezTo>
                      <a:cubicBezTo>
                        <a:pt x="82" y="9"/>
                        <a:pt x="82" y="9"/>
                        <a:pt x="82" y="9"/>
                      </a:cubicBezTo>
                      <a:cubicBezTo>
                        <a:pt x="71" y="20"/>
                        <a:pt x="71" y="20"/>
                        <a:pt x="71" y="20"/>
                      </a:cubicBezTo>
                      <a:cubicBezTo>
                        <a:pt x="68" y="18"/>
                        <a:pt x="65" y="17"/>
                        <a:pt x="61" y="16"/>
                      </a:cubicBezTo>
                      <a:cubicBezTo>
                        <a:pt x="61" y="0"/>
                        <a:pt x="61" y="0"/>
                        <a:pt x="61" y="0"/>
                      </a:cubicBezTo>
                      <a:cubicBezTo>
                        <a:pt x="42" y="0"/>
                        <a:pt x="42" y="0"/>
                        <a:pt x="42" y="0"/>
                      </a:cubicBezTo>
                      <a:cubicBezTo>
                        <a:pt x="42" y="16"/>
                        <a:pt x="42" y="16"/>
                        <a:pt x="42" y="16"/>
                      </a:cubicBezTo>
                      <a:cubicBezTo>
                        <a:pt x="39" y="17"/>
                        <a:pt x="36" y="18"/>
                        <a:pt x="33" y="20"/>
                      </a:cubicBezTo>
                      <a:cubicBezTo>
                        <a:pt x="22" y="9"/>
                        <a:pt x="22" y="9"/>
                        <a:pt x="22" y="9"/>
                      </a:cubicBezTo>
                      <a:cubicBezTo>
                        <a:pt x="8" y="22"/>
                        <a:pt x="8" y="22"/>
                        <a:pt x="8" y="22"/>
                      </a:cubicBezTo>
                      <a:cubicBezTo>
                        <a:pt x="19" y="33"/>
                        <a:pt x="19" y="33"/>
                        <a:pt x="19" y="33"/>
                      </a:cubicBezTo>
                      <a:cubicBezTo>
                        <a:pt x="17" y="36"/>
                        <a:pt x="16" y="39"/>
                        <a:pt x="15" y="43"/>
                      </a:cubicBezTo>
                      <a:cubicBezTo>
                        <a:pt x="0" y="43"/>
                        <a:pt x="0" y="43"/>
                        <a:pt x="0" y="43"/>
                      </a:cubicBezTo>
                      <a:cubicBezTo>
                        <a:pt x="0" y="62"/>
                        <a:pt x="0" y="62"/>
                        <a:pt x="0" y="62"/>
                      </a:cubicBezTo>
                      <a:cubicBezTo>
                        <a:pt x="15" y="62"/>
                        <a:pt x="15" y="62"/>
                        <a:pt x="15" y="62"/>
                      </a:cubicBezTo>
                      <a:cubicBezTo>
                        <a:pt x="16" y="65"/>
                        <a:pt x="17" y="68"/>
                        <a:pt x="19" y="71"/>
                      </a:cubicBezTo>
                      <a:cubicBezTo>
                        <a:pt x="8" y="82"/>
                        <a:pt x="8" y="82"/>
                        <a:pt x="8" y="82"/>
                      </a:cubicBezTo>
                      <a:cubicBezTo>
                        <a:pt x="22" y="96"/>
                        <a:pt x="22" y="96"/>
                        <a:pt x="22" y="96"/>
                      </a:cubicBezTo>
                      <a:cubicBezTo>
                        <a:pt x="33" y="85"/>
                        <a:pt x="33" y="85"/>
                        <a:pt x="33" y="85"/>
                      </a:cubicBezTo>
                      <a:cubicBezTo>
                        <a:pt x="36" y="87"/>
                        <a:pt x="39" y="88"/>
                        <a:pt x="42" y="89"/>
                      </a:cubicBezTo>
                      <a:cubicBezTo>
                        <a:pt x="42" y="104"/>
                        <a:pt x="42" y="104"/>
                        <a:pt x="42" y="104"/>
                      </a:cubicBezTo>
                      <a:cubicBezTo>
                        <a:pt x="61" y="104"/>
                        <a:pt x="61" y="104"/>
                        <a:pt x="61" y="104"/>
                      </a:cubicBezTo>
                      <a:cubicBezTo>
                        <a:pt x="61" y="89"/>
                        <a:pt x="61" y="89"/>
                        <a:pt x="61" y="89"/>
                      </a:cubicBezTo>
                      <a:cubicBezTo>
                        <a:pt x="65" y="88"/>
                        <a:pt x="68" y="87"/>
                        <a:pt x="71" y="85"/>
                      </a:cubicBezTo>
                      <a:cubicBezTo>
                        <a:pt x="82" y="96"/>
                        <a:pt x="82" y="96"/>
                        <a:pt x="82" y="96"/>
                      </a:cubicBezTo>
                      <a:cubicBezTo>
                        <a:pt x="95" y="82"/>
                        <a:pt x="95" y="82"/>
                        <a:pt x="95" y="82"/>
                      </a:cubicBezTo>
                      <a:cubicBezTo>
                        <a:pt x="84" y="71"/>
                        <a:pt x="84" y="71"/>
                        <a:pt x="84" y="71"/>
                      </a:cubicBezTo>
                      <a:cubicBezTo>
                        <a:pt x="86" y="68"/>
                        <a:pt x="88" y="65"/>
                        <a:pt x="88" y="62"/>
                      </a:cubicBezTo>
                      <a:lnTo>
                        <a:pt x="104" y="62"/>
                      </a:lnTo>
                      <a:close/>
                    </a:path>
                  </a:pathLst>
                </a:custGeom>
                <a:solidFill>
                  <a:srgbClr val="9A9A9A"/>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19" name="Google Shape;553;p27">
                  <a:extLst>
                    <a:ext uri="{FF2B5EF4-FFF2-40B4-BE49-F238E27FC236}">
                      <a16:creationId xmlns:a16="http://schemas.microsoft.com/office/drawing/2014/main" id="{97D9F5AC-7A30-C944-4ADD-D9BBB3C47284}"/>
                    </a:ext>
                  </a:extLst>
                </p:cNvPr>
                <p:cNvSpPr/>
                <p:nvPr/>
              </p:nvSpPr>
              <p:spPr>
                <a:xfrm>
                  <a:off x="1713113" y="6006185"/>
                  <a:ext cx="53700" cy="53700"/>
                </a:xfrm>
                <a:prstGeom prst="ellipse">
                  <a:avLst/>
                </a:prstGeom>
                <a:solidFill>
                  <a:srgbClr val="9A9A9A"/>
                </a:solid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buSzPts val="1400"/>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pic>
          <p:nvPicPr>
            <p:cNvPr id="620" name="Google Shape;554;p27">
              <a:extLst>
                <a:ext uri="{FF2B5EF4-FFF2-40B4-BE49-F238E27FC236}">
                  <a16:creationId xmlns:a16="http://schemas.microsoft.com/office/drawing/2014/main" id="{CB009CA2-AE31-3FD1-33EB-903684967C35}"/>
                </a:ext>
              </a:extLst>
            </p:cNvPr>
            <p:cNvPicPr preferRelativeResize="0"/>
            <p:nvPr/>
          </p:nvPicPr>
          <p:blipFill rotWithShape="1">
            <a:blip r:embed="rId13">
              <a:alphaModFix/>
            </a:blip>
            <a:srcRect l="26894" t="25757" r="21386" b="19146"/>
            <a:stretch/>
          </p:blipFill>
          <p:spPr>
            <a:xfrm>
              <a:off x="4476565" y="5472378"/>
              <a:ext cx="1261872" cy="494852"/>
            </a:xfrm>
            <a:prstGeom prst="rect">
              <a:avLst/>
            </a:prstGeom>
            <a:noFill/>
            <a:ln>
              <a:noFill/>
            </a:ln>
          </p:spPr>
        </p:pic>
        <p:pic>
          <p:nvPicPr>
            <p:cNvPr id="621" name="Google Shape;555;p27">
              <a:extLst>
                <a:ext uri="{FF2B5EF4-FFF2-40B4-BE49-F238E27FC236}">
                  <a16:creationId xmlns:a16="http://schemas.microsoft.com/office/drawing/2014/main" id="{EEB253AC-9A10-D376-3FAC-0D83C3A0D42C}"/>
                </a:ext>
              </a:extLst>
            </p:cNvPr>
            <p:cNvPicPr preferRelativeResize="0"/>
            <p:nvPr/>
          </p:nvPicPr>
          <p:blipFill rotWithShape="1">
            <a:blip r:embed="rId2">
              <a:alphaModFix/>
            </a:blip>
            <a:srcRect/>
            <a:stretch/>
          </p:blipFill>
          <p:spPr>
            <a:xfrm>
              <a:off x="3993014" y="5603319"/>
              <a:ext cx="384048" cy="384048"/>
            </a:xfrm>
            <a:prstGeom prst="rect">
              <a:avLst/>
            </a:prstGeom>
            <a:noFill/>
            <a:ln>
              <a:noFill/>
            </a:ln>
          </p:spPr>
        </p:pic>
        <p:pic>
          <p:nvPicPr>
            <p:cNvPr id="622" name="Google Shape;556;p27">
              <a:extLst>
                <a:ext uri="{FF2B5EF4-FFF2-40B4-BE49-F238E27FC236}">
                  <a16:creationId xmlns:a16="http://schemas.microsoft.com/office/drawing/2014/main" id="{2654A6C5-91E9-D282-491C-D3A9EC7B4CA7}"/>
                </a:ext>
              </a:extLst>
            </p:cNvPr>
            <p:cNvPicPr preferRelativeResize="0"/>
            <p:nvPr/>
          </p:nvPicPr>
          <p:blipFill rotWithShape="1">
            <a:blip r:embed="rId2">
              <a:alphaModFix/>
            </a:blip>
            <a:srcRect/>
            <a:stretch/>
          </p:blipFill>
          <p:spPr>
            <a:xfrm>
              <a:off x="3993014" y="7499393"/>
              <a:ext cx="384048" cy="384048"/>
            </a:xfrm>
            <a:prstGeom prst="rect">
              <a:avLst/>
            </a:prstGeom>
            <a:noFill/>
            <a:ln>
              <a:noFill/>
            </a:ln>
          </p:spPr>
        </p:pic>
        <p:sp>
          <p:nvSpPr>
            <p:cNvPr id="623" name="Google Shape;557;p27">
              <a:extLst>
                <a:ext uri="{FF2B5EF4-FFF2-40B4-BE49-F238E27FC236}">
                  <a16:creationId xmlns:a16="http://schemas.microsoft.com/office/drawing/2014/main" id="{91B7AE98-E79B-07E3-061D-3E7A8340DE58}"/>
                </a:ext>
              </a:extLst>
            </p:cNvPr>
            <p:cNvSpPr/>
            <p:nvPr/>
          </p:nvSpPr>
          <p:spPr>
            <a:xfrm rot="5400000">
              <a:off x="8275977" y="3259436"/>
              <a:ext cx="166950" cy="5137200"/>
            </a:xfrm>
            <a:prstGeom prst="round2SameRect">
              <a:avLst>
                <a:gd name="adj1" fmla="val 50000"/>
                <a:gd name="adj2" fmla="val 0"/>
              </a:avLst>
            </a:prstGeom>
            <a:gradFill>
              <a:gsLst>
                <a:gs pos="0">
                  <a:srgbClr val="424241"/>
                </a:gs>
                <a:gs pos="100000">
                  <a:srgbClr val="9A9A9A"/>
                </a:gs>
              </a:gsLst>
              <a:lin ang="16200038" scaled="0"/>
            </a:gradFill>
            <a:ln>
              <a:noFill/>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pic>
          <p:nvPicPr>
            <p:cNvPr id="624" name="Google Shape;560;p27">
              <a:extLst>
                <a:ext uri="{FF2B5EF4-FFF2-40B4-BE49-F238E27FC236}">
                  <a16:creationId xmlns:a16="http://schemas.microsoft.com/office/drawing/2014/main" id="{25D55912-46D2-E9A2-F45C-C2871E29DA2A}"/>
                </a:ext>
              </a:extLst>
            </p:cNvPr>
            <p:cNvPicPr preferRelativeResize="0"/>
            <p:nvPr/>
          </p:nvPicPr>
          <p:blipFill rotWithShape="1">
            <a:blip r:embed="rId14">
              <a:alphaModFix/>
            </a:blip>
            <a:srcRect t="30267" b="29739"/>
            <a:stretch/>
          </p:blipFill>
          <p:spPr>
            <a:xfrm>
              <a:off x="4474382" y="1573317"/>
              <a:ext cx="1138430" cy="281547"/>
            </a:xfrm>
            <a:prstGeom prst="rect">
              <a:avLst/>
            </a:prstGeom>
            <a:noFill/>
            <a:ln>
              <a:noFill/>
            </a:ln>
          </p:spPr>
        </p:pic>
        <p:pic>
          <p:nvPicPr>
            <p:cNvPr id="625" name="Google Shape;561;p27">
              <a:extLst>
                <a:ext uri="{FF2B5EF4-FFF2-40B4-BE49-F238E27FC236}">
                  <a16:creationId xmlns:a16="http://schemas.microsoft.com/office/drawing/2014/main" id="{7FB70555-ACD9-E7EC-96DF-34CB4BC79F52}"/>
                </a:ext>
              </a:extLst>
            </p:cNvPr>
            <p:cNvPicPr preferRelativeResize="0"/>
            <p:nvPr/>
          </p:nvPicPr>
          <p:blipFill rotWithShape="1">
            <a:blip r:embed="rId15">
              <a:alphaModFix/>
            </a:blip>
            <a:srcRect t="42817" b="42350"/>
            <a:stretch/>
          </p:blipFill>
          <p:spPr>
            <a:xfrm>
              <a:off x="4462041" y="1980868"/>
              <a:ext cx="1295430" cy="286358"/>
            </a:xfrm>
            <a:prstGeom prst="rect">
              <a:avLst/>
            </a:prstGeom>
            <a:noFill/>
            <a:ln>
              <a:noFill/>
            </a:ln>
          </p:spPr>
        </p:pic>
        <p:pic>
          <p:nvPicPr>
            <p:cNvPr id="626" name="Google Shape;562;p27">
              <a:extLst>
                <a:ext uri="{FF2B5EF4-FFF2-40B4-BE49-F238E27FC236}">
                  <a16:creationId xmlns:a16="http://schemas.microsoft.com/office/drawing/2014/main" id="{191969D1-10CA-6125-4AB3-B70472C1F7E9}"/>
                </a:ext>
              </a:extLst>
            </p:cNvPr>
            <p:cNvPicPr preferRelativeResize="0"/>
            <p:nvPr/>
          </p:nvPicPr>
          <p:blipFill>
            <a:blip r:embed="rId16">
              <a:alphaModFix/>
            </a:blip>
            <a:stretch>
              <a:fillRect/>
            </a:stretch>
          </p:blipFill>
          <p:spPr>
            <a:xfrm>
              <a:off x="3457632" y="1544467"/>
              <a:ext cx="390635" cy="323285"/>
            </a:xfrm>
            <a:prstGeom prst="rect">
              <a:avLst/>
            </a:prstGeom>
            <a:noFill/>
            <a:ln>
              <a:noFill/>
            </a:ln>
          </p:spPr>
        </p:pic>
        <p:pic>
          <p:nvPicPr>
            <p:cNvPr id="627" name="Google Shape;564;p27">
              <a:extLst>
                <a:ext uri="{FF2B5EF4-FFF2-40B4-BE49-F238E27FC236}">
                  <a16:creationId xmlns:a16="http://schemas.microsoft.com/office/drawing/2014/main" id="{2ECCF824-D6D1-052B-ACA7-CFA6454CFF37}"/>
                </a:ext>
              </a:extLst>
            </p:cNvPr>
            <p:cNvPicPr preferRelativeResize="0"/>
            <p:nvPr/>
          </p:nvPicPr>
          <p:blipFill>
            <a:blip r:embed="rId16">
              <a:alphaModFix/>
            </a:blip>
            <a:stretch>
              <a:fillRect/>
            </a:stretch>
          </p:blipFill>
          <p:spPr>
            <a:xfrm>
              <a:off x="3457632" y="1954117"/>
              <a:ext cx="390635" cy="323285"/>
            </a:xfrm>
            <a:prstGeom prst="rect">
              <a:avLst/>
            </a:prstGeom>
            <a:noFill/>
            <a:ln>
              <a:noFill/>
            </a:ln>
          </p:spPr>
        </p:pic>
        <p:pic>
          <p:nvPicPr>
            <p:cNvPr id="628" name="Google Shape;555;p27">
              <a:extLst>
                <a:ext uri="{FF2B5EF4-FFF2-40B4-BE49-F238E27FC236}">
                  <a16:creationId xmlns:a16="http://schemas.microsoft.com/office/drawing/2014/main" id="{9D93BE97-605D-231D-450C-7B7E95CB68BA}"/>
                </a:ext>
              </a:extLst>
            </p:cNvPr>
            <p:cNvPicPr preferRelativeResize="0"/>
            <p:nvPr/>
          </p:nvPicPr>
          <p:blipFill rotWithShape="1">
            <a:blip r:embed="rId2">
              <a:alphaModFix/>
            </a:blip>
            <a:srcRect/>
            <a:stretch/>
          </p:blipFill>
          <p:spPr>
            <a:xfrm>
              <a:off x="4017281" y="3795925"/>
              <a:ext cx="384048" cy="384048"/>
            </a:xfrm>
            <a:prstGeom prst="rect">
              <a:avLst/>
            </a:prstGeom>
            <a:noFill/>
            <a:ln>
              <a:noFill/>
            </a:ln>
          </p:spPr>
        </p:pic>
        <p:pic>
          <p:nvPicPr>
            <p:cNvPr id="629" name="Picture 2" descr="Upstream Nexus - Addionics">
              <a:extLst>
                <a:ext uri="{FF2B5EF4-FFF2-40B4-BE49-F238E27FC236}">
                  <a16:creationId xmlns:a16="http://schemas.microsoft.com/office/drawing/2014/main" id="{F4114F11-21F4-101E-ED02-748A7EE6EFF0}"/>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42524" b="42045"/>
            <a:stretch>
              <a:fillRect/>
            </a:stretch>
          </p:blipFill>
          <p:spPr bwMode="auto">
            <a:xfrm>
              <a:off x="4634568" y="3878199"/>
              <a:ext cx="1049835" cy="162000"/>
            </a:xfrm>
            <a:prstGeom prst="rect">
              <a:avLst/>
            </a:prstGeom>
            <a:noFill/>
            <a:extLst>
              <a:ext uri="{909E8E84-426E-40DD-AFC4-6F175D3DCCD1}">
                <a14:hiddenFill xmlns:a14="http://schemas.microsoft.com/office/drawing/2010/main">
                  <a:solidFill>
                    <a:srgbClr val="FFFFFF"/>
                  </a:solidFill>
                </a14:hiddenFill>
              </a:ext>
            </a:extLst>
          </p:spPr>
        </p:pic>
        <p:pic>
          <p:nvPicPr>
            <p:cNvPr id="630" name="Picture 2" descr="Raven Reviews 2026: Details, Pricing, and Features | Latio">
              <a:extLst>
                <a:ext uri="{FF2B5EF4-FFF2-40B4-BE49-F238E27FC236}">
                  <a16:creationId xmlns:a16="http://schemas.microsoft.com/office/drawing/2014/main" id="{4569361D-23E1-98D1-4762-8DA1CF85CE9D}"/>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877855" y="6655883"/>
              <a:ext cx="819451" cy="236275"/>
            </a:xfrm>
            <a:prstGeom prst="rect">
              <a:avLst/>
            </a:prstGeom>
            <a:noFill/>
            <a:extLst>
              <a:ext uri="{909E8E84-426E-40DD-AFC4-6F175D3DCCD1}">
                <a14:hiddenFill xmlns:a14="http://schemas.microsoft.com/office/drawing/2010/main">
                  <a:solidFill>
                    <a:srgbClr val="FFFFFF"/>
                  </a:solidFill>
                </a14:hiddenFill>
              </a:ext>
            </a:extLst>
          </p:spPr>
        </p:pic>
        <p:sp>
          <p:nvSpPr>
            <p:cNvPr id="631" name="Google Shape;363;p27">
              <a:extLst>
                <a:ext uri="{FF2B5EF4-FFF2-40B4-BE49-F238E27FC236}">
                  <a16:creationId xmlns:a16="http://schemas.microsoft.com/office/drawing/2014/main" id="{472749A6-78B1-43BF-C165-79C42F115653}"/>
                </a:ext>
              </a:extLst>
            </p:cNvPr>
            <p:cNvSpPr/>
            <p:nvPr/>
          </p:nvSpPr>
          <p:spPr>
            <a:xfrm>
              <a:off x="3385317" y="6456345"/>
              <a:ext cx="577800" cy="268650"/>
            </a:xfrm>
            <a:prstGeom prst="wedgeRoundRectCallout">
              <a:avLst>
                <a:gd name="adj1" fmla="val 33258"/>
                <a:gd name="adj2" fmla="val 73696"/>
                <a:gd name="adj3" fmla="val 16667"/>
              </a:avLst>
            </a:prstGeom>
            <a:solidFill>
              <a:srgbClr val="FA6400"/>
            </a:solidFill>
            <a:ln>
              <a:noFill/>
            </a:ln>
          </p:spPr>
          <p:txBody>
            <a:bodyPr spcFirstLastPara="1" wrap="square" lIns="0" tIns="0" rIns="0" bIns="0" anchor="ctr" anchorCtr="0">
              <a:noAutofit/>
            </a:bodyPr>
            <a:lstStyle/>
            <a:p>
              <a:pPr algn="ctr" defTabSz="1371600">
                <a:lnSpc>
                  <a:spcPct val="90000"/>
                </a:lnSpc>
                <a:buClr>
                  <a:srgbClr val="000000"/>
                </a:buClr>
                <a:buSzPts val="1000"/>
                <a:defRPr/>
              </a:pPr>
              <a:r>
                <a:rPr lang="iw-IL" sz="1500" kern="0" dirty="0" err="1">
                  <a:solidFill>
                    <a:srgbClr val="FFFFFF"/>
                  </a:solidFill>
                  <a:latin typeface="Figtree" panose="020B0604020202020204" charset="0"/>
                  <a:ea typeface="Calibri" panose="020F0502020204030204" pitchFamily="34" charset="0"/>
                  <a:cs typeface="Calibri" panose="020F0502020204030204" pitchFamily="34" charset="0"/>
                  <a:sym typeface="Open Sans"/>
                </a:rPr>
                <a:t>New</a:t>
              </a:r>
              <a:endParaRPr sz="1500" kern="0" dirty="0">
                <a:solidFill>
                  <a:srgbClr val="FFFFFF"/>
                </a:solidFill>
                <a:latin typeface="Figtree" panose="020B0604020202020204" charset="0"/>
                <a:ea typeface="Calibri" panose="020F0502020204030204" pitchFamily="34" charset="0"/>
                <a:cs typeface="Calibri" panose="020F0502020204030204" pitchFamily="34" charset="0"/>
                <a:sym typeface="Open Sans"/>
              </a:endParaRPr>
            </a:p>
          </p:txBody>
        </p:sp>
        <p:grpSp>
          <p:nvGrpSpPr>
            <p:cNvPr id="632" name="Group 631">
              <a:extLst>
                <a:ext uri="{FF2B5EF4-FFF2-40B4-BE49-F238E27FC236}">
                  <a16:creationId xmlns:a16="http://schemas.microsoft.com/office/drawing/2014/main" id="{70CCFEE5-8693-6D78-A890-FD767E199A46}"/>
                </a:ext>
              </a:extLst>
            </p:cNvPr>
            <p:cNvGrpSpPr/>
            <p:nvPr/>
          </p:nvGrpSpPr>
          <p:grpSpPr>
            <a:xfrm>
              <a:off x="4010331" y="5162052"/>
              <a:ext cx="378450" cy="378450"/>
              <a:chOff x="13841292" y="5693531"/>
              <a:chExt cx="378450" cy="378450"/>
            </a:xfrm>
          </p:grpSpPr>
          <p:sp>
            <p:nvSpPr>
              <p:cNvPr id="633" name="Google Shape;323;p27">
                <a:extLst>
                  <a:ext uri="{FF2B5EF4-FFF2-40B4-BE49-F238E27FC236}">
                    <a16:creationId xmlns:a16="http://schemas.microsoft.com/office/drawing/2014/main" id="{69BF671E-D314-2412-F408-BA8B865990B8}"/>
                  </a:ext>
                </a:extLst>
              </p:cNvPr>
              <p:cNvSpPr/>
              <p:nvPr/>
            </p:nvSpPr>
            <p:spPr>
              <a:xfrm rot="16200000" flipH="1">
                <a:off x="13841292" y="5693531"/>
                <a:ext cx="378450" cy="378450"/>
              </a:xfrm>
              <a:prstGeom prst="round2SameRect">
                <a:avLst>
                  <a:gd name="adj1" fmla="val 50000"/>
                  <a:gd name="adj2" fmla="val 0"/>
                </a:avLst>
              </a:prstGeom>
              <a:solidFill>
                <a:srgbClr val="1E5CA7"/>
              </a:solidFill>
              <a:ln w="9525" cap="flat" cmpd="sng">
                <a:solidFill>
                  <a:srgbClr val="1E5CA7"/>
                </a:solidFill>
                <a:prstDash val="solid"/>
                <a:miter lim="800000"/>
                <a:headEnd type="none" w="sm" len="sm"/>
                <a:tailEnd type="none" w="sm" len="sm"/>
              </a:ln>
            </p:spPr>
            <p:txBody>
              <a:bodyPr spcFirstLastPara="1" wrap="square" lIns="137138" tIns="68550" rIns="137138" bIns="68550" anchor="ctr" anchorCtr="0">
                <a:noAutofit/>
              </a:bodyPr>
              <a:lstStyle/>
              <a:p>
                <a:pPr marL="0" algn="ctr" defTabSz="1371600" rtl="1" eaLnBrk="1" latinLnBrk="0" hangingPunct="1">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34" name="Google Shape;324;p27">
                <a:extLst>
                  <a:ext uri="{FF2B5EF4-FFF2-40B4-BE49-F238E27FC236}">
                    <a16:creationId xmlns:a16="http://schemas.microsoft.com/office/drawing/2014/main" id="{62E9B123-EECD-EA53-E742-CB1A4BF65D47}"/>
                  </a:ext>
                </a:extLst>
              </p:cNvPr>
              <p:cNvGrpSpPr/>
              <p:nvPr/>
            </p:nvGrpSpPr>
            <p:grpSpPr>
              <a:xfrm flipH="1">
                <a:off x="13892618" y="5771654"/>
                <a:ext cx="265580" cy="225278"/>
                <a:chOff x="8903518" y="1196752"/>
                <a:chExt cx="873472" cy="740923"/>
              </a:xfrm>
            </p:grpSpPr>
            <p:sp>
              <p:nvSpPr>
                <p:cNvPr id="635" name="Google Shape;325;p27">
                  <a:extLst>
                    <a:ext uri="{FF2B5EF4-FFF2-40B4-BE49-F238E27FC236}">
                      <a16:creationId xmlns:a16="http://schemas.microsoft.com/office/drawing/2014/main" id="{2FA20E95-F797-FB87-1B0E-56C2D37FB7B4}"/>
                    </a:ext>
                  </a:extLst>
                </p:cNvPr>
                <p:cNvSpPr/>
                <p:nvPr/>
              </p:nvSpPr>
              <p:spPr>
                <a:xfrm>
                  <a:off x="8903518" y="1196752"/>
                  <a:ext cx="520773" cy="648072"/>
                </a:xfrm>
                <a:custGeom>
                  <a:avLst/>
                  <a:gdLst/>
                  <a:ahLst/>
                  <a:cxnLst/>
                  <a:rect l="l" t="t" r="r" b="b"/>
                  <a:pathLst>
                    <a:path w="57" h="71" extrusionOk="0">
                      <a:moveTo>
                        <a:pt x="28" y="50"/>
                      </a:moveTo>
                      <a:cubicBezTo>
                        <a:pt x="28" y="57"/>
                        <a:pt x="28" y="57"/>
                        <a:pt x="28" y="57"/>
                      </a:cubicBezTo>
                      <a:moveTo>
                        <a:pt x="0" y="39"/>
                      </a:moveTo>
                      <a:cubicBezTo>
                        <a:pt x="57" y="39"/>
                        <a:pt x="57" y="39"/>
                        <a:pt x="57" y="39"/>
                      </a:cubicBezTo>
                      <a:moveTo>
                        <a:pt x="10" y="25"/>
                      </a:moveTo>
                      <a:cubicBezTo>
                        <a:pt x="10" y="3"/>
                        <a:pt x="10" y="3"/>
                        <a:pt x="10" y="3"/>
                      </a:cubicBezTo>
                      <a:cubicBezTo>
                        <a:pt x="10" y="3"/>
                        <a:pt x="11" y="0"/>
                        <a:pt x="14" y="0"/>
                      </a:cubicBezTo>
                      <a:cubicBezTo>
                        <a:pt x="42" y="0"/>
                        <a:pt x="42" y="0"/>
                        <a:pt x="42" y="0"/>
                      </a:cubicBezTo>
                      <a:cubicBezTo>
                        <a:pt x="42" y="0"/>
                        <a:pt x="46" y="0"/>
                        <a:pt x="46" y="3"/>
                      </a:cubicBezTo>
                      <a:cubicBezTo>
                        <a:pt x="46" y="25"/>
                        <a:pt x="46" y="25"/>
                        <a:pt x="46" y="25"/>
                      </a:cubicBezTo>
                      <a:moveTo>
                        <a:pt x="57" y="25"/>
                      </a:moveTo>
                      <a:cubicBezTo>
                        <a:pt x="57" y="64"/>
                        <a:pt x="57" y="64"/>
                        <a:pt x="57" y="64"/>
                      </a:cubicBezTo>
                      <a:cubicBezTo>
                        <a:pt x="57" y="68"/>
                        <a:pt x="54" y="71"/>
                        <a:pt x="50" y="71"/>
                      </a:cubicBezTo>
                      <a:cubicBezTo>
                        <a:pt x="7" y="71"/>
                        <a:pt x="7" y="71"/>
                        <a:pt x="7" y="71"/>
                      </a:cubicBezTo>
                      <a:cubicBezTo>
                        <a:pt x="3" y="71"/>
                        <a:pt x="0" y="68"/>
                        <a:pt x="0" y="64"/>
                      </a:cubicBezTo>
                      <a:cubicBezTo>
                        <a:pt x="0" y="25"/>
                        <a:pt x="0" y="25"/>
                        <a:pt x="0" y="25"/>
                      </a:cubicBezTo>
                      <a:lnTo>
                        <a:pt x="57" y="25"/>
                      </a:lnTo>
                      <a:close/>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36" name="Google Shape;326;p27">
                  <a:extLst>
                    <a:ext uri="{FF2B5EF4-FFF2-40B4-BE49-F238E27FC236}">
                      <a16:creationId xmlns:a16="http://schemas.microsoft.com/office/drawing/2014/main" id="{6C87D62E-FAA9-1096-96FF-3D4D95F05F5E}"/>
                    </a:ext>
                  </a:extLst>
                </p:cNvPr>
                <p:cNvGrpSpPr/>
                <p:nvPr/>
              </p:nvGrpSpPr>
              <p:grpSpPr>
                <a:xfrm>
                  <a:off x="9335548" y="1324649"/>
                  <a:ext cx="441442" cy="613026"/>
                  <a:chOff x="9274611" y="1324649"/>
                  <a:chExt cx="441442" cy="613026"/>
                </a:xfrm>
              </p:grpSpPr>
              <p:sp>
                <p:nvSpPr>
                  <p:cNvPr id="637" name="Google Shape;327;p27">
                    <a:extLst>
                      <a:ext uri="{FF2B5EF4-FFF2-40B4-BE49-F238E27FC236}">
                        <a16:creationId xmlns:a16="http://schemas.microsoft.com/office/drawing/2014/main" id="{F5699833-1D3C-E412-18F3-1C231D6122E2}"/>
                      </a:ext>
                    </a:extLst>
                  </p:cNvPr>
                  <p:cNvSpPr/>
                  <p:nvPr/>
                </p:nvSpPr>
                <p:spPr>
                  <a:xfrm>
                    <a:off x="9508911" y="1635001"/>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638" name="Google Shape;328;p27">
                    <a:extLst>
                      <a:ext uri="{FF2B5EF4-FFF2-40B4-BE49-F238E27FC236}">
                        <a16:creationId xmlns:a16="http://schemas.microsoft.com/office/drawing/2014/main" id="{00F11966-0901-8955-E872-CB75171B9701}"/>
                      </a:ext>
                    </a:extLst>
                  </p:cNvPr>
                  <p:cNvCxnSpPr/>
                  <p:nvPr/>
                </p:nvCxnSpPr>
                <p:spPr>
                  <a:xfrm rot="10800000">
                    <a:off x="9274611" y="1685166"/>
                    <a:ext cx="234300" cy="0"/>
                  </a:xfrm>
                  <a:prstGeom prst="straightConnector1">
                    <a:avLst/>
                  </a:prstGeom>
                  <a:noFill/>
                  <a:ln w="9525" cap="rnd" cmpd="sng">
                    <a:solidFill>
                      <a:srgbClr val="FFFFFF"/>
                    </a:solidFill>
                    <a:prstDash val="solid"/>
                    <a:round/>
                    <a:headEnd type="none" w="med" len="med"/>
                    <a:tailEnd type="none" w="med" len="med"/>
                  </a:ln>
                </p:spPr>
              </p:cxnSp>
              <p:sp>
                <p:nvSpPr>
                  <p:cNvPr id="639" name="Google Shape;329;p27">
                    <a:extLst>
                      <a:ext uri="{FF2B5EF4-FFF2-40B4-BE49-F238E27FC236}">
                        <a16:creationId xmlns:a16="http://schemas.microsoft.com/office/drawing/2014/main" id="{22E6E7C5-C97A-9DEA-4839-DF9DE78C0CC9}"/>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40" name="Google Shape;330;p27">
                    <a:extLst>
                      <a:ext uri="{FF2B5EF4-FFF2-40B4-BE49-F238E27FC236}">
                        <a16:creationId xmlns:a16="http://schemas.microsoft.com/office/drawing/2014/main" id="{EB829EE0-C3D6-84B5-D3A1-688238C97F61}"/>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41" name="Google Shape;331;p27">
                    <a:extLst>
                      <a:ext uri="{FF2B5EF4-FFF2-40B4-BE49-F238E27FC236}">
                        <a16:creationId xmlns:a16="http://schemas.microsoft.com/office/drawing/2014/main" id="{8C68BED7-AAF5-1F73-6A69-07F0D7F6B2BF}"/>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42" name="Google Shape;332;p27">
                    <a:extLst>
                      <a:ext uri="{FF2B5EF4-FFF2-40B4-BE49-F238E27FC236}">
                        <a16:creationId xmlns:a16="http://schemas.microsoft.com/office/drawing/2014/main" id="{E51289B1-8745-4906-C002-404A1B96AFE8}"/>
                      </a:ext>
                    </a:extLst>
                  </p:cNvPr>
                  <p:cNvSpPr/>
                  <p:nvPr/>
                </p:nvSpPr>
                <p:spPr>
                  <a:xfrm>
                    <a:off x="9618853" y="1453334"/>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43" name="Google Shape;333;p27">
                    <a:extLst>
                      <a:ext uri="{FF2B5EF4-FFF2-40B4-BE49-F238E27FC236}">
                        <a16:creationId xmlns:a16="http://schemas.microsoft.com/office/drawing/2014/main" id="{FC1E7623-1120-8A24-AAB8-4231E8F3EF1E}"/>
                      </a:ext>
                    </a:extLst>
                  </p:cNvPr>
                  <p:cNvSpPr/>
                  <p:nvPr/>
                </p:nvSpPr>
                <p:spPr>
                  <a:xfrm>
                    <a:off x="9447706" y="1324649"/>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44" name="Google Shape;334;p27">
                    <a:extLst>
                      <a:ext uri="{FF2B5EF4-FFF2-40B4-BE49-F238E27FC236}">
                        <a16:creationId xmlns:a16="http://schemas.microsoft.com/office/drawing/2014/main" id="{5E088796-D977-1132-5C44-79223BDFA1AD}"/>
                      </a:ext>
                    </a:extLst>
                  </p:cNvPr>
                  <p:cNvSpPr/>
                  <p:nvPr/>
                </p:nvSpPr>
                <p:spPr>
                  <a:xfrm>
                    <a:off x="9447706" y="1840475"/>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grpSp>
        <p:grpSp>
          <p:nvGrpSpPr>
            <p:cNvPr id="645" name="Group 644">
              <a:extLst>
                <a:ext uri="{FF2B5EF4-FFF2-40B4-BE49-F238E27FC236}">
                  <a16:creationId xmlns:a16="http://schemas.microsoft.com/office/drawing/2014/main" id="{FF0A425E-D076-32C4-4913-905A05E95545}"/>
                </a:ext>
              </a:extLst>
            </p:cNvPr>
            <p:cNvGrpSpPr/>
            <p:nvPr/>
          </p:nvGrpSpPr>
          <p:grpSpPr>
            <a:xfrm>
              <a:off x="3993014" y="6076593"/>
              <a:ext cx="378450" cy="378450"/>
              <a:chOff x="13841292" y="5693531"/>
              <a:chExt cx="378450" cy="378450"/>
            </a:xfrm>
          </p:grpSpPr>
          <p:sp>
            <p:nvSpPr>
              <p:cNvPr id="646" name="Google Shape;323;p27">
                <a:extLst>
                  <a:ext uri="{FF2B5EF4-FFF2-40B4-BE49-F238E27FC236}">
                    <a16:creationId xmlns:a16="http://schemas.microsoft.com/office/drawing/2014/main" id="{2B52E21F-19DA-5A3D-63D8-CDCBC1D7F2D6}"/>
                  </a:ext>
                </a:extLst>
              </p:cNvPr>
              <p:cNvSpPr/>
              <p:nvPr/>
            </p:nvSpPr>
            <p:spPr>
              <a:xfrm rot="16200000" flipH="1">
                <a:off x="13841292" y="5693531"/>
                <a:ext cx="378450" cy="378450"/>
              </a:xfrm>
              <a:prstGeom prst="round2SameRect">
                <a:avLst>
                  <a:gd name="adj1" fmla="val 50000"/>
                  <a:gd name="adj2" fmla="val 0"/>
                </a:avLst>
              </a:prstGeom>
              <a:solidFill>
                <a:srgbClr val="1E5CA7"/>
              </a:solidFill>
              <a:ln w="9525" cap="flat" cmpd="sng">
                <a:solidFill>
                  <a:srgbClr val="1E5CA7"/>
                </a:solidFill>
                <a:prstDash val="solid"/>
                <a:miter lim="800000"/>
                <a:headEnd type="none" w="sm" len="sm"/>
                <a:tailEnd type="none" w="sm" len="sm"/>
              </a:ln>
            </p:spPr>
            <p:txBody>
              <a:bodyPr spcFirstLastPara="1" wrap="square" lIns="137138" tIns="68550" rIns="137138" bIns="68550" anchor="ctr" anchorCtr="0">
                <a:noAutofit/>
              </a:bodyPr>
              <a:lstStyle/>
              <a:p>
                <a:pPr marL="0" algn="ctr" defTabSz="1371600" rtl="1" eaLnBrk="1" latinLnBrk="0" hangingPunct="1">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47" name="Google Shape;324;p27">
                <a:extLst>
                  <a:ext uri="{FF2B5EF4-FFF2-40B4-BE49-F238E27FC236}">
                    <a16:creationId xmlns:a16="http://schemas.microsoft.com/office/drawing/2014/main" id="{9ADFCC49-5E18-EE90-5423-B9A2F4BFE2F7}"/>
                  </a:ext>
                </a:extLst>
              </p:cNvPr>
              <p:cNvGrpSpPr/>
              <p:nvPr/>
            </p:nvGrpSpPr>
            <p:grpSpPr>
              <a:xfrm flipH="1">
                <a:off x="13892618" y="5771654"/>
                <a:ext cx="265580" cy="225278"/>
                <a:chOff x="8903518" y="1196752"/>
                <a:chExt cx="873472" cy="740923"/>
              </a:xfrm>
            </p:grpSpPr>
            <p:sp>
              <p:nvSpPr>
                <p:cNvPr id="648" name="Google Shape;325;p27">
                  <a:extLst>
                    <a:ext uri="{FF2B5EF4-FFF2-40B4-BE49-F238E27FC236}">
                      <a16:creationId xmlns:a16="http://schemas.microsoft.com/office/drawing/2014/main" id="{6B3B813A-3832-4A95-D6C0-E7DD35DEC444}"/>
                    </a:ext>
                  </a:extLst>
                </p:cNvPr>
                <p:cNvSpPr/>
                <p:nvPr/>
              </p:nvSpPr>
              <p:spPr>
                <a:xfrm>
                  <a:off x="8903518" y="1196752"/>
                  <a:ext cx="520773" cy="648072"/>
                </a:xfrm>
                <a:custGeom>
                  <a:avLst/>
                  <a:gdLst/>
                  <a:ahLst/>
                  <a:cxnLst/>
                  <a:rect l="l" t="t" r="r" b="b"/>
                  <a:pathLst>
                    <a:path w="57" h="71" extrusionOk="0">
                      <a:moveTo>
                        <a:pt x="28" y="50"/>
                      </a:moveTo>
                      <a:cubicBezTo>
                        <a:pt x="28" y="57"/>
                        <a:pt x="28" y="57"/>
                        <a:pt x="28" y="57"/>
                      </a:cubicBezTo>
                      <a:moveTo>
                        <a:pt x="0" y="39"/>
                      </a:moveTo>
                      <a:cubicBezTo>
                        <a:pt x="57" y="39"/>
                        <a:pt x="57" y="39"/>
                        <a:pt x="57" y="39"/>
                      </a:cubicBezTo>
                      <a:moveTo>
                        <a:pt x="10" y="25"/>
                      </a:moveTo>
                      <a:cubicBezTo>
                        <a:pt x="10" y="3"/>
                        <a:pt x="10" y="3"/>
                        <a:pt x="10" y="3"/>
                      </a:cubicBezTo>
                      <a:cubicBezTo>
                        <a:pt x="10" y="3"/>
                        <a:pt x="11" y="0"/>
                        <a:pt x="14" y="0"/>
                      </a:cubicBezTo>
                      <a:cubicBezTo>
                        <a:pt x="42" y="0"/>
                        <a:pt x="42" y="0"/>
                        <a:pt x="42" y="0"/>
                      </a:cubicBezTo>
                      <a:cubicBezTo>
                        <a:pt x="42" y="0"/>
                        <a:pt x="46" y="0"/>
                        <a:pt x="46" y="3"/>
                      </a:cubicBezTo>
                      <a:cubicBezTo>
                        <a:pt x="46" y="25"/>
                        <a:pt x="46" y="25"/>
                        <a:pt x="46" y="25"/>
                      </a:cubicBezTo>
                      <a:moveTo>
                        <a:pt x="57" y="25"/>
                      </a:moveTo>
                      <a:cubicBezTo>
                        <a:pt x="57" y="64"/>
                        <a:pt x="57" y="64"/>
                        <a:pt x="57" y="64"/>
                      </a:cubicBezTo>
                      <a:cubicBezTo>
                        <a:pt x="57" y="68"/>
                        <a:pt x="54" y="71"/>
                        <a:pt x="50" y="71"/>
                      </a:cubicBezTo>
                      <a:cubicBezTo>
                        <a:pt x="7" y="71"/>
                        <a:pt x="7" y="71"/>
                        <a:pt x="7" y="71"/>
                      </a:cubicBezTo>
                      <a:cubicBezTo>
                        <a:pt x="3" y="71"/>
                        <a:pt x="0" y="68"/>
                        <a:pt x="0" y="64"/>
                      </a:cubicBezTo>
                      <a:cubicBezTo>
                        <a:pt x="0" y="25"/>
                        <a:pt x="0" y="25"/>
                        <a:pt x="0" y="25"/>
                      </a:cubicBezTo>
                      <a:lnTo>
                        <a:pt x="57" y="25"/>
                      </a:lnTo>
                      <a:close/>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49" name="Google Shape;326;p27">
                  <a:extLst>
                    <a:ext uri="{FF2B5EF4-FFF2-40B4-BE49-F238E27FC236}">
                      <a16:creationId xmlns:a16="http://schemas.microsoft.com/office/drawing/2014/main" id="{45C89102-2E1F-FD4E-7DA8-431A9C424FDC}"/>
                    </a:ext>
                  </a:extLst>
                </p:cNvPr>
                <p:cNvGrpSpPr/>
                <p:nvPr/>
              </p:nvGrpSpPr>
              <p:grpSpPr>
                <a:xfrm>
                  <a:off x="9335548" y="1324649"/>
                  <a:ext cx="441442" cy="613026"/>
                  <a:chOff x="9274611" y="1324649"/>
                  <a:chExt cx="441442" cy="613026"/>
                </a:xfrm>
              </p:grpSpPr>
              <p:sp>
                <p:nvSpPr>
                  <p:cNvPr id="650" name="Google Shape;327;p27">
                    <a:extLst>
                      <a:ext uri="{FF2B5EF4-FFF2-40B4-BE49-F238E27FC236}">
                        <a16:creationId xmlns:a16="http://schemas.microsoft.com/office/drawing/2014/main" id="{7870864F-0B2A-369E-F985-909CCFDE0D52}"/>
                      </a:ext>
                    </a:extLst>
                  </p:cNvPr>
                  <p:cNvSpPr/>
                  <p:nvPr/>
                </p:nvSpPr>
                <p:spPr>
                  <a:xfrm>
                    <a:off x="9508911" y="1635001"/>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651" name="Google Shape;328;p27">
                    <a:extLst>
                      <a:ext uri="{FF2B5EF4-FFF2-40B4-BE49-F238E27FC236}">
                        <a16:creationId xmlns:a16="http://schemas.microsoft.com/office/drawing/2014/main" id="{E23A2652-7ADB-E8C0-E533-692FD8B7D866}"/>
                      </a:ext>
                    </a:extLst>
                  </p:cNvPr>
                  <p:cNvCxnSpPr/>
                  <p:nvPr/>
                </p:nvCxnSpPr>
                <p:spPr>
                  <a:xfrm rot="10800000">
                    <a:off x="9274611" y="1685166"/>
                    <a:ext cx="234300" cy="0"/>
                  </a:xfrm>
                  <a:prstGeom prst="straightConnector1">
                    <a:avLst/>
                  </a:prstGeom>
                  <a:noFill/>
                  <a:ln w="9525" cap="rnd" cmpd="sng">
                    <a:solidFill>
                      <a:srgbClr val="FFFFFF"/>
                    </a:solidFill>
                    <a:prstDash val="solid"/>
                    <a:round/>
                    <a:headEnd type="none" w="med" len="med"/>
                    <a:tailEnd type="none" w="med" len="med"/>
                  </a:ln>
                </p:spPr>
              </p:cxnSp>
              <p:sp>
                <p:nvSpPr>
                  <p:cNvPr id="652" name="Google Shape;329;p27">
                    <a:extLst>
                      <a:ext uri="{FF2B5EF4-FFF2-40B4-BE49-F238E27FC236}">
                        <a16:creationId xmlns:a16="http://schemas.microsoft.com/office/drawing/2014/main" id="{F48F6819-0C4C-0912-0E18-186387A6CE89}"/>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53" name="Google Shape;330;p27">
                    <a:extLst>
                      <a:ext uri="{FF2B5EF4-FFF2-40B4-BE49-F238E27FC236}">
                        <a16:creationId xmlns:a16="http://schemas.microsoft.com/office/drawing/2014/main" id="{CEDA77F0-0A45-F6B3-9D98-53DF5F179B64}"/>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54" name="Google Shape;331;p27">
                    <a:extLst>
                      <a:ext uri="{FF2B5EF4-FFF2-40B4-BE49-F238E27FC236}">
                        <a16:creationId xmlns:a16="http://schemas.microsoft.com/office/drawing/2014/main" id="{7B5F78FD-FA4C-7E45-4B92-C5BD8B4568CC}"/>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55" name="Google Shape;332;p27">
                    <a:extLst>
                      <a:ext uri="{FF2B5EF4-FFF2-40B4-BE49-F238E27FC236}">
                        <a16:creationId xmlns:a16="http://schemas.microsoft.com/office/drawing/2014/main" id="{4A956514-1449-2FBD-454F-C2D306614A14}"/>
                      </a:ext>
                    </a:extLst>
                  </p:cNvPr>
                  <p:cNvSpPr/>
                  <p:nvPr/>
                </p:nvSpPr>
                <p:spPr>
                  <a:xfrm>
                    <a:off x="9618853" y="1453334"/>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56" name="Google Shape;333;p27">
                    <a:extLst>
                      <a:ext uri="{FF2B5EF4-FFF2-40B4-BE49-F238E27FC236}">
                        <a16:creationId xmlns:a16="http://schemas.microsoft.com/office/drawing/2014/main" id="{6641D70E-92D4-5D21-641E-9562D525C389}"/>
                      </a:ext>
                    </a:extLst>
                  </p:cNvPr>
                  <p:cNvSpPr/>
                  <p:nvPr/>
                </p:nvSpPr>
                <p:spPr>
                  <a:xfrm>
                    <a:off x="9447706" y="1324649"/>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57" name="Google Shape;334;p27">
                    <a:extLst>
                      <a:ext uri="{FF2B5EF4-FFF2-40B4-BE49-F238E27FC236}">
                        <a16:creationId xmlns:a16="http://schemas.microsoft.com/office/drawing/2014/main" id="{BD705EC6-096C-F341-D7F6-9D35E52EBBB2}"/>
                      </a:ext>
                    </a:extLst>
                  </p:cNvPr>
                  <p:cNvSpPr/>
                  <p:nvPr/>
                </p:nvSpPr>
                <p:spPr>
                  <a:xfrm>
                    <a:off x="9447706" y="1840475"/>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grpSp>
        <p:grpSp>
          <p:nvGrpSpPr>
            <p:cNvPr id="658" name="Group 657">
              <a:extLst>
                <a:ext uri="{FF2B5EF4-FFF2-40B4-BE49-F238E27FC236}">
                  <a16:creationId xmlns:a16="http://schemas.microsoft.com/office/drawing/2014/main" id="{99BA0EB5-3031-DEA2-F456-BD09F6CF8A71}"/>
                </a:ext>
              </a:extLst>
            </p:cNvPr>
            <p:cNvGrpSpPr/>
            <p:nvPr/>
          </p:nvGrpSpPr>
          <p:grpSpPr>
            <a:xfrm>
              <a:off x="4002673" y="6592066"/>
              <a:ext cx="378450" cy="378450"/>
              <a:chOff x="13841292" y="5693531"/>
              <a:chExt cx="378450" cy="378450"/>
            </a:xfrm>
          </p:grpSpPr>
          <p:sp>
            <p:nvSpPr>
              <p:cNvPr id="659" name="Google Shape;323;p27">
                <a:extLst>
                  <a:ext uri="{FF2B5EF4-FFF2-40B4-BE49-F238E27FC236}">
                    <a16:creationId xmlns:a16="http://schemas.microsoft.com/office/drawing/2014/main" id="{D760D9EA-4B4E-EDC6-3F06-3490BF1B4F6D}"/>
                  </a:ext>
                </a:extLst>
              </p:cNvPr>
              <p:cNvSpPr/>
              <p:nvPr/>
            </p:nvSpPr>
            <p:spPr>
              <a:xfrm rot="16200000" flipH="1">
                <a:off x="13841292" y="5693531"/>
                <a:ext cx="378450" cy="378450"/>
              </a:xfrm>
              <a:prstGeom prst="round2SameRect">
                <a:avLst>
                  <a:gd name="adj1" fmla="val 50000"/>
                  <a:gd name="adj2" fmla="val 0"/>
                </a:avLst>
              </a:prstGeom>
              <a:solidFill>
                <a:srgbClr val="1E5CA7"/>
              </a:solidFill>
              <a:ln w="9525" cap="flat" cmpd="sng">
                <a:solidFill>
                  <a:srgbClr val="1E5CA7"/>
                </a:solidFill>
                <a:prstDash val="solid"/>
                <a:miter lim="800000"/>
                <a:headEnd type="none" w="sm" len="sm"/>
                <a:tailEnd type="none" w="sm" len="sm"/>
              </a:ln>
            </p:spPr>
            <p:txBody>
              <a:bodyPr spcFirstLastPara="1" wrap="square" lIns="137138" tIns="68550" rIns="137138" bIns="68550" anchor="ctr" anchorCtr="0">
                <a:noAutofit/>
              </a:bodyPr>
              <a:lstStyle/>
              <a:p>
                <a:pPr marL="0" algn="ctr" defTabSz="1371600" rtl="1" eaLnBrk="1" latinLnBrk="0" hangingPunct="1">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60" name="Google Shape;324;p27">
                <a:extLst>
                  <a:ext uri="{FF2B5EF4-FFF2-40B4-BE49-F238E27FC236}">
                    <a16:creationId xmlns:a16="http://schemas.microsoft.com/office/drawing/2014/main" id="{2A16F3D2-8D27-8065-ED61-1219B3E7AF56}"/>
                  </a:ext>
                </a:extLst>
              </p:cNvPr>
              <p:cNvGrpSpPr/>
              <p:nvPr/>
            </p:nvGrpSpPr>
            <p:grpSpPr>
              <a:xfrm flipH="1">
                <a:off x="13892618" y="5771654"/>
                <a:ext cx="265580" cy="225278"/>
                <a:chOff x="8903518" y="1196752"/>
                <a:chExt cx="873472" cy="740923"/>
              </a:xfrm>
            </p:grpSpPr>
            <p:sp>
              <p:nvSpPr>
                <p:cNvPr id="661" name="Google Shape;325;p27">
                  <a:extLst>
                    <a:ext uri="{FF2B5EF4-FFF2-40B4-BE49-F238E27FC236}">
                      <a16:creationId xmlns:a16="http://schemas.microsoft.com/office/drawing/2014/main" id="{A9B587BE-DEEA-E216-6351-D0D8D398BB04}"/>
                    </a:ext>
                  </a:extLst>
                </p:cNvPr>
                <p:cNvSpPr/>
                <p:nvPr/>
              </p:nvSpPr>
              <p:spPr>
                <a:xfrm>
                  <a:off x="8903518" y="1196752"/>
                  <a:ext cx="520773" cy="648072"/>
                </a:xfrm>
                <a:custGeom>
                  <a:avLst/>
                  <a:gdLst/>
                  <a:ahLst/>
                  <a:cxnLst/>
                  <a:rect l="l" t="t" r="r" b="b"/>
                  <a:pathLst>
                    <a:path w="57" h="71" extrusionOk="0">
                      <a:moveTo>
                        <a:pt x="28" y="50"/>
                      </a:moveTo>
                      <a:cubicBezTo>
                        <a:pt x="28" y="57"/>
                        <a:pt x="28" y="57"/>
                        <a:pt x="28" y="57"/>
                      </a:cubicBezTo>
                      <a:moveTo>
                        <a:pt x="0" y="39"/>
                      </a:moveTo>
                      <a:cubicBezTo>
                        <a:pt x="57" y="39"/>
                        <a:pt x="57" y="39"/>
                        <a:pt x="57" y="39"/>
                      </a:cubicBezTo>
                      <a:moveTo>
                        <a:pt x="10" y="25"/>
                      </a:moveTo>
                      <a:cubicBezTo>
                        <a:pt x="10" y="3"/>
                        <a:pt x="10" y="3"/>
                        <a:pt x="10" y="3"/>
                      </a:cubicBezTo>
                      <a:cubicBezTo>
                        <a:pt x="10" y="3"/>
                        <a:pt x="11" y="0"/>
                        <a:pt x="14" y="0"/>
                      </a:cubicBezTo>
                      <a:cubicBezTo>
                        <a:pt x="42" y="0"/>
                        <a:pt x="42" y="0"/>
                        <a:pt x="42" y="0"/>
                      </a:cubicBezTo>
                      <a:cubicBezTo>
                        <a:pt x="42" y="0"/>
                        <a:pt x="46" y="0"/>
                        <a:pt x="46" y="3"/>
                      </a:cubicBezTo>
                      <a:cubicBezTo>
                        <a:pt x="46" y="25"/>
                        <a:pt x="46" y="25"/>
                        <a:pt x="46" y="25"/>
                      </a:cubicBezTo>
                      <a:moveTo>
                        <a:pt x="57" y="25"/>
                      </a:moveTo>
                      <a:cubicBezTo>
                        <a:pt x="57" y="64"/>
                        <a:pt x="57" y="64"/>
                        <a:pt x="57" y="64"/>
                      </a:cubicBezTo>
                      <a:cubicBezTo>
                        <a:pt x="57" y="68"/>
                        <a:pt x="54" y="71"/>
                        <a:pt x="50" y="71"/>
                      </a:cubicBezTo>
                      <a:cubicBezTo>
                        <a:pt x="7" y="71"/>
                        <a:pt x="7" y="71"/>
                        <a:pt x="7" y="71"/>
                      </a:cubicBezTo>
                      <a:cubicBezTo>
                        <a:pt x="3" y="71"/>
                        <a:pt x="0" y="68"/>
                        <a:pt x="0" y="64"/>
                      </a:cubicBezTo>
                      <a:cubicBezTo>
                        <a:pt x="0" y="25"/>
                        <a:pt x="0" y="25"/>
                        <a:pt x="0" y="25"/>
                      </a:cubicBezTo>
                      <a:lnTo>
                        <a:pt x="57" y="25"/>
                      </a:lnTo>
                      <a:close/>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62" name="Google Shape;326;p27">
                  <a:extLst>
                    <a:ext uri="{FF2B5EF4-FFF2-40B4-BE49-F238E27FC236}">
                      <a16:creationId xmlns:a16="http://schemas.microsoft.com/office/drawing/2014/main" id="{49EC54E0-6BED-3A3E-DCF0-5F982FF6DC7C}"/>
                    </a:ext>
                  </a:extLst>
                </p:cNvPr>
                <p:cNvGrpSpPr/>
                <p:nvPr/>
              </p:nvGrpSpPr>
              <p:grpSpPr>
                <a:xfrm>
                  <a:off x="9335548" y="1324649"/>
                  <a:ext cx="441442" cy="613026"/>
                  <a:chOff x="9274611" y="1324649"/>
                  <a:chExt cx="441442" cy="613026"/>
                </a:xfrm>
              </p:grpSpPr>
              <p:sp>
                <p:nvSpPr>
                  <p:cNvPr id="663" name="Google Shape;327;p27">
                    <a:extLst>
                      <a:ext uri="{FF2B5EF4-FFF2-40B4-BE49-F238E27FC236}">
                        <a16:creationId xmlns:a16="http://schemas.microsoft.com/office/drawing/2014/main" id="{67AF0AB4-E628-9418-2C48-3C2DFE51AE88}"/>
                      </a:ext>
                    </a:extLst>
                  </p:cNvPr>
                  <p:cNvSpPr/>
                  <p:nvPr/>
                </p:nvSpPr>
                <p:spPr>
                  <a:xfrm>
                    <a:off x="9508911" y="1635001"/>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664" name="Google Shape;328;p27">
                    <a:extLst>
                      <a:ext uri="{FF2B5EF4-FFF2-40B4-BE49-F238E27FC236}">
                        <a16:creationId xmlns:a16="http://schemas.microsoft.com/office/drawing/2014/main" id="{C59A474B-6557-2446-EE4E-D683922C439D}"/>
                      </a:ext>
                    </a:extLst>
                  </p:cNvPr>
                  <p:cNvCxnSpPr/>
                  <p:nvPr/>
                </p:nvCxnSpPr>
                <p:spPr>
                  <a:xfrm rot="10800000">
                    <a:off x="9274611" y="1685166"/>
                    <a:ext cx="234300" cy="0"/>
                  </a:xfrm>
                  <a:prstGeom prst="straightConnector1">
                    <a:avLst/>
                  </a:prstGeom>
                  <a:noFill/>
                  <a:ln w="9525" cap="rnd" cmpd="sng">
                    <a:solidFill>
                      <a:srgbClr val="FFFFFF"/>
                    </a:solidFill>
                    <a:prstDash val="solid"/>
                    <a:round/>
                    <a:headEnd type="none" w="med" len="med"/>
                    <a:tailEnd type="none" w="med" len="med"/>
                  </a:ln>
                </p:spPr>
              </p:cxnSp>
              <p:sp>
                <p:nvSpPr>
                  <p:cNvPr id="665" name="Google Shape;329;p27">
                    <a:extLst>
                      <a:ext uri="{FF2B5EF4-FFF2-40B4-BE49-F238E27FC236}">
                        <a16:creationId xmlns:a16="http://schemas.microsoft.com/office/drawing/2014/main" id="{A10A9762-11CC-752B-B832-2164EEAEA3C8}"/>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66" name="Google Shape;330;p27">
                    <a:extLst>
                      <a:ext uri="{FF2B5EF4-FFF2-40B4-BE49-F238E27FC236}">
                        <a16:creationId xmlns:a16="http://schemas.microsoft.com/office/drawing/2014/main" id="{8675BBD0-1218-48E7-1460-3780C6D8A1EC}"/>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67" name="Google Shape;331;p27">
                    <a:extLst>
                      <a:ext uri="{FF2B5EF4-FFF2-40B4-BE49-F238E27FC236}">
                        <a16:creationId xmlns:a16="http://schemas.microsoft.com/office/drawing/2014/main" id="{0DAB8E41-9C4C-D172-04B9-2EB46F3F7349}"/>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68" name="Google Shape;332;p27">
                    <a:extLst>
                      <a:ext uri="{FF2B5EF4-FFF2-40B4-BE49-F238E27FC236}">
                        <a16:creationId xmlns:a16="http://schemas.microsoft.com/office/drawing/2014/main" id="{861F06BC-0DD3-9BDE-A30F-8776C5FF6D09}"/>
                      </a:ext>
                    </a:extLst>
                  </p:cNvPr>
                  <p:cNvSpPr/>
                  <p:nvPr/>
                </p:nvSpPr>
                <p:spPr>
                  <a:xfrm>
                    <a:off x="9618853" y="1453334"/>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69" name="Google Shape;333;p27">
                    <a:extLst>
                      <a:ext uri="{FF2B5EF4-FFF2-40B4-BE49-F238E27FC236}">
                        <a16:creationId xmlns:a16="http://schemas.microsoft.com/office/drawing/2014/main" id="{DBD291DD-CC69-A069-3434-0ED168832217}"/>
                      </a:ext>
                    </a:extLst>
                  </p:cNvPr>
                  <p:cNvSpPr/>
                  <p:nvPr/>
                </p:nvSpPr>
                <p:spPr>
                  <a:xfrm>
                    <a:off x="9447706" y="1324649"/>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70" name="Google Shape;334;p27">
                    <a:extLst>
                      <a:ext uri="{FF2B5EF4-FFF2-40B4-BE49-F238E27FC236}">
                        <a16:creationId xmlns:a16="http://schemas.microsoft.com/office/drawing/2014/main" id="{4CF90893-C155-6AA1-8DBF-15FECCD97CD0}"/>
                      </a:ext>
                    </a:extLst>
                  </p:cNvPr>
                  <p:cNvSpPr/>
                  <p:nvPr/>
                </p:nvSpPr>
                <p:spPr>
                  <a:xfrm>
                    <a:off x="9447706" y="1840475"/>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grpSp>
        <p:grpSp>
          <p:nvGrpSpPr>
            <p:cNvPr id="671" name="Group 670">
              <a:extLst>
                <a:ext uri="{FF2B5EF4-FFF2-40B4-BE49-F238E27FC236}">
                  <a16:creationId xmlns:a16="http://schemas.microsoft.com/office/drawing/2014/main" id="{FCD7C2D9-B73A-0985-7760-22C05A87867F}"/>
                </a:ext>
              </a:extLst>
            </p:cNvPr>
            <p:cNvGrpSpPr/>
            <p:nvPr/>
          </p:nvGrpSpPr>
          <p:grpSpPr>
            <a:xfrm>
              <a:off x="3998612" y="7948603"/>
              <a:ext cx="378450" cy="378450"/>
              <a:chOff x="13841292" y="5693531"/>
              <a:chExt cx="378450" cy="378450"/>
            </a:xfrm>
          </p:grpSpPr>
          <p:sp>
            <p:nvSpPr>
              <p:cNvPr id="672" name="Google Shape;323;p27">
                <a:extLst>
                  <a:ext uri="{FF2B5EF4-FFF2-40B4-BE49-F238E27FC236}">
                    <a16:creationId xmlns:a16="http://schemas.microsoft.com/office/drawing/2014/main" id="{0A860140-9DC7-685F-6DDF-82FEA4374AD7}"/>
                  </a:ext>
                </a:extLst>
              </p:cNvPr>
              <p:cNvSpPr/>
              <p:nvPr/>
            </p:nvSpPr>
            <p:spPr>
              <a:xfrm rot="16200000" flipH="1">
                <a:off x="13841292" y="5693531"/>
                <a:ext cx="378450" cy="378450"/>
              </a:xfrm>
              <a:prstGeom prst="round2SameRect">
                <a:avLst>
                  <a:gd name="adj1" fmla="val 50000"/>
                  <a:gd name="adj2" fmla="val 0"/>
                </a:avLst>
              </a:prstGeom>
              <a:solidFill>
                <a:srgbClr val="1E5CA7"/>
              </a:solidFill>
              <a:ln w="9525" cap="flat" cmpd="sng">
                <a:solidFill>
                  <a:srgbClr val="1E5CA7"/>
                </a:solidFill>
                <a:prstDash val="solid"/>
                <a:miter lim="800000"/>
                <a:headEnd type="none" w="sm" len="sm"/>
                <a:tailEnd type="none" w="sm" len="sm"/>
              </a:ln>
            </p:spPr>
            <p:txBody>
              <a:bodyPr spcFirstLastPara="1" wrap="square" lIns="137138" tIns="68550" rIns="137138" bIns="68550" anchor="ctr" anchorCtr="0">
                <a:noAutofit/>
              </a:bodyPr>
              <a:lstStyle/>
              <a:p>
                <a:pPr marL="0" algn="ctr" defTabSz="1371600" rtl="1" eaLnBrk="1" latinLnBrk="0" hangingPunct="1">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73" name="Google Shape;324;p27">
                <a:extLst>
                  <a:ext uri="{FF2B5EF4-FFF2-40B4-BE49-F238E27FC236}">
                    <a16:creationId xmlns:a16="http://schemas.microsoft.com/office/drawing/2014/main" id="{C5E13F4A-83E4-B582-D215-4DE67B084332}"/>
                  </a:ext>
                </a:extLst>
              </p:cNvPr>
              <p:cNvGrpSpPr/>
              <p:nvPr/>
            </p:nvGrpSpPr>
            <p:grpSpPr>
              <a:xfrm flipH="1">
                <a:off x="13892618" y="5771654"/>
                <a:ext cx="265580" cy="225278"/>
                <a:chOff x="8903518" y="1196752"/>
                <a:chExt cx="873472" cy="740923"/>
              </a:xfrm>
            </p:grpSpPr>
            <p:sp>
              <p:nvSpPr>
                <p:cNvPr id="674" name="Google Shape;325;p27">
                  <a:extLst>
                    <a:ext uri="{FF2B5EF4-FFF2-40B4-BE49-F238E27FC236}">
                      <a16:creationId xmlns:a16="http://schemas.microsoft.com/office/drawing/2014/main" id="{2DE12FA3-1170-3AE2-07E2-1FD3F670E805}"/>
                    </a:ext>
                  </a:extLst>
                </p:cNvPr>
                <p:cNvSpPr/>
                <p:nvPr/>
              </p:nvSpPr>
              <p:spPr>
                <a:xfrm>
                  <a:off x="8903518" y="1196752"/>
                  <a:ext cx="520773" cy="648072"/>
                </a:xfrm>
                <a:custGeom>
                  <a:avLst/>
                  <a:gdLst/>
                  <a:ahLst/>
                  <a:cxnLst/>
                  <a:rect l="l" t="t" r="r" b="b"/>
                  <a:pathLst>
                    <a:path w="57" h="71" extrusionOk="0">
                      <a:moveTo>
                        <a:pt x="28" y="50"/>
                      </a:moveTo>
                      <a:cubicBezTo>
                        <a:pt x="28" y="57"/>
                        <a:pt x="28" y="57"/>
                        <a:pt x="28" y="57"/>
                      </a:cubicBezTo>
                      <a:moveTo>
                        <a:pt x="0" y="39"/>
                      </a:moveTo>
                      <a:cubicBezTo>
                        <a:pt x="57" y="39"/>
                        <a:pt x="57" y="39"/>
                        <a:pt x="57" y="39"/>
                      </a:cubicBezTo>
                      <a:moveTo>
                        <a:pt x="10" y="25"/>
                      </a:moveTo>
                      <a:cubicBezTo>
                        <a:pt x="10" y="3"/>
                        <a:pt x="10" y="3"/>
                        <a:pt x="10" y="3"/>
                      </a:cubicBezTo>
                      <a:cubicBezTo>
                        <a:pt x="10" y="3"/>
                        <a:pt x="11" y="0"/>
                        <a:pt x="14" y="0"/>
                      </a:cubicBezTo>
                      <a:cubicBezTo>
                        <a:pt x="42" y="0"/>
                        <a:pt x="42" y="0"/>
                        <a:pt x="42" y="0"/>
                      </a:cubicBezTo>
                      <a:cubicBezTo>
                        <a:pt x="42" y="0"/>
                        <a:pt x="46" y="0"/>
                        <a:pt x="46" y="3"/>
                      </a:cubicBezTo>
                      <a:cubicBezTo>
                        <a:pt x="46" y="25"/>
                        <a:pt x="46" y="25"/>
                        <a:pt x="46" y="25"/>
                      </a:cubicBezTo>
                      <a:moveTo>
                        <a:pt x="57" y="25"/>
                      </a:moveTo>
                      <a:cubicBezTo>
                        <a:pt x="57" y="64"/>
                        <a:pt x="57" y="64"/>
                        <a:pt x="57" y="64"/>
                      </a:cubicBezTo>
                      <a:cubicBezTo>
                        <a:pt x="57" y="68"/>
                        <a:pt x="54" y="71"/>
                        <a:pt x="50" y="71"/>
                      </a:cubicBezTo>
                      <a:cubicBezTo>
                        <a:pt x="7" y="71"/>
                        <a:pt x="7" y="71"/>
                        <a:pt x="7" y="71"/>
                      </a:cubicBezTo>
                      <a:cubicBezTo>
                        <a:pt x="3" y="71"/>
                        <a:pt x="0" y="68"/>
                        <a:pt x="0" y="64"/>
                      </a:cubicBezTo>
                      <a:cubicBezTo>
                        <a:pt x="0" y="25"/>
                        <a:pt x="0" y="25"/>
                        <a:pt x="0" y="25"/>
                      </a:cubicBezTo>
                      <a:lnTo>
                        <a:pt x="57" y="25"/>
                      </a:lnTo>
                      <a:close/>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nvGrpSpPr>
                <p:cNvPr id="675" name="Google Shape;326;p27">
                  <a:extLst>
                    <a:ext uri="{FF2B5EF4-FFF2-40B4-BE49-F238E27FC236}">
                      <a16:creationId xmlns:a16="http://schemas.microsoft.com/office/drawing/2014/main" id="{D5C93ABC-AED9-5455-56D4-F4AFA79456E5}"/>
                    </a:ext>
                  </a:extLst>
                </p:cNvPr>
                <p:cNvGrpSpPr/>
                <p:nvPr/>
              </p:nvGrpSpPr>
              <p:grpSpPr>
                <a:xfrm>
                  <a:off x="9335548" y="1324649"/>
                  <a:ext cx="441442" cy="613026"/>
                  <a:chOff x="9274611" y="1324649"/>
                  <a:chExt cx="441442" cy="613026"/>
                </a:xfrm>
              </p:grpSpPr>
              <p:sp>
                <p:nvSpPr>
                  <p:cNvPr id="676" name="Google Shape;327;p27">
                    <a:extLst>
                      <a:ext uri="{FF2B5EF4-FFF2-40B4-BE49-F238E27FC236}">
                        <a16:creationId xmlns:a16="http://schemas.microsoft.com/office/drawing/2014/main" id="{D3B9DFEF-6246-4AAB-ED50-ADBD90C161A0}"/>
                      </a:ext>
                    </a:extLst>
                  </p:cNvPr>
                  <p:cNvSpPr/>
                  <p:nvPr/>
                </p:nvSpPr>
                <p:spPr>
                  <a:xfrm>
                    <a:off x="9508911" y="1635001"/>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677" name="Google Shape;328;p27">
                    <a:extLst>
                      <a:ext uri="{FF2B5EF4-FFF2-40B4-BE49-F238E27FC236}">
                        <a16:creationId xmlns:a16="http://schemas.microsoft.com/office/drawing/2014/main" id="{F5D404A3-397B-28B0-A447-FC28886741E4}"/>
                      </a:ext>
                    </a:extLst>
                  </p:cNvPr>
                  <p:cNvCxnSpPr/>
                  <p:nvPr/>
                </p:nvCxnSpPr>
                <p:spPr>
                  <a:xfrm rot="10800000">
                    <a:off x="9274611" y="1685166"/>
                    <a:ext cx="234300" cy="0"/>
                  </a:xfrm>
                  <a:prstGeom prst="straightConnector1">
                    <a:avLst/>
                  </a:prstGeom>
                  <a:noFill/>
                  <a:ln w="9525" cap="rnd" cmpd="sng">
                    <a:solidFill>
                      <a:srgbClr val="FFFFFF"/>
                    </a:solidFill>
                    <a:prstDash val="solid"/>
                    <a:round/>
                    <a:headEnd type="none" w="med" len="med"/>
                    <a:tailEnd type="none" w="med" len="med"/>
                  </a:ln>
                </p:spPr>
              </p:cxnSp>
              <p:sp>
                <p:nvSpPr>
                  <p:cNvPr id="678" name="Google Shape;329;p27">
                    <a:extLst>
                      <a:ext uri="{FF2B5EF4-FFF2-40B4-BE49-F238E27FC236}">
                        <a16:creationId xmlns:a16="http://schemas.microsoft.com/office/drawing/2014/main" id="{9C8B0F0F-05E3-A298-A531-72B525DB8182}"/>
                      </a:ext>
                    </a:extLst>
                  </p:cNvPr>
                  <p:cNvSpPr/>
                  <p:nvPr/>
                </p:nvSpPr>
                <p:spPr>
                  <a:xfrm>
                    <a:off x="9274629" y="1399127"/>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79" name="Google Shape;330;p27">
                    <a:extLst>
                      <a:ext uri="{FF2B5EF4-FFF2-40B4-BE49-F238E27FC236}">
                        <a16:creationId xmlns:a16="http://schemas.microsoft.com/office/drawing/2014/main" id="{A6ABA88D-193D-0F59-7BAE-533EC857718D}"/>
                      </a:ext>
                    </a:extLst>
                  </p:cNvPr>
                  <p:cNvSpPr/>
                  <p:nvPr/>
                </p:nvSpPr>
                <p:spPr>
                  <a:xfrm>
                    <a:off x="9274629" y="1502793"/>
                    <a:ext cx="344224" cy="75906"/>
                  </a:xfrm>
                  <a:custGeom>
                    <a:avLst/>
                    <a:gdLst/>
                    <a:ahLst/>
                    <a:cxnLst/>
                    <a:rect l="l" t="t" r="r" b="b"/>
                    <a:pathLst>
                      <a:path w="344224" h="75906" extrusionOk="0">
                        <a:moveTo>
                          <a:pt x="0" y="75906"/>
                        </a:moveTo>
                        <a:lnTo>
                          <a:pt x="188881" y="75906"/>
                        </a:lnTo>
                        <a:lnTo>
                          <a:pt x="264787" y="0"/>
                        </a:lnTo>
                        <a:lnTo>
                          <a:pt x="344224"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80" name="Google Shape;331;p27">
                    <a:extLst>
                      <a:ext uri="{FF2B5EF4-FFF2-40B4-BE49-F238E27FC236}">
                        <a16:creationId xmlns:a16="http://schemas.microsoft.com/office/drawing/2014/main" id="{CFA8EF7D-465A-2A9F-FE8C-621E7750DBE2}"/>
                      </a:ext>
                    </a:extLst>
                  </p:cNvPr>
                  <p:cNvSpPr/>
                  <p:nvPr/>
                </p:nvSpPr>
                <p:spPr>
                  <a:xfrm rot="10800000" flipH="1">
                    <a:off x="9274629" y="1793139"/>
                    <a:ext cx="185351" cy="61784"/>
                  </a:xfrm>
                  <a:custGeom>
                    <a:avLst/>
                    <a:gdLst/>
                    <a:ahLst/>
                    <a:cxnLst/>
                    <a:rect l="l" t="t" r="r" b="b"/>
                    <a:pathLst>
                      <a:path w="185351" h="61784" extrusionOk="0">
                        <a:moveTo>
                          <a:pt x="0" y="61784"/>
                        </a:moveTo>
                        <a:lnTo>
                          <a:pt x="130628" y="61784"/>
                        </a:lnTo>
                        <a:lnTo>
                          <a:pt x="185351" y="0"/>
                        </a:lnTo>
                      </a:path>
                    </a:pathLst>
                  </a:custGeom>
                  <a:noFill/>
                  <a:ln w="9525" cap="rnd" cmpd="sng">
                    <a:solidFill>
                      <a:srgbClr val="FFFFFF"/>
                    </a:solidFill>
                    <a:prstDash val="solid"/>
                    <a:round/>
                    <a:headEnd type="none" w="sm" len="sm"/>
                    <a:tailEnd type="none" w="sm" len="sm"/>
                  </a:ln>
                </p:spPr>
                <p:txBody>
                  <a:bodyPr spcFirstLastPara="1" wrap="square" lIns="137138" tIns="68550" rIns="137138" bIns="68550" anchor="ctr" anchorCtr="0">
                    <a:noAutofit/>
                  </a:bodyPr>
                  <a:lstStyle/>
                  <a:p>
                    <a:pPr algn="ctr" defTabSz="1371600">
                      <a:buClr>
                        <a:srgbClr val="000000"/>
                      </a:buClr>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681" name="Google Shape;332;p27">
                    <a:extLst>
                      <a:ext uri="{FF2B5EF4-FFF2-40B4-BE49-F238E27FC236}">
                        <a16:creationId xmlns:a16="http://schemas.microsoft.com/office/drawing/2014/main" id="{BD7B8119-776A-34E7-B5F1-56C4099B704C}"/>
                      </a:ext>
                    </a:extLst>
                  </p:cNvPr>
                  <p:cNvSpPr/>
                  <p:nvPr/>
                </p:nvSpPr>
                <p:spPr>
                  <a:xfrm>
                    <a:off x="9618853" y="1453334"/>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82" name="Google Shape;333;p27">
                    <a:extLst>
                      <a:ext uri="{FF2B5EF4-FFF2-40B4-BE49-F238E27FC236}">
                        <a16:creationId xmlns:a16="http://schemas.microsoft.com/office/drawing/2014/main" id="{BCF0459D-27A7-E506-0033-526F8767AE62}"/>
                      </a:ext>
                    </a:extLst>
                  </p:cNvPr>
                  <p:cNvSpPr/>
                  <p:nvPr/>
                </p:nvSpPr>
                <p:spPr>
                  <a:xfrm>
                    <a:off x="9447706" y="1324649"/>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defTabSz="1371600">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83" name="Google Shape;334;p27">
                    <a:extLst>
                      <a:ext uri="{FF2B5EF4-FFF2-40B4-BE49-F238E27FC236}">
                        <a16:creationId xmlns:a16="http://schemas.microsoft.com/office/drawing/2014/main" id="{C996C5A4-2AF4-0F38-AF00-F16517EBA525}"/>
                      </a:ext>
                    </a:extLst>
                  </p:cNvPr>
                  <p:cNvSpPr/>
                  <p:nvPr/>
                </p:nvSpPr>
                <p:spPr>
                  <a:xfrm>
                    <a:off x="9447706" y="1840475"/>
                    <a:ext cx="97200" cy="97200"/>
                  </a:xfrm>
                  <a:prstGeom prst="ellipse">
                    <a:avLst/>
                  </a:prstGeom>
                  <a:noFill/>
                  <a:ln w="9525" cap="rnd" cmpd="sng">
                    <a:solidFill>
                      <a:srgbClr val="FFFFFF"/>
                    </a:solidFill>
                    <a:prstDash val="solid"/>
                    <a:round/>
                    <a:headEnd type="none" w="sm" len="sm"/>
                    <a:tailEnd type="none" w="sm" len="sm"/>
                  </a:ln>
                </p:spPr>
                <p:txBody>
                  <a:bodyPr spcFirstLastPara="1" wrap="square" lIns="137138" tIns="68550" rIns="137138" bIns="68550" anchor="t" anchorCtr="0">
                    <a:noAutofit/>
                  </a:bodyPr>
                  <a:lstStyle/>
                  <a:p>
                    <a:pPr marL="0" algn="r" defTabSz="1371600" rtl="1" eaLnBrk="1" latinLnBrk="0" hangingPunct="1">
                      <a:buClr>
                        <a:srgbClr val="000000"/>
                      </a:buClr>
                      <a:defRPr/>
                    </a:pP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grpSp>
          </p:grpSp>
        </p:grpSp>
      </p:grpSp>
    </p:spTree>
    <p:extLst>
      <p:ext uri="{BB962C8B-B14F-4D97-AF65-F5344CB8AC3E}">
        <p14:creationId xmlns:p14="http://schemas.microsoft.com/office/powerpoint/2010/main" val="3417795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1">
          <a:extLst>
            <a:ext uri="{FF2B5EF4-FFF2-40B4-BE49-F238E27FC236}">
              <a16:creationId xmlns:a16="http://schemas.microsoft.com/office/drawing/2014/main" id="{9ABD4B6B-D8FC-2A9E-CE77-08CFE9AE02F4}"/>
            </a:ext>
          </a:extLst>
        </p:cNvPr>
        <p:cNvGrpSpPr/>
        <p:nvPr/>
      </p:nvGrpSpPr>
      <p:grpSpPr>
        <a:xfrm>
          <a:off x="0" y="0"/>
          <a:ext cx="0" cy="0"/>
          <a:chOff x="0" y="0"/>
          <a:chExt cx="0" cy="0"/>
        </a:xfrm>
      </p:grpSpPr>
      <p:sp>
        <p:nvSpPr>
          <p:cNvPr id="1252" name="Google Shape;1252;p16" descr="TresVistaShapes">
            <a:extLst>
              <a:ext uri="{FF2B5EF4-FFF2-40B4-BE49-F238E27FC236}">
                <a16:creationId xmlns:a16="http://schemas.microsoft.com/office/drawing/2014/main" id="{C82A1D90-6A62-90B0-7635-F5837E9FD10A}"/>
              </a:ext>
            </a:extLst>
          </p:cNvPr>
          <p:cNvSpPr txBox="1">
            <a:spLocks noGrp="1"/>
          </p:cNvSpPr>
          <p:nvPr>
            <p:ph type="title"/>
          </p:nvPr>
        </p:nvSpPr>
        <p:spPr>
          <a:xfrm>
            <a:off x="489913" y="211758"/>
            <a:ext cx="17516250" cy="1317600"/>
          </a:xfrm>
          <a:prstGeom prst="rect">
            <a:avLst/>
          </a:prstGeom>
          <a:noFill/>
          <a:ln>
            <a:noFill/>
          </a:ln>
        </p:spPr>
        <p:txBody>
          <a:bodyPr spcFirstLastPara="1" wrap="square" lIns="135000" tIns="68550" rIns="135000" bIns="68550" anchor="t" anchorCtr="0">
            <a:noAutofit/>
          </a:bodyPr>
          <a:lstStyle/>
          <a:p>
            <a:pPr>
              <a:buSzPts val="3600"/>
            </a:pPr>
            <a:r>
              <a:rPr lang="en-US" sz="6000" kern="1200" dirty="0">
                <a:solidFill>
                  <a:schemeClr val="tx1"/>
                </a:solidFill>
                <a:latin typeface="Figtree SemiBold" pitchFamily="2" charset="0"/>
                <a:ea typeface="+mj-ea"/>
                <a:cs typeface="+mj-cs"/>
              </a:rPr>
              <a:t>Portfolio Overview</a:t>
            </a:r>
            <a:endParaRPr sz="6000" kern="1200" dirty="0">
              <a:solidFill>
                <a:schemeClr val="tx1"/>
              </a:solidFill>
              <a:latin typeface="Figtree SemiBold" pitchFamily="2" charset="0"/>
              <a:ea typeface="+mj-ea"/>
              <a:cs typeface="+mj-cs"/>
            </a:endParaRPr>
          </a:p>
        </p:txBody>
      </p:sp>
      <p:grpSp>
        <p:nvGrpSpPr>
          <p:cNvPr id="1315" name="Google Shape;1315;p16">
            <a:extLst>
              <a:ext uri="{FF2B5EF4-FFF2-40B4-BE49-F238E27FC236}">
                <a16:creationId xmlns:a16="http://schemas.microsoft.com/office/drawing/2014/main" id="{20B04231-184A-45AC-EB7F-ACDD667976F4}"/>
              </a:ext>
            </a:extLst>
          </p:cNvPr>
          <p:cNvGrpSpPr/>
          <p:nvPr/>
        </p:nvGrpSpPr>
        <p:grpSpPr>
          <a:xfrm>
            <a:off x="5006324" y="2303522"/>
            <a:ext cx="3969617" cy="2466533"/>
            <a:chOff x="3343281" y="2802115"/>
            <a:chExt cx="2646411" cy="1644355"/>
          </a:xfrm>
        </p:grpSpPr>
        <p:sp>
          <p:nvSpPr>
            <p:cNvPr id="1316" name="Google Shape;1316;p16">
              <a:extLst>
                <a:ext uri="{FF2B5EF4-FFF2-40B4-BE49-F238E27FC236}">
                  <a16:creationId xmlns:a16="http://schemas.microsoft.com/office/drawing/2014/main" id="{816224A1-D059-EA88-9EB5-97E5C79E50A9}"/>
                </a:ext>
              </a:extLst>
            </p:cNvPr>
            <p:cNvSpPr/>
            <p:nvPr/>
          </p:nvSpPr>
          <p:spPr>
            <a:xfrm flipH="1">
              <a:off x="3343392" y="2802115"/>
              <a:ext cx="2646300" cy="666000"/>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17" name="Google Shape;1317;p16">
              <a:extLst>
                <a:ext uri="{FF2B5EF4-FFF2-40B4-BE49-F238E27FC236}">
                  <a16:creationId xmlns:a16="http://schemas.microsoft.com/office/drawing/2014/main" id="{CCA19F00-A184-093A-380A-BE56A8B0B953}"/>
                </a:ext>
              </a:extLst>
            </p:cNvPr>
            <p:cNvSpPr/>
            <p:nvPr/>
          </p:nvSpPr>
          <p:spPr>
            <a:xfrm rot="10800000" flipH="1">
              <a:off x="3343285" y="3470270"/>
              <a:ext cx="2646300" cy="976200"/>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18" name="Google Shape;1318;p16">
              <a:extLst>
                <a:ext uri="{FF2B5EF4-FFF2-40B4-BE49-F238E27FC236}">
                  <a16:creationId xmlns:a16="http://schemas.microsoft.com/office/drawing/2014/main" id="{4154E912-1BA9-88E4-890D-9190CF18B70E}"/>
                </a:ext>
              </a:extLst>
            </p:cNvPr>
            <p:cNvSpPr txBox="1"/>
            <p:nvPr/>
          </p:nvSpPr>
          <p:spPr>
            <a:xfrm>
              <a:off x="3702337" y="3586243"/>
              <a:ext cx="2210400" cy="609397"/>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Cybersecurity asset management platform that secures and manages connected devices for businesses (*,**)</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19" name="Google Shape;1319;p16">
              <a:extLst>
                <a:ext uri="{FF2B5EF4-FFF2-40B4-BE49-F238E27FC236}">
                  <a16:creationId xmlns:a16="http://schemas.microsoft.com/office/drawing/2014/main" id="{4D5ABFBE-7F94-DF97-2918-DCF7788C661D}"/>
                </a:ext>
              </a:extLst>
            </p:cNvPr>
            <p:cNvSpPr txBox="1"/>
            <p:nvPr/>
          </p:nvSpPr>
          <p:spPr>
            <a:xfrm>
              <a:off x="3722035" y="3021380"/>
              <a:ext cx="1170600" cy="227611"/>
            </a:xfrm>
            <a:prstGeom prst="rect">
              <a:avLst/>
            </a:prstGeom>
            <a:noFill/>
            <a:ln>
              <a:noFill/>
            </a:ln>
          </p:spPr>
          <p:txBody>
            <a:bodyPr spcFirstLastPara="1" wrap="square" lIns="0" tIns="18075" rIns="0" bIns="0" anchor="ctr" anchorCtr="0">
              <a:spAutoFit/>
            </a:bodyPr>
            <a:lstStyle/>
            <a:p>
              <a:pPr marL="19050" defTabSz="1371600">
                <a:buClr>
                  <a:srgbClr val="FFFFFF"/>
                </a:buClr>
                <a:buSzPts val="16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AXONIUS</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20" name="Google Shape;1320;p16">
              <a:extLst>
                <a:ext uri="{FF2B5EF4-FFF2-40B4-BE49-F238E27FC236}">
                  <a16:creationId xmlns:a16="http://schemas.microsoft.com/office/drawing/2014/main" id="{B896417C-6BD3-24B1-2EC0-BBE0D634F652}"/>
                </a:ext>
              </a:extLst>
            </p:cNvPr>
            <p:cNvSpPr/>
            <p:nvPr/>
          </p:nvSpPr>
          <p:spPr>
            <a:xfrm rot="5400000">
              <a:off x="3343281" y="3008993"/>
              <a:ext cx="252300" cy="252300"/>
            </a:xfrm>
            <a:prstGeom prst="round2SameRect">
              <a:avLst>
                <a:gd name="adj1" fmla="val 50000"/>
                <a:gd name="adj2" fmla="val 0"/>
              </a:avLst>
            </a:prstGeom>
            <a:solidFill>
              <a:srgbClr val="16457D"/>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321" name="Google Shape;1321;p16">
              <a:extLst>
                <a:ext uri="{FF2B5EF4-FFF2-40B4-BE49-F238E27FC236}">
                  <a16:creationId xmlns:a16="http://schemas.microsoft.com/office/drawing/2014/main" id="{30686E73-C496-CA93-6E81-64F3C7B2CAF0}"/>
                </a:ext>
              </a:extLst>
            </p:cNvPr>
            <p:cNvCxnSpPr/>
            <p:nvPr/>
          </p:nvCxnSpPr>
          <p:spPr>
            <a:xfrm>
              <a:off x="5022617" y="2838996"/>
              <a:ext cx="0" cy="592200"/>
            </a:xfrm>
            <a:prstGeom prst="straightConnector1">
              <a:avLst/>
            </a:prstGeom>
            <a:noFill/>
            <a:ln w="12700" cap="flat" cmpd="sng">
              <a:solidFill>
                <a:srgbClr val="F2F2F2"/>
              </a:solidFill>
              <a:prstDash val="solid"/>
              <a:miter lim="800000"/>
              <a:headEnd type="none" w="sm" len="sm"/>
              <a:tailEnd type="none" w="sm" len="sm"/>
            </a:ln>
          </p:spPr>
        </p:cxnSp>
      </p:grpSp>
      <p:pic>
        <p:nvPicPr>
          <p:cNvPr id="1322" name="Google Shape;1322;p16">
            <a:extLst>
              <a:ext uri="{FF2B5EF4-FFF2-40B4-BE49-F238E27FC236}">
                <a16:creationId xmlns:a16="http://schemas.microsoft.com/office/drawing/2014/main" id="{BC16BF4A-13C1-926C-10E3-C52711FC12ED}"/>
              </a:ext>
            </a:extLst>
          </p:cNvPr>
          <p:cNvPicPr preferRelativeResize="0"/>
          <p:nvPr/>
        </p:nvPicPr>
        <p:blipFill>
          <a:blip r:embed="rId4">
            <a:alphaModFix/>
          </a:blip>
          <a:stretch>
            <a:fillRect/>
          </a:stretch>
        </p:blipFill>
        <p:spPr>
          <a:xfrm>
            <a:off x="7714942" y="2458559"/>
            <a:ext cx="1071563" cy="714375"/>
          </a:xfrm>
          <a:prstGeom prst="rect">
            <a:avLst/>
          </a:prstGeom>
          <a:noFill/>
          <a:ln>
            <a:noFill/>
          </a:ln>
        </p:spPr>
      </p:pic>
      <p:sp>
        <p:nvSpPr>
          <p:cNvPr id="1339" name="Google Shape;1339;p16">
            <a:extLst>
              <a:ext uri="{FF2B5EF4-FFF2-40B4-BE49-F238E27FC236}">
                <a16:creationId xmlns:a16="http://schemas.microsoft.com/office/drawing/2014/main" id="{0741CAA1-3E86-B557-BE10-2EC8306B3A5E}"/>
              </a:ext>
            </a:extLst>
          </p:cNvPr>
          <p:cNvSpPr txBox="1"/>
          <p:nvPr/>
        </p:nvSpPr>
        <p:spPr>
          <a:xfrm>
            <a:off x="2786597" y="9601403"/>
            <a:ext cx="15181649" cy="553937"/>
          </a:xfrm>
          <a:prstGeom prst="rect">
            <a:avLst/>
          </a:prstGeom>
          <a:noFill/>
          <a:ln>
            <a:noFill/>
          </a:ln>
        </p:spPr>
        <p:txBody>
          <a:bodyPr spcFirstLastPara="1" wrap="square" lIns="137138" tIns="68550" rIns="137138" bIns="68550" anchor="t" anchorCtr="0">
            <a:spAutoFit/>
          </a:bodyPr>
          <a:lstStyle/>
          <a:p>
            <a:pPr defTabSz="1371600">
              <a:buClr>
                <a:srgbClr val="000000"/>
              </a:buClr>
              <a:defRPr/>
            </a:pPr>
            <a:r>
              <a:rPr lang="en-US" sz="1350" kern="0" dirty="0">
                <a:solidFill>
                  <a:srgbClr val="7F7F7F"/>
                </a:solidFill>
                <a:latin typeface="Figtree" panose="020B0604020202020204" charset="0"/>
                <a:ea typeface="Calibri" panose="020F0502020204030204" pitchFamily="34" charset="0"/>
                <a:cs typeface="Calibri" panose="020F0502020204030204" pitchFamily="34" charset="0"/>
                <a:sym typeface="Open Sans"/>
              </a:rPr>
              <a:t>*Held by RDC (except </a:t>
            </a:r>
            <a:r>
              <a:rPr lang="en-US" sz="1350" kern="0" dirty="0" err="1">
                <a:solidFill>
                  <a:srgbClr val="7F7F7F"/>
                </a:solidFill>
                <a:latin typeface="Figtree" panose="020B0604020202020204" charset="0"/>
                <a:ea typeface="Calibri" panose="020F0502020204030204" pitchFamily="34" charset="0"/>
                <a:cs typeface="Calibri" panose="020F0502020204030204" pitchFamily="34" charset="0"/>
                <a:sym typeface="Open Sans"/>
              </a:rPr>
              <a:t>CyberRidge</a:t>
            </a:r>
            <a:r>
              <a:rPr lang="en-US" sz="1350" kern="0" dirty="0">
                <a:solidFill>
                  <a:srgbClr val="7F7F7F"/>
                </a:solidFill>
                <a:latin typeface="Figtree" panose="020B0604020202020204" charset="0"/>
                <a:ea typeface="Calibri" panose="020F0502020204030204" pitchFamily="34" charset="0"/>
                <a:cs typeface="Calibri" panose="020F0502020204030204" pitchFamily="34" charset="0"/>
                <a:sym typeface="Open Sans"/>
              </a:rPr>
              <a:t> - held by Elron &amp; RDC in equal proportion)</a:t>
            </a:r>
            <a:endParaRPr sz="1350" kern="0" dirty="0">
              <a:solidFill>
                <a:srgbClr val="7F7F7F"/>
              </a:solidFill>
              <a:latin typeface="Figtree" panose="020B0604020202020204" charset="0"/>
              <a:ea typeface="Calibri" panose="020F0502020204030204" pitchFamily="34" charset="0"/>
              <a:cs typeface="Calibri" panose="020F0502020204030204" pitchFamily="34" charset="0"/>
              <a:sym typeface="Open Sans"/>
            </a:endParaRPr>
          </a:p>
          <a:p>
            <a:pPr defTabSz="1371600">
              <a:buClr>
                <a:srgbClr val="000000"/>
              </a:buClr>
              <a:defRPr/>
            </a:pPr>
            <a:r>
              <a:rPr lang="en-US" sz="1350" kern="0" dirty="0">
                <a:solidFill>
                  <a:srgbClr val="7F7F7F"/>
                </a:solidFill>
                <a:latin typeface="Figtree" panose="020B0604020202020204" charset="0"/>
                <a:ea typeface="Calibri" panose="020F0502020204030204" pitchFamily="34" charset="0"/>
                <a:cs typeface="Calibri" panose="020F0502020204030204" pitchFamily="34" charset="0"/>
                <a:sym typeface="Open Sans"/>
              </a:rPr>
              <a:t>** Holdings resulting from equity-based exit transactions, each representing less than 1% ownership.</a:t>
            </a:r>
          </a:p>
        </p:txBody>
      </p:sp>
      <p:grpSp>
        <p:nvGrpSpPr>
          <p:cNvPr id="1342" name="Google Shape;1342;p16">
            <a:extLst>
              <a:ext uri="{FF2B5EF4-FFF2-40B4-BE49-F238E27FC236}">
                <a16:creationId xmlns:a16="http://schemas.microsoft.com/office/drawing/2014/main" id="{878A5998-0051-96A1-ADD9-B715814F5446}"/>
              </a:ext>
            </a:extLst>
          </p:cNvPr>
          <p:cNvGrpSpPr/>
          <p:nvPr/>
        </p:nvGrpSpPr>
        <p:grpSpPr>
          <a:xfrm>
            <a:off x="727387" y="2303521"/>
            <a:ext cx="3969617" cy="2466533"/>
            <a:chOff x="3343281" y="2802115"/>
            <a:chExt cx="2646411" cy="1644355"/>
          </a:xfrm>
        </p:grpSpPr>
        <p:sp>
          <p:nvSpPr>
            <p:cNvPr id="1343" name="Google Shape;1343;p16">
              <a:extLst>
                <a:ext uri="{FF2B5EF4-FFF2-40B4-BE49-F238E27FC236}">
                  <a16:creationId xmlns:a16="http://schemas.microsoft.com/office/drawing/2014/main" id="{2889F9A6-1AAF-82BF-139A-372857292483}"/>
                </a:ext>
              </a:extLst>
            </p:cNvPr>
            <p:cNvSpPr/>
            <p:nvPr/>
          </p:nvSpPr>
          <p:spPr>
            <a:xfrm flipH="1">
              <a:off x="3343392" y="2802115"/>
              <a:ext cx="2646300" cy="666000"/>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marL="0" algn="r" defTabSz="1371600" rtl="1" eaLnBrk="1" latinLnBrk="0" hangingPunct="1">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44" name="Google Shape;1344;p16">
              <a:extLst>
                <a:ext uri="{FF2B5EF4-FFF2-40B4-BE49-F238E27FC236}">
                  <a16:creationId xmlns:a16="http://schemas.microsoft.com/office/drawing/2014/main" id="{CEBC929D-3E83-10F7-F903-343E492CD3C6}"/>
                </a:ext>
              </a:extLst>
            </p:cNvPr>
            <p:cNvSpPr/>
            <p:nvPr/>
          </p:nvSpPr>
          <p:spPr>
            <a:xfrm rot="10800000" flipH="1">
              <a:off x="3343285" y="3470270"/>
              <a:ext cx="2646300" cy="976200"/>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45" name="Google Shape;1345;p16">
              <a:extLst>
                <a:ext uri="{FF2B5EF4-FFF2-40B4-BE49-F238E27FC236}">
                  <a16:creationId xmlns:a16="http://schemas.microsoft.com/office/drawing/2014/main" id="{31B81785-EA28-FBBC-13F6-1877F30415D2}"/>
                </a:ext>
              </a:extLst>
            </p:cNvPr>
            <p:cNvSpPr txBox="1"/>
            <p:nvPr/>
          </p:nvSpPr>
          <p:spPr>
            <a:xfrm>
              <a:off x="3702337" y="3586243"/>
              <a:ext cx="2285400" cy="304699"/>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Cybersecurity ratings and risk intelligence for organizations (**)</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46" name="Google Shape;1346;p16">
              <a:extLst>
                <a:ext uri="{FF2B5EF4-FFF2-40B4-BE49-F238E27FC236}">
                  <a16:creationId xmlns:a16="http://schemas.microsoft.com/office/drawing/2014/main" id="{1CB283B8-DB77-96D2-45B4-A4EDD17EF45D}"/>
                </a:ext>
              </a:extLst>
            </p:cNvPr>
            <p:cNvSpPr txBox="1"/>
            <p:nvPr/>
          </p:nvSpPr>
          <p:spPr>
            <a:xfrm>
              <a:off x="3722035" y="3021380"/>
              <a:ext cx="1170600" cy="227611"/>
            </a:xfrm>
            <a:prstGeom prst="rect">
              <a:avLst/>
            </a:prstGeom>
            <a:noFill/>
            <a:ln>
              <a:noFill/>
            </a:ln>
          </p:spPr>
          <p:txBody>
            <a:bodyPr spcFirstLastPara="1" wrap="square" lIns="0" tIns="18075" rIns="0" bIns="0" anchor="ctr" anchorCtr="0">
              <a:spAutoFit/>
            </a:bodyPr>
            <a:lstStyle/>
            <a:p>
              <a:pPr marL="19050" defTabSz="1371600">
                <a:buClr>
                  <a:srgbClr val="FFFFFF"/>
                </a:buClr>
                <a:buSzPts val="16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BITSIGHT</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47" name="Google Shape;1347;p16">
              <a:extLst>
                <a:ext uri="{FF2B5EF4-FFF2-40B4-BE49-F238E27FC236}">
                  <a16:creationId xmlns:a16="http://schemas.microsoft.com/office/drawing/2014/main" id="{03738C3D-157F-1208-6BA1-27E5D348124D}"/>
                </a:ext>
              </a:extLst>
            </p:cNvPr>
            <p:cNvSpPr/>
            <p:nvPr/>
          </p:nvSpPr>
          <p:spPr>
            <a:xfrm rot="5400000">
              <a:off x="3343281" y="3008993"/>
              <a:ext cx="252300" cy="252300"/>
            </a:xfrm>
            <a:prstGeom prst="round2SameRect">
              <a:avLst>
                <a:gd name="adj1" fmla="val 50000"/>
                <a:gd name="adj2" fmla="val 0"/>
              </a:avLst>
            </a:prstGeom>
            <a:solidFill>
              <a:srgbClr val="16457D"/>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marL="0" algn="ctr" defTabSz="1371600" rtl="1" eaLnBrk="1" latinLnBrk="0" hangingPunct="1">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348" name="Google Shape;1348;p16">
              <a:extLst>
                <a:ext uri="{FF2B5EF4-FFF2-40B4-BE49-F238E27FC236}">
                  <a16:creationId xmlns:a16="http://schemas.microsoft.com/office/drawing/2014/main" id="{ECFF87B3-9B8B-E878-EBBA-A867DBB2B746}"/>
                </a:ext>
              </a:extLst>
            </p:cNvPr>
            <p:cNvCxnSpPr/>
            <p:nvPr/>
          </p:nvCxnSpPr>
          <p:spPr>
            <a:xfrm>
              <a:off x="5022617" y="2838996"/>
              <a:ext cx="0" cy="592200"/>
            </a:xfrm>
            <a:prstGeom prst="straightConnector1">
              <a:avLst/>
            </a:prstGeom>
            <a:noFill/>
            <a:ln w="12700" cap="flat" cmpd="sng">
              <a:solidFill>
                <a:srgbClr val="F2F2F2"/>
              </a:solidFill>
              <a:prstDash val="solid"/>
              <a:miter lim="800000"/>
              <a:headEnd type="none" w="sm" len="sm"/>
              <a:tailEnd type="none" w="sm" len="sm"/>
            </a:ln>
          </p:spPr>
        </p:cxnSp>
      </p:grpSp>
      <p:pic>
        <p:nvPicPr>
          <p:cNvPr id="1349" name="Google Shape;1349;p16">
            <a:extLst>
              <a:ext uri="{FF2B5EF4-FFF2-40B4-BE49-F238E27FC236}">
                <a16:creationId xmlns:a16="http://schemas.microsoft.com/office/drawing/2014/main" id="{4581D68C-CF84-6A4A-B1B6-12A252B36A2E}"/>
              </a:ext>
            </a:extLst>
          </p:cNvPr>
          <p:cNvPicPr preferRelativeResize="0"/>
          <p:nvPr/>
        </p:nvPicPr>
        <p:blipFill>
          <a:blip r:embed="rId5">
            <a:alphaModFix/>
          </a:blip>
          <a:stretch>
            <a:fillRect/>
          </a:stretch>
        </p:blipFill>
        <p:spPr>
          <a:xfrm>
            <a:off x="5844460" y="1852803"/>
            <a:ext cx="653654" cy="529685"/>
          </a:xfrm>
          <a:prstGeom prst="rect">
            <a:avLst/>
          </a:prstGeom>
          <a:noFill/>
          <a:ln>
            <a:noFill/>
          </a:ln>
        </p:spPr>
      </p:pic>
      <p:pic>
        <p:nvPicPr>
          <p:cNvPr id="1350" name="Google Shape;1350;p16">
            <a:extLst>
              <a:ext uri="{FF2B5EF4-FFF2-40B4-BE49-F238E27FC236}">
                <a16:creationId xmlns:a16="http://schemas.microsoft.com/office/drawing/2014/main" id="{5859C3C5-83A4-8F31-46F2-98A1FD30A210}"/>
              </a:ext>
            </a:extLst>
          </p:cNvPr>
          <p:cNvPicPr preferRelativeResize="0"/>
          <p:nvPr/>
        </p:nvPicPr>
        <p:blipFill>
          <a:blip r:embed="rId5">
            <a:alphaModFix/>
          </a:blip>
          <a:stretch>
            <a:fillRect/>
          </a:stretch>
        </p:blipFill>
        <p:spPr>
          <a:xfrm>
            <a:off x="1547995" y="1852803"/>
            <a:ext cx="653654" cy="529685"/>
          </a:xfrm>
          <a:prstGeom prst="rect">
            <a:avLst/>
          </a:prstGeom>
          <a:noFill/>
          <a:ln>
            <a:noFill/>
          </a:ln>
        </p:spPr>
      </p:pic>
      <p:pic>
        <p:nvPicPr>
          <p:cNvPr id="1351" name="Google Shape;1351;p16">
            <a:extLst>
              <a:ext uri="{FF2B5EF4-FFF2-40B4-BE49-F238E27FC236}">
                <a16:creationId xmlns:a16="http://schemas.microsoft.com/office/drawing/2014/main" id="{1B9B07BD-EDFA-165D-85BC-5DF0EE80681E}"/>
              </a:ext>
            </a:extLst>
          </p:cNvPr>
          <p:cNvPicPr preferRelativeResize="0"/>
          <p:nvPr/>
        </p:nvPicPr>
        <p:blipFill>
          <a:blip r:embed="rId6">
            <a:alphaModFix/>
          </a:blip>
          <a:stretch>
            <a:fillRect/>
          </a:stretch>
        </p:blipFill>
        <p:spPr>
          <a:xfrm>
            <a:off x="2786597" y="2698266"/>
            <a:ext cx="1820775" cy="234938"/>
          </a:xfrm>
          <a:prstGeom prst="rect">
            <a:avLst/>
          </a:prstGeom>
          <a:noFill/>
          <a:ln>
            <a:noFill/>
          </a:ln>
        </p:spPr>
      </p:pic>
      <p:grpSp>
        <p:nvGrpSpPr>
          <p:cNvPr id="4" name="Google Shape;1432;p17">
            <a:extLst>
              <a:ext uri="{FF2B5EF4-FFF2-40B4-BE49-F238E27FC236}">
                <a16:creationId xmlns:a16="http://schemas.microsoft.com/office/drawing/2014/main" id="{55089AC9-6B5B-9E49-C503-DCC0D64D6E1B}"/>
              </a:ext>
            </a:extLst>
          </p:cNvPr>
          <p:cNvGrpSpPr/>
          <p:nvPr/>
        </p:nvGrpSpPr>
        <p:grpSpPr>
          <a:xfrm>
            <a:off x="7447518" y="8825944"/>
            <a:ext cx="7909347" cy="557270"/>
            <a:chOff x="6162977" y="5282188"/>
            <a:chExt cx="5272898" cy="371513"/>
          </a:xfrm>
        </p:grpSpPr>
        <p:sp>
          <p:nvSpPr>
            <p:cNvPr id="5" name="Google Shape;1433;p17">
              <a:extLst>
                <a:ext uri="{FF2B5EF4-FFF2-40B4-BE49-F238E27FC236}">
                  <a16:creationId xmlns:a16="http://schemas.microsoft.com/office/drawing/2014/main" id="{4B6BF56B-EB30-4746-3892-741BC1DAB2FC}"/>
                </a:ext>
              </a:extLst>
            </p:cNvPr>
            <p:cNvSpPr/>
            <p:nvPr/>
          </p:nvSpPr>
          <p:spPr>
            <a:xfrm>
              <a:off x="6162977" y="5323867"/>
              <a:ext cx="730800" cy="2330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100"/>
                <a:defRPr/>
              </a:pPr>
              <a:r>
                <a:rPr lang="en-US" sz="1500" b="1" kern="0">
                  <a:solidFill>
                    <a:srgbClr val="000000"/>
                  </a:solidFill>
                  <a:latin typeface="Figtree" panose="020B0604020202020204" charset="0"/>
                  <a:ea typeface="Calibri" panose="020F0502020204030204" pitchFamily="34" charset="0"/>
                  <a:cs typeface="Calibri" panose="020F0502020204030204" pitchFamily="34" charset="0"/>
                  <a:sym typeface="Open Sans"/>
                </a:rPr>
                <a:t>Legend:</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 name="Google Shape;1434;p17">
              <a:extLst>
                <a:ext uri="{FF2B5EF4-FFF2-40B4-BE49-F238E27FC236}">
                  <a16:creationId xmlns:a16="http://schemas.microsoft.com/office/drawing/2014/main" id="{FDFA874A-DFFB-C2D1-0AAF-3D2141E2A61D}"/>
                </a:ext>
              </a:extLst>
            </p:cNvPr>
            <p:cNvSpPr/>
            <p:nvPr/>
          </p:nvSpPr>
          <p:spPr>
            <a:xfrm rot="5400000" flipH="1">
              <a:off x="6893752" y="5314223"/>
              <a:ext cx="252300" cy="252300"/>
            </a:xfrm>
            <a:prstGeom prst="round2SameRect">
              <a:avLst>
                <a:gd name="adj1" fmla="val 50000"/>
                <a:gd name="adj2" fmla="val 0"/>
              </a:avLst>
            </a:prstGeom>
            <a:solidFill>
              <a:srgbClr val="16457D"/>
            </a:solidFill>
            <a:ln w="9525" cap="flat" cmpd="sng">
              <a:solidFill>
                <a:srgbClr val="16457D"/>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7" name="Google Shape;1435;p17">
              <a:extLst>
                <a:ext uri="{FF2B5EF4-FFF2-40B4-BE49-F238E27FC236}">
                  <a16:creationId xmlns:a16="http://schemas.microsoft.com/office/drawing/2014/main" id="{4F715CDD-F123-9D44-6FB0-520C1A56D280}"/>
                </a:ext>
              </a:extLst>
            </p:cNvPr>
            <p:cNvSpPr/>
            <p:nvPr/>
          </p:nvSpPr>
          <p:spPr>
            <a:xfrm>
              <a:off x="7117682" y="5333509"/>
              <a:ext cx="1131600" cy="2330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000"/>
                <a:defRPr/>
              </a:pPr>
              <a:r>
                <a:rPr lang="en-US" sz="1500" kern="0">
                  <a:solidFill>
                    <a:srgbClr val="16457D"/>
                  </a:solidFill>
                  <a:latin typeface="Figtree" panose="020B0604020202020204" charset="0"/>
                  <a:ea typeface="Calibri" panose="020F0502020204030204" pitchFamily="34" charset="0"/>
                  <a:cs typeface="Calibri" panose="020F0502020204030204" pitchFamily="34" charset="0"/>
                  <a:sym typeface="Open Sans"/>
                </a:rPr>
                <a:t>Cybersecurity</a:t>
              </a:r>
              <a:endParaRPr sz="1500" kern="0">
                <a:solidFill>
                  <a:srgbClr val="16457D"/>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8" name="Google Shape;1436;p17">
              <a:extLst>
                <a:ext uri="{FF2B5EF4-FFF2-40B4-BE49-F238E27FC236}">
                  <a16:creationId xmlns:a16="http://schemas.microsoft.com/office/drawing/2014/main" id="{CDF88861-6174-7575-2BA7-264EF80DBF9F}"/>
                </a:ext>
              </a:extLst>
            </p:cNvPr>
            <p:cNvSpPr/>
            <p:nvPr/>
          </p:nvSpPr>
          <p:spPr>
            <a:xfrm rot="5400000" flipH="1">
              <a:off x="8151148" y="5314223"/>
              <a:ext cx="252300" cy="252300"/>
            </a:xfrm>
            <a:prstGeom prst="round2SameRect">
              <a:avLst>
                <a:gd name="adj1" fmla="val 50000"/>
                <a:gd name="adj2" fmla="val 0"/>
              </a:avLst>
            </a:prstGeom>
            <a:solidFill>
              <a:schemeClr val="accent2"/>
            </a:solidFill>
            <a:ln w="9525" cap="flat" cmpd="sng">
              <a:solidFill>
                <a:schemeClr val="accent2"/>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9" name="Google Shape;1437;p17">
              <a:extLst>
                <a:ext uri="{FF2B5EF4-FFF2-40B4-BE49-F238E27FC236}">
                  <a16:creationId xmlns:a16="http://schemas.microsoft.com/office/drawing/2014/main" id="{53D83CD5-EC4B-9748-FC16-98830EE4FAA4}"/>
                </a:ext>
              </a:extLst>
            </p:cNvPr>
            <p:cNvSpPr/>
            <p:nvPr/>
          </p:nvSpPr>
          <p:spPr>
            <a:xfrm>
              <a:off x="8375076" y="5335181"/>
              <a:ext cx="786900" cy="2330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000"/>
                <a:defRPr/>
              </a:pPr>
              <a:r>
                <a:rPr lang="en-US" sz="1500" kern="0">
                  <a:solidFill>
                    <a:srgbClr val="518DCA"/>
                  </a:solidFill>
                  <a:latin typeface="Figtree" panose="020B0604020202020204" charset="0"/>
                  <a:ea typeface="Calibri" panose="020F0502020204030204" pitchFamily="34" charset="0"/>
                  <a:cs typeface="Calibri" panose="020F0502020204030204" pitchFamily="34" charset="0"/>
                  <a:sym typeface="Open Sans"/>
                </a:rPr>
                <a:t>Medtech</a:t>
              </a:r>
              <a:endParaRPr sz="1500" kern="0">
                <a:solidFill>
                  <a:srgbClr val="518DCA"/>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0" name="Google Shape;1438;p17">
              <a:extLst>
                <a:ext uri="{FF2B5EF4-FFF2-40B4-BE49-F238E27FC236}">
                  <a16:creationId xmlns:a16="http://schemas.microsoft.com/office/drawing/2014/main" id="{620CCC8A-1A80-4B86-0DE7-FDECFAFF608B}"/>
                </a:ext>
              </a:extLst>
            </p:cNvPr>
            <p:cNvSpPr/>
            <p:nvPr/>
          </p:nvSpPr>
          <p:spPr>
            <a:xfrm>
              <a:off x="10072075" y="5282188"/>
              <a:ext cx="1363800" cy="3715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000"/>
                <a:defRPr/>
              </a:pPr>
              <a:r>
                <a:rPr lang="en-US" sz="1500" kern="0" dirty="0">
                  <a:solidFill>
                    <a:srgbClr val="333735"/>
                  </a:solidFill>
                  <a:latin typeface="Figtree" panose="020B0604020202020204" charset="0"/>
                  <a:ea typeface="Calibri" panose="020F0502020204030204" pitchFamily="34" charset="0"/>
                  <a:cs typeface="Calibri" panose="020F0502020204030204" pitchFamily="34" charset="0"/>
                  <a:sym typeface="Open Sans"/>
                </a:rPr>
                <a:t>Deep Tech / </a:t>
              </a:r>
            </a:p>
            <a:p>
              <a:pPr defTabSz="1371600">
                <a:lnSpc>
                  <a:spcPct val="90000"/>
                </a:lnSpc>
                <a:buClr>
                  <a:srgbClr val="000000"/>
                </a:buClr>
                <a:buSzPts val="1000"/>
                <a:defRPr/>
              </a:pPr>
              <a:r>
                <a:rPr lang="en-US" sz="1500" kern="0" dirty="0">
                  <a:solidFill>
                    <a:srgbClr val="333735"/>
                  </a:solidFill>
                  <a:latin typeface="Figtree" panose="020B0604020202020204" charset="0"/>
                  <a:ea typeface="Calibri" panose="020F0502020204030204" pitchFamily="34" charset="0"/>
                  <a:cs typeface="Calibri" panose="020F0502020204030204" pitchFamily="34" charset="0"/>
                  <a:sym typeface="Open Sans"/>
                </a:rPr>
                <a:t>Defense tech</a:t>
              </a:r>
              <a:endParaRPr sz="1500" kern="0" dirty="0">
                <a:solidFill>
                  <a:srgbClr val="333735"/>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1" name="Google Shape;1439;p17">
              <a:extLst>
                <a:ext uri="{FF2B5EF4-FFF2-40B4-BE49-F238E27FC236}">
                  <a16:creationId xmlns:a16="http://schemas.microsoft.com/office/drawing/2014/main" id="{57BF9AE1-6E9C-AFB3-D016-553A31C54BA3}"/>
                </a:ext>
              </a:extLst>
            </p:cNvPr>
            <p:cNvSpPr/>
            <p:nvPr/>
          </p:nvSpPr>
          <p:spPr>
            <a:xfrm rot="5400000" flipH="1">
              <a:off x="9861151" y="5314223"/>
              <a:ext cx="252300" cy="252300"/>
            </a:xfrm>
            <a:prstGeom prst="round2SameRect">
              <a:avLst>
                <a:gd name="adj1" fmla="val 50000"/>
                <a:gd name="adj2" fmla="val 0"/>
              </a:avLst>
            </a:prstGeom>
            <a:solidFill>
              <a:srgbClr val="BFBFBF"/>
            </a:soli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12" name="Google Shape;1440;p17">
              <a:extLst>
                <a:ext uri="{FF2B5EF4-FFF2-40B4-BE49-F238E27FC236}">
                  <a16:creationId xmlns:a16="http://schemas.microsoft.com/office/drawing/2014/main" id="{C8F09D65-5B70-76CC-8034-2EDF109B9C40}"/>
                </a:ext>
              </a:extLst>
            </p:cNvPr>
            <p:cNvSpPr/>
            <p:nvPr/>
          </p:nvSpPr>
          <p:spPr>
            <a:xfrm>
              <a:off x="9337420" y="5333509"/>
              <a:ext cx="559200" cy="2330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000"/>
                <a:defRPr/>
              </a:pPr>
              <a:r>
                <a:rPr lang="en-US" sz="1500" kern="0">
                  <a:solidFill>
                    <a:srgbClr val="585857"/>
                  </a:solidFill>
                  <a:latin typeface="Figtree" panose="020B0604020202020204" charset="0"/>
                  <a:ea typeface="Calibri" panose="020F0502020204030204" pitchFamily="34" charset="0"/>
                  <a:cs typeface="Calibri" panose="020F0502020204030204" pitchFamily="34" charset="0"/>
                  <a:sym typeface="Open Sans"/>
                </a:rPr>
                <a:t>SaaS</a:t>
              </a:r>
              <a:endParaRPr sz="1500" kern="0">
                <a:solidFill>
                  <a:srgbClr val="585857"/>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 name="Google Shape;1441;p17">
              <a:extLst>
                <a:ext uri="{FF2B5EF4-FFF2-40B4-BE49-F238E27FC236}">
                  <a16:creationId xmlns:a16="http://schemas.microsoft.com/office/drawing/2014/main" id="{F07AD332-DBCE-3872-D8E4-D33E168D2830}"/>
                </a:ext>
              </a:extLst>
            </p:cNvPr>
            <p:cNvSpPr/>
            <p:nvPr/>
          </p:nvSpPr>
          <p:spPr>
            <a:xfrm rot="5400000" flipH="1">
              <a:off x="9114928" y="5314223"/>
              <a:ext cx="252300" cy="252300"/>
            </a:xfrm>
            <a:prstGeom prst="round2SameRect">
              <a:avLst>
                <a:gd name="adj1" fmla="val 50000"/>
                <a:gd name="adj2" fmla="val 0"/>
              </a:avLst>
            </a:prstGeom>
            <a:solidFill>
              <a:schemeClr val="accent3"/>
            </a:solidFill>
            <a:ln w="9525" cap="flat" cmpd="sng">
              <a:solidFill>
                <a:schemeClr val="accent3"/>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grpSp>
        <p:nvGrpSpPr>
          <p:cNvPr id="18" name="Group 17">
            <a:extLst>
              <a:ext uri="{FF2B5EF4-FFF2-40B4-BE49-F238E27FC236}">
                <a16:creationId xmlns:a16="http://schemas.microsoft.com/office/drawing/2014/main" id="{AA795B15-A8E9-344D-0D18-0F81E3C39785}"/>
              </a:ext>
            </a:extLst>
          </p:cNvPr>
          <p:cNvGrpSpPr/>
          <p:nvPr/>
        </p:nvGrpSpPr>
        <p:grpSpPr>
          <a:xfrm>
            <a:off x="9285106" y="2243305"/>
            <a:ext cx="4003623" cy="2466533"/>
            <a:chOff x="3346487" y="2980885"/>
            <a:chExt cx="2669082" cy="1644355"/>
          </a:xfrm>
        </p:grpSpPr>
        <p:sp>
          <p:nvSpPr>
            <p:cNvPr id="19" name="Google Shape;1263;p16">
              <a:extLst>
                <a:ext uri="{FF2B5EF4-FFF2-40B4-BE49-F238E27FC236}">
                  <a16:creationId xmlns:a16="http://schemas.microsoft.com/office/drawing/2014/main" id="{2FC1EA7C-8B7B-3523-CB2E-90E8183B1AF6}"/>
                </a:ext>
              </a:extLst>
            </p:cNvPr>
            <p:cNvSpPr/>
            <p:nvPr/>
          </p:nvSpPr>
          <p:spPr>
            <a:xfrm flipH="1">
              <a:off x="3346487" y="2980885"/>
              <a:ext cx="2646408" cy="666052"/>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20" name="Google Shape;1264;p16">
              <a:extLst>
                <a:ext uri="{FF2B5EF4-FFF2-40B4-BE49-F238E27FC236}">
                  <a16:creationId xmlns:a16="http://schemas.microsoft.com/office/drawing/2014/main" id="{6369195D-A9FC-F674-886B-11927651C257}"/>
                </a:ext>
              </a:extLst>
            </p:cNvPr>
            <p:cNvSpPr/>
            <p:nvPr/>
          </p:nvSpPr>
          <p:spPr>
            <a:xfrm rot="10800000" flipH="1">
              <a:off x="3346488" y="3648911"/>
              <a:ext cx="2646408" cy="976329"/>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21" name="Google Shape;1265;p16">
              <a:extLst>
                <a:ext uri="{FF2B5EF4-FFF2-40B4-BE49-F238E27FC236}">
                  <a16:creationId xmlns:a16="http://schemas.microsoft.com/office/drawing/2014/main" id="{734E0540-E5D0-E6FF-5E97-3FEF5F37BBCE}"/>
                </a:ext>
              </a:extLst>
            </p:cNvPr>
            <p:cNvSpPr txBox="1"/>
            <p:nvPr/>
          </p:nvSpPr>
          <p:spPr>
            <a:xfrm>
              <a:off x="3553174" y="3765019"/>
              <a:ext cx="1668900" cy="457048"/>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Remote monitoring of patients with age-related macular degeneration</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22" name="Google Shape;1266;p16">
              <a:extLst>
                <a:ext uri="{FF2B5EF4-FFF2-40B4-BE49-F238E27FC236}">
                  <a16:creationId xmlns:a16="http://schemas.microsoft.com/office/drawing/2014/main" id="{C53E3CC7-777E-E58B-4F32-60ABC49C95BC}"/>
                </a:ext>
              </a:extLst>
            </p:cNvPr>
            <p:cNvSpPr txBox="1"/>
            <p:nvPr/>
          </p:nvSpPr>
          <p:spPr>
            <a:xfrm>
              <a:off x="3725238" y="3200106"/>
              <a:ext cx="1303150" cy="227611"/>
            </a:xfrm>
            <a:prstGeom prst="rect">
              <a:avLst/>
            </a:prstGeom>
            <a:noFill/>
            <a:ln>
              <a:noFill/>
            </a:ln>
          </p:spPr>
          <p:txBody>
            <a:bodyPr spcFirstLastPara="1" wrap="square" lIns="0" tIns="18075" rIns="0" bIns="0" anchor="ctr" anchorCtr="0">
              <a:spAutoFit/>
            </a:bodyPr>
            <a:lstStyle/>
            <a:p>
              <a:pPr marL="19050" defTabSz="1371600">
                <a:buClr>
                  <a:srgbClr val="FFFFFF"/>
                </a:buClr>
                <a:buSzPts val="16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NOTAL VISION</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23" name="Google Shape;1267;p16">
              <a:extLst>
                <a:ext uri="{FF2B5EF4-FFF2-40B4-BE49-F238E27FC236}">
                  <a16:creationId xmlns:a16="http://schemas.microsoft.com/office/drawing/2014/main" id="{D61F40E8-9D79-E33E-A113-C24DC44985D4}"/>
                </a:ext>
              </a:extLst>
            </p:cNvPr>
            <p:cNvCxnSpPr/>
            <p:nvPr/>
          </p:nvCxnSpPr>
          <p:spPr>
            <a:xfrm>
              <a:off x="5117260" y="3017766"/>
              <a:ext cx="0" cy="592290"/>
            </a:xfrm>
            <a:prstGeom prst="straightConnector1">
              <a:avLst/>
            </a:prstGeom>
            <a:noFill/>
            <a:ln w="12700" cap="flat" cmpd="sng">
              <a:solidFill>
                <a:srgbClr val="F2F2F2"/>
              </a:solidFill>
              <a:prstDash val="solid"/>
              <a:miter lim="800000"/>
              <a:headEnd type="none" w="sm" len="sm"/>
              <a:tailEnd type="none" w="sm" len="sm"/>
            </a:ln>
          </p:spPr>
        </p:cxnSp>
        <p:sp>
          <p:nvSpPr>
            <p:cNvPr id="24" name="Google Shape;1268;p16">
              <a:extLst>
                <a:ext uri="{FF2B5EF4-FFF2-40B4-BE49-F238E27FC236}">
                  <a16:creationId xmlns:a16="http://schemas.microsoft.com/office/drawing/2014/main" id="{7743E181-F9B7-E516-E511-4FAC48B2E29B}"/>
                </a:ext>
              </a:extLst>
            </p:cNvPr>
            <p:cNvSpPr/>
            <p:nvPr/>
          </p:nvSpPr>
          <p:spPr>
            <a:xfrm rot="5400000">
              <a:off x="3346487" y="3187763"/>
              <a:ext cx="252297" cy="252297"/>
            </a:xfrm>
            <a:prstGeom prst="round2SameRect">
              <a:avLst>
                <a:gd name="adj1" fmla="val 50000"/>
                <a:gd name="adj2" fmla="val 0"/>
              </a:avLst>
            </a:prstGeom>
            <a:solidFill>
              <a:schemeClr val="accent2"/>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pic>
          <p:nvPicPr>
            <p:cNvPr id="25" name="Google Shape;1269;p16">
              <a:extLst>
                <a:ext uri="{FF2B5EF4-FFF2-40B4-BE49-F238E27FC236}">
                  <a16:creationId xmlns:a16="http://schemas.microsoft.com/office/drawing/2014/main" id="{3639CA4E-D620-68BC-AFB2-9ABD97A39E8F}"/>
                </a:ext>
              </a:extLst>
            </p:cNvPr>
            <p:cNvPicPr preferRelativeResize="0"/>
            <p:nvPr/>
          </p:nvPicPr>
          <p:blipFill rotWithShape="1">
            <a:blip r:embed="rId7">
              <a:alphaModFix/>
            </a:blip>
            <a:srcRect/>
            <a:stretch/>
          </p:blipFill>
          <p:spPr>
            <a:xfrm>
              <a:off x="5215882" y="3224535"/>
              <a:ext cx="674194" cy="197956"/>
            </a:xfrm>
            <a:prstGeom prst="rect">
              <a:avLst/>
            </a:prstGeom>
            <a:noFill/>
            <a:ln>
              <a:noFill/>
            </a:ln>
          </p:spPr>
        </p:pic>
        <p:grpSp>
          <p:nvGrpSpPr>
            <p:cNvPr id="26" name="Google Shape;1331;p16">
              <a:extLst>
                <a:ext uri="{FF2B5EF4-FFF2-40B4-BE49-F238E27FC236}">
                  <a16:creationId xmlns:a16="http://schemas.microsoft.com/office/drawing/2014/main" id="{9EF9762C-E9CB-4710-6348-363AB17A6926}"/>
                </a:ext>
              </a:extLst>
            </p:cNvPr>
            <p:cNvGrpSpPr/>
            <p:nvPr/>
          </p:nvGrpSpPr>
          <p:grpSpPr>
            <a:xfrm>
              <a:off x="5222081" y="3698303"/>
              <a:ext cx="793488" cy="839066"/>
              <a:chOff x="2213857" y="3549947"/>
              <a:chExt cx="793488" cy="839066"/>
            </a:xfrm>
          </p:grpSpPr>
          <p:sp>
            <p:nvSpPr>
              <p:cNvPr id="27" name="Google Shape;1332;p16">
                <a:extLst>
                  <a:ext uri="{FF2B5EF4-FFF2-40B4-BE49-F238E27FC236}">
                    <a16:creationId xmlns:a16="http://schemas.microsoft.com/office/drawing/2014/main" id="{AF605E2C-E173-536D-5CC6-03B35F5DEA7C}"/>
                  </a:ext>
                </a:extLst>
              </p:cNvPr>
              <p:cNvSpPr txBox="1"/>
              <p:nvPr/>
            </p:nvSpPr>
            <p:spPr>
              <a:xfrm>
                <a:off x="2312545" y="3549947"/>
                <a:ext cx="6948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8% </a:t>
                </a:r>
                <a:endParaRPr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28" name="Google Shape;1333;p16">
                <a:extLst>
                  <a:ext uri="{FF2B5EF4-FFF2-40B4-BE49-F238E27FC236}">
                    <a16:creationId xmlns:a16="http://schemas.microsoft.com/office/drawing/2014/main" id="{84699CFB-2BDE-3A0C-1564-BAACCDD2B821}"/>
                  </a:ext>
                </a:extLst>
              </p:cNvPr>
              <p:cNvSpPr txBox="1"/>
              <p:nvPr/>
            </p:nvSpPr>
            <p:spPr>
              <a:xfrm>
                <a:off x="2213857" y="3931965"/>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$16.0m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grpSp>
      <p:grpSp>
        <p:nvGrpSpPr>
          <p:cNvPr id="2" name="Group 1">
            <a:extLst>
              <a:ext uri="{FF2B5EF4-FFF2-40B4-BE49-F238E27FC236}">
                <a16:creationId xmlns:a16="http://schemas.microsoft.com/office/drawing/2014/main" id="{3C80649E-AD6D-8C0D-11FD-306BD79B940E}"/>
              </a:ext>
            </a:extLst>
          </p:cNvPr>
          <p:cNvGrpSpPr/>
          <p:nvPr/>
        </p:nvGrpSpPr>
        <p:grpSpPr>
          <a:xfrm>
            <a:off x="13531863" y="2237399"/>
            <a:ext cx="4001137" cy="2465744"/>
            <a:chOff x="9302242" y="4471721"/>
            <a:chExt cx="4001137" cy="2465744"/>
          </a:xfrm>
        </p:grpSpPr>
        <p:sp>
          <p:nvSpPr>
            <p:cNvPr id="1299" name="Google Shape;1299;p16">
              <a:extLst>
                <a:ext uri="{FF2B5EF4-FFF2-40B4-BE49-F238E27FC236}">
                  <a16:creationId xmlns:a16="http://schemas.microsoft.com/office/drawing/2014/main" id="{069F7DD4-31DD-EE22-BB5B-C475A0F26057}"/>
                </a:ext>
              </a:extLst>
            </p:cNvPr>
            <p:cNvSpPr/>
            <p:nvPr/>
          </p:nvSpPr>
          <p:spPr>
            <a:xfrm flipH="1">
              <a:off x="9302242" y="4471721"/>
              <a:ext cx="3969612" cy="999078"/>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00" name="Google Shape;1300;p16">
              <a:extLst>
                <a:ext uri="{FF2B5EF4-FFF2-40B4-BE49-F238E27FC236}">
                  <a16:creationId xmlns:a16="http://schemas.microsoft.com/office/drawing/2014/main" id="{A7124F2F-8F0B-F465-7FA8-5A0AF667A685}"/>
                </a:ext>
              </a:extLst>
            </p:cNvPr>
            <p:cNvSpPr/>
            <p:nvPr/>
          </p:nvSpPr>
          <p:spPr>
            <a:xfrm rot="10800000" flipH="1">
              <a:off x="9302244" y="5471323"/>
              <a:ext cx="3969612" cy="1466142"/>
            </a:xfrm>
            <a:prstGeom prst="round1Rect">
              <a:avLst>
                <a:gd name="adj" fmla="val 18676"/>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01" name="Google Shape;1301;p16">
              <a:extLst>
                <a:ext uri="{FF2B5EF4-FFF2-40B4-BE49-F238E27FC236}">
                  <a16:creationId xmlns:a16="http://schemas.microsoft.com/office/drawing/2014/main" id="{644886A3-DCDB-9A97-BD34-02294BEAC8B7}"/>
                </a:ext>
              </a:extLst>
            </p:cNvPr>
            <p:cNvSpPr txBox="1"/>
            <p:nvPr/>
          </p:nvSpPr>
          <p:spPr>
            <a:xfrm>
              <a:off x="9680674" y="5711017"/>
              <a:ext cx="2019600" cy="685572"/>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Performance</a:t>
              </a:r>
              <a:r>
                <a:rPr lang="en-US" sz="1650" kern="0">
                  <a:solidFill>
                    <a:srgbClr val="606060"/>
                  </a:solidFill>
                  <a:highlight>
                    <a:srgbClr val="FFFFFF"/>
                  </a:highlight>
                  <a:latin typeface="Figtree" panose="020B0604020202020204" charset="0"/>
                  <a:ea typeface="Calibri" panose="020F0502020204030204" pitchFamily="34" charset="0"/>
                  <a:cs typeface="Calibri" panose="020F0502020204030204" pitchFamily="34" charset="0"/>
                  <a:sym typeface="Open Sans"/>
                </a:rPr>
                <a:t>-</a:t>
              </a: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based ad exchanges for ad networks</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02" name="Google Shape;1302;p16">
              <a:extLst>
                <a:ext uri="{FF2B5EF4-FFF2-40B4-BE49-F238E27FC236}">
                  <a16:creationId xmlns:a16="http://schemas.microsoft.com/office/drawing/2014/main" id="{FEDA6816-FC79-3B0E-10F6-C2E568720391}"/>
                </a:ext>
              </a:extLst>
            </p:cNvPr>
            <p:cNvSpPr txBox="1"/>
            <p:nvPr/>
          </p:nvSpPr>
          <p:spPr>
            <a:xfrm>
              <a:off x="9852298" y="4800551"/>
              <a:ext cx="1755900" cy="341417"/>
            </a:xfrm>
            <a:prstGeom prst="rect">
              <a:avLst/>
            </a:prstGeom>
            <a:noFill/>
            <a:ln>
              <a:noFill/>
            </a:ln>
          </p:spPr>
          <p:txBody>
            <a:bodyPr spcFirstLastPara="1" wrap="square" lIns="0" tIns="18075" rIns="0" bIns="0" anchor="ctr" anchorCtr="0">
              <a:spAutoFit/>
            </a:bodyPr>
            <a:lstStyle/>
            <a:p>
              <a:pPr marL="19050" defTabSz="1371600">
                <a:buClr>
                  <a:srgbClr val="FFFFFF"/>
                </a:buClr>
                <a:buSzPts val="16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EDGE 226</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303" name="Google Shape;1303;p16">
              <a:extLst>
                <a:ext uri="{FF2B5EF4-FFF2-40B4-BE49-F238E27FC236}">
                  <a16:creationId xmlns:a16="http://schemas.microsoft.com/office/drawing/2014/main" id="{491515B3-FBB1-3605-57FC-7F2FCC59BF9C}"/>
                </a:ext>
              </a:extLst>
            </p:cNvPr>
            <p:cNvCxnSpPr/>
            <p:nvPr/>
          </p:nvCxnSpPr>
          <p:spPr>
            <a:xfrm>
              <a:off x="11821242" y="4527043"/>
              <a:ext cx="0" cy="888435"/>
            </a:xfrm>
            <a:prstGeom prst="straightConnector1">
              <a:avLst/>
            </a:prstGeom>
            <a:noFill/>
            <a:ln w="12700" cap="flat" cmpd="sng">
              <a:solidFill>
                <a:srgbClr val="F2F2F2"/>
              </a:solidFill>
              <a:prstDash val="solid"/>
              <a:miter lim="800000"/>
              <a:headEnd type="none" w="sm" len="sm"/>
              <a:tailEnd type="none" w="sm" len="sm"/>
            </a:ln>
          </p:spPr>
        </p:cxnSp>
        <p:sp>
          <p:nvSpPr>
            <p:cNvPr id="1304" name="Google Shape;1304;p16">
              <a:extLst>
                <a:ext uri="{FF2B5EF4-FFF2-40B4-BE49-F238E27FC236}">
                  <a16:creationId xmlns:a16="http://schemas.microsoft.com/office/drawing/2014/main" id="{126ADA2F-21B4-788C-1042-C50CE5CDA655}"/>
                </a:ext>
              </a:extLst>
            </p:cNvPr>
            <p:cNvSpPr/>
            <p:nvPr/>
          </p:nvSpPr>
          <p:spPr>
            <a:xfrm rot="5400000">
              <a:off x="9302242" y="4782038"/>
              <a:ext cx="378446" cy="378446"/>
            </a:xfrm>
            <a:prstGeom prst="round2SameRect">
              <a:avLst>
                <a:gd name="adj1" fmla="val 50000"/>
                <a:gd name="adj2" fmla="val 0"/>
              </a:avLst>
            </a:prstGeom>
            <a:solidFill>
              <a:schemeClr val="accent3"/>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pic>
          <p:nvPicPr>
            <p:cNvPr id="1305" name="Google Shape;1305;p16">
              <a:extLst>
                <a:ext uri="{FF2B5EF4-FFF2-40B4-BE49-F238E27FC236}">
                  <a16:creationId xmlns:a16="http://schemas.microsoft.com/office/drawing/2014/main" id="{5566EDFA-FC61-8C82-BD8B-C1D7A8885348}"/>
                </a:ext>
              </a:extLst>
            </p:cNvPr>
            <p:cNvPicPr preferRelativeResize="0"/>
            <p:nvPr/>
          </p:nvPicPr>
          <p:blipFill rotWithShape="1">
            <a:blip r:embed="rId8">
              <a:alphaModFix/>
            </a:blip>
            <a:srcRect t="26920" b="32143"/>
            <a:stretch/>
          </p:blipFill>
          <p:spPr>
            <a:xfrm>
              <a:off x="11835889" y="4718747"/>
              <a:ext cx="1207008" cy="504974"/>
            </a:xfrm>
            <a:prstGeom prst="rect">
              <a:avLst/>
            </a:prstGeom>
            <a:noFill/>
            <a:ln>
              <a:noFill/>
            </a:ln>
          </p:spPr>
        </p:pic>
        <p:sp>
          <p:nvSpPr>
            <p:cNvPr id="1334" name="Google Shape;1334;p16">
              <a:extLst>
                <a:ext uri="{FF2B5EF4-FFF2-40B4-BE49-F238E27FC236}">
                  <a16:creationId xmlns:a16="http://schemas.microsoft.com/office/drawing/2014/main" id="{59F70A2C-F4BE-B06F-764B-AC7DF88A0D5D}"/>
                </a:ext>
              </a:extLst>
            </p:cNvPr>
            <p:cNvSpPr txBox="1"/>
            <p:nvPr/>
          </p:nvSpPr>
          <p:spPr>
            <a:xfrm>
              <a:off x="12156779" y="5542785"/>
              <a:ext cx="1146600" cy="512897"/>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a:solidFill>
                    <a:srgbClr val="000000"/>
                  </a:solidFill>
                  <a:latin typeface="Figtree" panose="020B0604020202020204" charset="0"/>
                  <a:ea typeface="Calibri" panose="020F0502020204030204" pitchFamily="34" charset="0"/>
                  <a:cs typeface="Calibri" panose="020F0502020204030204" pitchFamily="34" charset="0"/>
                  <a:sym typeface="Open Sans"/>
                </a:rPr>
                <a:t>24%</a:t>
              </a:r>
              <a:endParaRPr sz="33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35" name="Google Shape;1335;p16">
              <a:extLst>
                <a:ext uri="{FF2B5EF4-FFF2-40B4-BE49-F238E27FC236}">
                  <a16:creationId xmlns:a16="http://schemas.microsoft.com/office/drawing/2014/main" id="{97D00226-2D58-1DD8-D60D-3A043449305C}"/>
                </a:ext>
              </a:extLst>
            </p:cNvPr>
            <p:cNvSpPr txBox="1"/>
            <p:nvPr/>
          </p:nvSpPr>
          <p:spPr>
            <a:xfrm>
              <a:off x="12146396" y="6063049"/>
              <a:ext cx="1109700" cy="685572"/>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$2.5m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sp>
        <p:nvSpPr>
          <p:cNvPr id="16" name="TextBox 15">
            <a:extLst>
              <a:ext uri="{FF2B5EF4-FFF2-40B4-BE49-F238E27FC236}">
                <a16:creationId xmlns:a16="http://schemas.microsoft.com/office/drawing/2014/main" id="{6EE711C6-B52E-FFC8-E177-7D00756A15D3}"/>
              </a:ext>
            </a:extLst>
          </p:cNvPr>
          <p:cNvSpPr txBox="1"/>
          <p:nvPr/>
        </p:nvSpPr>
        <p:spPr>
          <a:xfrm>
            <a:off x="709233" y="1242994"/>
            <a:ext cx="9144000" cy="584775"/>
          </a:xfrm>
          <a:prstGeom prst="rect">
            <a:avLst/>
          </a:prstGeom>
          <a:noFill/>
        </p:spPr>
        <p:txBody>
          <a:bodyPr wrap="square">
            <a:spAutoFit/>
          </a:bodyPr>
          <a:lstStyle/>
          <a:p>
            <a:r>
              <a:rPr lang="en-US" sz="3200" kern="1200" dirty="0">
                <a:solidFill>
                  <a:schemeClr val="tx1"/>
                </a:solidFill>
                <a:latin typeface="Figtree SemiBold" pitchFamily="2" charset="0"/>
                <a:ea typeface="+mj-ea"/>
                <a:cs typeface="+mj-cs"/>
              </a:rPr>
              <a:t>Growth Companies  </a:t>
            </a:r>
            <a:endParaRPr lang="en-IL" sz="3200" dirty="0"/>
          </a:p>
        </p:txBody>
      </p:sp>
      <p:sp>
        <p:nvSpPr>
          <p:cNvPr id="30" name="TextBox 29">
            <a:extLst>
              <a:ext uri="{FF2B5EF4-FFF2-40B4-BE49-F238E27FC236}">
                <a16:creationId xmlns:a16="http://schemas.microsoft.com/office/drawing/2014/main" id="{2A6DF31E-E999-09A7-3A7A-E4EBA76ACDAD}"/>
              </a:ext>
            </a:extLst>
          </p:cNvPr>
          <p:cNvSpPr txBox="1"/>
          <p:nvPr/>
        </p:nvSpPr>
        <p:spPr>
          <a:xfrm>
            <a:off x="798234" y="5025783"/>
            <a:ext cx="9144000" cy="584775"/>
          </a:xfrm>
          <a:prstGeom prst="rect">
            <a:avLst/>
          </a:prstGeom>
          <a:noFill/>
        </p:spPr>
        <p:txBody>
          <a:bodyPr wrap="square">
            <a:spAutoFit/>
          </a:bodyPr>
          <a:lstStyle/>
          <a:p>
            <a:r>
              <a:rPr lang="en-US" sz="3200" kern="1200" dirty="0">
                <a:solidFill>
                  <a:schemeClr val="tx1"/>
                </a:solidFill>
                <a:latin typeface="Figtree SemiBold" pitchFamily="2" charset="0"/>
                <a:ea typeface="+mj-ea"/>
                <a:cs typeface="+mj-cs"/>
              </a:rPr>
              <a:t>Early Growth Companies  </a:t>
            </a:r>
            <a:endParaRPr lang="en-IL" sz="3200" dirty="0"/>
          </a:p>
        </p:txBody>
      </p:sp>
      <p:grpSp>
        <p:nvGrpSpPr>
          <p:cNvPr id="32" name="Google Shape;1400;p17"/>
          <p:cNvGrpSpPr/>
          <p:nvPr/>
        </p:nvGrpSpPr>
        <p:grpSpPr>
          <a:xfrm>
            <a:off x="5018486" y="5910132"/>
            <a:ext cx="3969614" cy="2466533"/>
            <a:chOff x="9048526" y="2802115"/>
            <a:chExt cx="2646409" cy="1644355"/>
          </a:xfrm>
        </p:grpSpPr>
        <p:sp>
          <p:nvSpPr>
            <p:cNvPr id="33" name="Google Shape;1401;p17"/>
            <p:cNvSpPr/>
            <p:nvPr/>
          </p:nvSpPr>
          <p:spPr>
            <a:xfrm flipH="1">
              <a:off x="9048526" y="2802115"/>
              <a:ext cx="2646408" cy="666052"/>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34" name="Google Shape;1402;p17"/>
            <p:cNvSpPr/>
            <p:nvPr/>
          </p:nvSpPr>
          <p:spPr>
            <a:xfrm rot="10800000" flipH="1">
              <a:off x="9048527" y="3470141"/>
              <a:ext cx="2646408" cy="976329"/>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35" name="Google Shape;1403;p17"/>
            <p:cNvSpPr txBox="1"/>
            <p:nvPr/>
          </p:nvSpPr>
          <p:spPr>
            <a:xfrm>
              <a:off x="9255199" y="3586225"/>
              <a:ext cx="1472700" cy="304699"/>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Third generation web protection platform</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36" name="Google Shape;1404;p17"/>
            <p:cNvSpPr txBox="1"/>
            <p:nvPr/>
          </p:nvSpPr>
          <p:spPr>
            <a:xfrm>
              <a:off x="9415230" y="3021336"/>
              <a:ext cx="1170600" cy="227611"/>
            </a:xfrm>
            <a:prstGeom prst="rect">
              <a:avLst/>
            </a:prstGeom>
            <a:noFill/>
            <a:ln>
              <a:noFill/>
            </a:ln>
          </p:spPr>
          <p:txBody>
            <a:bodyPr spcFirstLastPara="1" wrap="square" lIns="0" tIns="18075" rIns="0" bIns="0" anchor="ctr" anchorCtr="0">
              <a:spAutoFit/>
            </a:bodyPr>
            <a:lstStyle/>
            <a:p>
              <a:pPr marL="19050" defTabSz="1371600">
                <a:buClr>
                  <a:srgbClr val="1E5CA7"/>
                </a:buClr>
                <a:buSzPts val="18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RED ACCESS</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37" name="Google Shape;1405;p17"/>
            <p:cNvSpPr/>
            <p:nvPr/>
          </p:nvSpPr>
          <p:spPr>
            <a:xfrm rot="5400000">
              <a:off x="9048526" y="3008993"/>
              <a:ext cx="252297" cy="252297"/>
            </a:xfrm>
            <a:prstGeom prst="round2SameRect">
              <a:avLst>
                <a:gd name="adj1" fmla="val 50000"/>
                <a:gd name="adj2" fmla="val 0"/>
              </a:avLst>
            </a:prstGeom>
            <a:solidFill>
              <a:srgbClr val="16457D"/>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38" name="Google Shape;1406;p17"/>
            <p:cNvCxnSpPr/>
            <p:nvPr/>
          </p:nvCxnSpPr>
          <p:spPr>
            <a:xfrm>
              <a:off x="10727859" y="2838996"/>
              <a:ext cx="0" cy="592290"/>
            </a:xfrm>
            <a:prstGeom prst="straightConnector1">
              <a:avLst/>
            </a:prstGeom>
            <a:noFill/>
            <a:ln w="12700" cap="flat" cmpd="sng">
              <a:solidFill>
                <a:srgbClr val="F2F2F2"/>
              </a:solidFill>
              <a:prstDash val="solid"/>
              <a:miter lim="800000"/>
              <a:headEnd type="none" w="sm" len="sm"/>
              <a:tailEnd type="none" w="sm" len="sm"/>
            </a:ln>
          </p:spPr>
        </p:cxnSp>
        <p:pic>
          <p:nvPicPr>
            <p:cNvPr id="39" name="Google Shape;1407;p17"/>
            <p:cNvPicPr preferRelativeResize="0"/>
            <p:nvPr/>
          </p:nvPicPr>
          <p:blipFill rotWithShape="1">
            <a:blip r:embed="rId9">
              <a:alphaModFix/>
            </a:blip>
            <a:srcRect/>
            <a:stretch/>
          </p:blipFill>
          <p:spPr>
            <a:xfrm>
              <a:off x="10975768" y="2937590"/>
              <a:ext cx="524584" cy="384354"/>
            </a:xfrm>
            <a:prstGeom prst="rect">
              <a:avLst/>
            </a:prstGeom>
            <a:noFill/>
            <a:ln>
              <a:noFill/>
            </a:ln>
          </p:spPr>
        </p:pic>
      </p:grpSp>
      <p:grpSp>
        <p:nvGrpSpPr>
          <p:cNvPr id="40" name="Google Shape;1416;p17"/>
          <p:cNvGrpSpPr/>
          <p:nvPr/>
        </p:nvGrpSpPr>
        <p:grpSpPr>
          <a:xfrm>
            <a:off x="9297436" y="5874394"/>
            <a:ext cx="3969614" cy="2466533"/>
            <a:chOff x="3343284" y="4618197"/>
            <a:chExt cx="2646409" cy="1644355"/>
          </a:xfrm>
        </p:grpSpPr>
        <p:sp>
          <p:nvSpPr>
            <p:cNvPr id="41" name="Google Shape;1417;p17"/>
            <p:cNvSpPr/>
            <p:nvPr/>
          </p:nvSpPr>
          <p:spPr>
            <a:xfrm flipH="1">
              <a:off x="3343284" y="4618197"/>
              <a:ext cx="2646408" cy="666052"/>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42" name="Google Shape;1418;p17"/>
            <p:cNvSpPr/>
            <p:nvPr/>
          </p:nvSpPr>
          <p:spPr>
            <a:xfrm rot="10800000" flipH="1">
              <a:off x="3343285" y="5286223"/>
              <a:ext cx="2646408" cy="976329"/>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43" name="Google Shape;1419;p17"/>
            <p:cNvSpPr txBox="1"/>
            <p:nvPr/>
          </p:nvSpPr>
          <p:spPr>
            <a:xfrm>
              <a:off x="3549949" y="5402307"/>
              <a:ext cx="1608300" cy="304699"/>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Tech-driven managed cloud protection service</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44" name="Google Shape;1420;p17"/>
            <p:cNvSpPr txBox="1"/>
            <p:nvPr/>
          </p:nvSpPr>
          <p:spPr>
            <a:xfrm>
              <a:off x="3709988" y="4837418"/>
              <a:ext cx="1170600" cy="227611"/>
            </a:xfrm>
            <a:prstGeom prst="rect">
              <a:avLst/>
            </a:prstGeom>
            <a:noFill/>
            <a:ln>
              <a:noFill/>
            </a:ln>
          </p:spPr>
          <p:txBody>
            <a:bodyPr spcFirstLastPara="1" wrap="square" lIns="0" tIns="18075" rIns="0" bIns="0" anchor="ctr" anchorCtr="0">
              <a:spAutoFit/>
            </a:bodyPr>
            <a:lstStyle/>
            <a:p>
              <a:pPr marL="19050" defTabSz="1371600">
                <a:buClr>
                  <a:srgbClr val="1E5CA7"/>
                </a:buClr>
                <a:buSzPts val="18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TAMNOON</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45" name="Google Shape;1421;p17"/>
            <p:cNvSpPr/>
            <p:nvPr/>
          </p:nvSpPr>
          <p:spPr>
            <a:xfrm rot="5400000">
              <a:off x="3343284" y="4825075"/>
              <a:ext cx="252297" cy="252297"/>
            </a:xfrm>
            <a:prstGeom prst="round2SameRect">
              <a:avLst>
                <a:gd name="adj1" fmla="val 50000"/>
                <a:gd name="adj2" fmla="val 0"/>
              </a:avLst>
            </a:prstGeom>
            <a:solidFill>
              <a:srgbClr val="16457D"/>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46" name="Google Shape;1422;p17"/>
            <p:cNvCxnSpPr/>
            <p:nvPr/>
          </p:nvCxnSpPr>
          <p:spPr>
            <a:xfrm>
              <a:off x="5022617" y="4655078"/>
              <a:ext cx="0" cy="592290"/>
            </a:xfrm>
            <a:prstGeom prst="straightConnector1">
              <a:avLst/>
            </a:prstGeom>
            <a:noFill/>
            <a:ln w="12700" cap="flat" cmpd="sng">
              <a:solidFill>
                <a:srgbClr val="F2F2F2"/>
              </a:solidFill>
              <a:prstDash val="solid"/>
              <a:miter lim="800000"/>
              <a:headEnd type="none" w="sm" len="sm"/>
              <a:tailEnd type="none" w="sm" len="sm"/>
            </a:ln>
          </p:spPr>
        </p:cxnSp>
        <p:pic>
          <p:nvPicPr>
            <p:cNvPr id="47" name="Google Shape;1423;p17"/>
            <p:cNvPicPr preferRelativeResize="0"/>
            <p:nvPr/>
          </p:nvPicPr>
          <p:blipFill rotWithShape="1">
            <a:blip r:embed="rId10">
              <a:alphaModFix/>
            </a:blip>
            <a:srcRect/>
            <a:stretch/>
          </p:blipFill>
          <p:spPr>
            <a:xfrm>
              <a:off x="5233337" y="4746720"/>
              <a:ext cx="536533" cy="387037"/>
            </a:xfrm>
            <a:prstGeom prst="rect">
              <a:avLst/>
            </a:prstGeom>
            <a:noFill/>
            <a:ln>
              <a:noFill/>
            </a:ln>
          </p:spPr>
        </p:pic>
      </p:grpSp>
      <p:grpSp>
        <p:nvGrpSpPr>
          <p:cNvPr id="48" name="Google Shape;1424;p17"/>
          <p:cNvGrpSpPr/>
          <p:nvPr/>
        </p:nvGrpSpPr>
        <p:grpSpPr>
          <a:xfrm>
            <a:off x="739519" y="5910143"/>
            <a:ext cx="3969611" cy="2466533"/>
            <a:chOff x="488106" y="4618197"/>
            <a:chExt cx="2646407" cy="1644355"/>
          </a:xfrm>
        </p:grpSpPr>
        <p:sp>
          <p:nvSpPr>
            <p:cNvPr id="49" name="Google Shape;1425;p17"/>
            <p:cNvSpPr/>
            <p:nvPr/>
          </p:nvSpPr>
          <p:spPr>
            <a:xfrm flipH="1">
              <a:off x="488213" y="4618197"/>
              <a:ext cx="2646300" cy="666000"/>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50" name="Google Shape;1426;p17"/>
            <p:cNvSpPr/>
            <p:nvPr/>
          </p:nvSpPr>
          <p:spPr>
            <a:xfrm rot="10800000" flipH="1">
              <a:off x="488106" y="5286352"/>
              <a:ext cx="2646300" cy="976200"/>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51" name="Google Shape;1427;p17"/>
            <p:cNvSpPr txBox="1"/>
            <p:nvPr/>
          </p:nvSpPr>
          <p:spPr>
            <a:xfrm>
              <a:off x="694775" y="5402325"/>
              <a:ext cx="1496100" cy="457048"/>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Photonic encryption for quantum-safe data transmission</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52" name="Google Shape;1428;p17"/>
            <p:cNvSpPr txBox="1"/>
            <p:nvPr/>
          </p:nvSpPr>
          <p:spPr>
            <a:xfrm>
              <a:off x="854809" y="4837462"/>
              <a:ext cx="1170600" cy="227611"/>
            </a:xfrm>
            <a:prstGeom prst="rect">
              <a:avLst/>
            </a:prstGeom>
            <a:noFill/>
            <a:ln>
              <a:noFill/>
            </a:ln>
          </p:spPr>
          <p:txBody>
            <a:bodyPr spcFirstLastPara="1" wrap="square" lIns="0" tIns="18075" rIns="0" bIns="0" anchor="ctr" anchorCtr="0">
              <a:spAutoFit/>
            </a:bodyPr>
            <a:lstStyle/>
            <a:p>
              <a:pPr marL="19050" defTabSz="1371600">
                <a:buClr>
                  <a:srgbClr val="1E5CA7"/>
                </a:buClr>
                <a:buSzPts val="1800"/>
                <a:defRPr/>
              </a:pPr>
              <a:r>
                <a:rPr lang="en-US" sz="2100" b="1" kern="0" dirty="0">
                  <a:solidFill>
                    <a:srgbClr val="1E5CA7"/>
                  </a:solidFill>
                  <a:latin typeface="Figtree" panose="020B0604020202020204" charset="0"/>
                  <a:ea typeface="Calibri" panose="020F0502020204030204" pitchFamily="34" charset="0"/>
                  <a:cs typeface="Calibri" panose="020F0502020204030204" pitchFamily="34" charset="0"/>
                  <a:sym typeface="Open Sans"/>
                </a:rPr>
                <a:t>CYBERRIDGE</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53" name="Google Shape;1429;p17"/>
            <p:cNvSpPr/>
            <p:nvPr/>
          </p:nvSpPr>
          <p:spPr>
            <a:xfrm rot="5400000">
              <a:off x="490660" y="4825075"/>
              <a:ext cx="252300" cy="252300"/>
            </a:xfrm>
            <a:prstGeom prst="round2SameRect">
              <a:avLst>
                <a:gd name="adj1" fmla="val 50000"/>
                <a:gd name="adj2" fmla="val 0"/>
              </a:avLst>
            </a:prstGeom>
            <a:solidFill>
              <a:srgbClr val="BFBFBF"/>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54" name="Google Shape;1430;p17"/>
            <p:cNvCxnSpPr/>
            <p:nvPr/>
          </p:nvCxnSpPr>
          <p:spPr>
            <a:xfrm>
              <a:off x="2167438" y="4655078"/>
              <a:ext cx="0" cy="592200"/>
            </a:xfrm>
            <a:prstGeom prst="straightConnector1">
              <a:avLst/>
            </a:prstGeom>
            <a:noFill/>
            <a:ln w="12700" cap="flat" cmpd="sng">
              <a:solidFill>
                <a:srgbClr val="F2F2F2"/>
              </a:solidFill>
              <a:prstDash val="solid"/>
              <a:miter lim="800000"/>
              <a:headEnd type="none" w="sm" len="sm"/>
              <a:tailEnd type="none" w="sm" len="sm"/>
            </a:ln>
          </p:spPr>
        </p:cxnSp>
      </p:grpSp>
      <p:pic>
        <p:nvPicPr>
          <p:cNvPr id="55" name="Google Shape;1431;p17"/>
          <p:cNvPicPr preferRelativeResize="0"/>
          <p:nvPr/>
        </p:nvPicPr>
        <p:blipFill rotWithShape="1">
          <a:blip r:embed="rId11">
            <a:alphaModFix/>
          </a:blip>
          <a:srcRect/>
          <a:stretch/>
        </p:blipFill>
        <p:spPr>
          <a:xfrm>
            <a:off x="3618291" y="5970184"/>
            <a:ext cx="857250" cy="857250"/>
          </a:xfrm>
          <a:prstGeom prst="rect">
            <a:avLst/>
          </a:prstGeom>
          <a:noFill/>
          <a:ln>
            <a:noFill/>
          </a:ln>
        </p:spPr>
      </p:pic>
      <p:grpSp>
        <p:nvGrpSpPr>
          <p:cNvPr id="56" name="Group 55">
            <a:extLst>
              <a:ext uri="{FF2B5EF4-FFF2-40B4-BE49-F238E27FC236}">
                <a16:creationId xmlns:a16="http://schemas.microsoft.com/office/drawing/2014/main" id="{28E1F73C-AB75-8CA8-88B6-5EB3DB94095B}"/>
              </a:ext>
            </a:extLst>
          </p:cNvPr>
          <p:cNvGrpSpPr/>
          <p:nvPr/>
        </p:nvGrpSpPr>
        <p:grpSpPr>
          <a:xfrm>
            <a:off x="13552547" y="5863774"/>
            <a:ext cx="3969617" cy="2466535"/>
            <a:chOff x="9048522" y="2793769"/>
            <a:chExt cx="2646410" cy="1644356"/>
          </a:xfrm>
        </p:grpSpPr>
        <p:sp>
          <p:nvSpPr>
            <p:cNvPr id="57" name="Google Shape;1445;p17"/>
            <p:cNvSpPr/>
            <p:nvPr/>
          </p:nvSpPr>
          <p:spPr>
            <a:xfrm flipH="1">
              <a:off x="9048522" y="2793769"/>
              <a:ext cx="2646407" cy="666052"/>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58" name="Google Shape;1446;p17"/>
            <p:cNvSpPr/>
            <p:nvPr/>
          </p:nvSpPr>
          <p:spPr>
            <a:xfrm rot="10800000" flipH="1">
              <a:off x="9048525" y="3461796"/>
              <a:ext cx="2646407" cy="976329"/>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59" name="Google Shape;1447;p17"/>
            <p:cNvSpPr txBox="1"/>
            <p:nvPr/>
          </p:nvSpPr>
          <p:spPr>
            <a:xfrm>
              <a:off x="9255197" y="3577900"/>
              <a:ext cx="1543499" cy="457048"/>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AI-based enterprise cybersecurity program &amp; posture management</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0" name="Google Shape;1448;p17"/>
            <p:cNvSpPr txBox="1"/>
            <p:nvPr/>
          </p:nvSpPr>
          <p:spPr>
            <a:xfrm>
              <a:off x="9415227" y="3012990"/>
              <a:ext cx="1170600" cy="227611"/>
            </a:xfrm>
            <a:prstGeom prst="rect">
              <a:avLst/>
            </a:prstGeom>
            <a:noFill/>
            <a:ln>
              <a:noFill/>
            </a:ln>
          </p:spPr>
          <p:txBody>
            <a:bodyPr spcFirstLastPara="1" wrap="square" lIns="0" tIns="18075" rIns="0" bIns="0" anchor="ctr" anchorCtr="0">
              <a:spAutoFit/>
            </a:bodyPr>
            <a:lstStyle/>
            <a:p>
              <a:pPr marL="19050" defTabSz="1371600">
                <a:buClr>
                  <a:srgbClr val="1E5CA7"/>
                </a:buClr>
                <a:buSzPts val="18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BREEZE</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61" name="Google Shape;1449;p17"/>
            <p:cNvSpPr/>
            <p:nvPr/>
          </p:nvSpPr>
          <p:spPr>
            <a:xfrm rot="5400000">
              <a:off x="9048524" y="3000648"/>
              <a:ext cx="252297" cy="252297"/>
            </a:xfrm>
            <a:prstGeom prst="round2SameRect">
              <a:avLst>
                <a:gd name="adj1" fmla="val 50000"/>
                <a:gd name="adj2" fmla="val 0"/>
              </a:avLst>
            </a:prstGeom>
            <a:solidFill>
              <a:srgbClr val="16457D"/>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62" name="Google Shape;1450;p17"/>
            <p:cNvCxnSpPr/>
            <p:nvPr/>
          </p:nvCxnSpPr>
          <p:spPr>
            <a:xfrm>
              <a:off x="10727860" y="2830651"/>
              <a:ext cx="0" cy="592290"/>
            </a:xfrm>
            <a:prstGeom prst="straightConnector1">
              <a:avLst/>
            </a:prstGeom>
            <a:noFill/>
            <a:ln w="12700" cap="flat" cmpd="sng">
              <a:solidFill>
                <a:srgbClr val="F2F2F2"/>
              </a:solidFill>
              <a:prstDash val="solid"/>
              <a:miter lim="800000"/>
              <a:headEnd type="none" w="sm" len="sm"/>
              <a:tailEnd type="none" w="sm" len="sm"/>
            </a:ln>
          </p:spPr>
        </p:cxnSp>
        <p:pic>
          <p:nvPicPr>
            <p:cNvPr id="63" name="Google Shape;1451;p17"/>
            <p:cNvPicPr preferRelativeResize="0"/>
            <p:nvPr/>
          </p:nvPicPr>
          <p:blipFill rotWithShape="1">
            <a:blip r:embed="rId12">
              <a:alphaModFix/>
            </a:blip>
            <a:srcRect/>
            <a:stretch/>
          </p:blipFill>
          <p:spPr>
            <a:xfrm>
              <a:off x="10942463" y="2839413"/>
              <a:ext cx="571500" cy="571500"/>
            </a:xfrm>
            <a:prstGeom prst="rect">
              <a:avLst/>
            </a:prstGeom>
            <a:noFill/>
            <a:ln>
              <a:noFill/>
            </a:ln>
          </p:spPr>
        </p:pic>
        <p:grpSp>
          <p:nvGrpSpPr>
            <p:cNvPr id="1354" name="Google Shape;1463;p17"/>
            <p:cNvGrpSpPr/>
            <p:nvPr/>
          </p:nvGrpSpPr>
          <p:grpSpPr>
            <a:xfrm>
              <a:off x="10914643" y="3511637"/>
              <a:ext cx="764400" cy="839067"/>
              <a:chOff x="10759468" y="1703449"/>
              <a:chExt cx="764400" cy="839067"/>
            </a:xfrm>
          </p:grpSpPr>
          <p:sp>
            <p:nvSpPr>
              <p:cNvPr id="1355" name="Google Shape;1464;p17"/>
              <p:cNvSpPr txBox="1"/>
              <p:nvPr/>
            </p:nvSpPr>
            <p:spPr>
              <a:xfrm>
                <a:off x="10759468" y="1703449"/>
                <a:ext cx="7644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13%</a:t>
                </a:r>
                <a:r>
                  <a:rPr lang="en-US" sz="3300" kern="0" baseline="30000" dirty="0">
                    <a:solidFill>
                      <a:srgbClr val="000000"/>
                    </a:solidFill>
                    <a:latin typeface="Figtree" panose="020B0604020202020204" charset="0"/>
                    <a:ea typeface="Calibri" panose="020F0502020204030204" pitchFamily="34" charset="0"/>
                    <a:cs typeface="Calibri" panose="020F0502020204030204" pitchFamily="34" charset="0"/>
                    <a:sym typeface="Open Sans"/>
                  </a:rPr>
                  <a:t>*</a:t>
                </a:r>
                <a:r>
                  <a:rPr lang="en-US"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 </a:t>
                </a:r>
                <a:endParaRPr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56" name="Google Shape;1465;p17"/>
              <p:cNvSpPr txBox="1"/>
              <p:nvPr/>
            </p:nvSpPr>
            <p:spPr>
              <a:xfrm>
                <a:off x="10771720" y="2085468"/>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$2.3m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grpSp>
      <p:grpSp>
        <p:nvGrpSpPr>
          <p:cNvPr id="1357" name="Google Shape;1472;p17"/>
          <p:cNvGrpSpPr/>
          <p:nvPr/>
        </p:nvGrpSpPr>
        <p:grpSpPr>
          <a:xfrm>
            <a:off x="12108518" y="6894759"/>
            <a:ext cx="1146600" cy="1258599"/>
            <a:chOff x="5054226" y="5335615"/>
            <a:chExt cx="764400" cy="839066"/>
          </a:xfrm>
        </p:grpSpPr>
        <p:sp>
          <p:nvSpPr>
            <p:cNvPr id="1358" name="Google Shape;1473;p17"/>
            <p:cNvSpPr txBox="1"/>
            <p:nvPr/>
          </p:nvSpPr>
          <p:spPr>
            <a:xfrm>
              <a:off x="5054226" y="5335615"/>
              <a:ext cx="7644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a:solidFill>
                    <a:srgbClr val="000000"/>
                  </a:solidFill>
                  <a:latin typeface="Figtree" panose="020B0604020202020204" charset="0"/>
                  <a:ea typeface="Calibri" panose="020F0502020204030204" pitchFamily="34" charset="0"/>
                  <a:cs typeface="Calibri" panose="020F0502020204030204" pitchFamily="34" charset="0"/>
                  <a:sym typeface="Open Sans"/>
                </a:rPr>
                <a:t>7%</a:t>
              </a:r>
              <a:r>
                <a:rPr lang="en-US" sz="3300" kern="0" baseline="30000">
                  <a:solidFill>
                    <a:srgbClr val="000000"/>
                  </a:solidFill>
                  <a:latin typeface="Figtree" panose="020B0604020202020204" charset="0"/>
                  <a:ea typeface="Calibri" panose="020F0502020204030204" pitchFamily="34" charset="0"/>
                  <a:cs typeface="Calibri" panose="020F0502020204030204" pitchFamily="34" charset="0"/>
                  <a:sym typeface="Open Sans"/>
                </a:rPr>
                <a:t>*</a:t>
              </a:r>
              <a:endParaRPr sz="33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59" name="Google Shape;1474;p17"/>
            <p:cNvSpPr txBox="1"/>
            <p:nvPr/>
          </p:nvSpPr>
          <p:spPr>
            <a:xfrm>
              <a:off x="5066478" y="5717633"/>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$3.3m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grpSp>
        <p:nvGrpSpPr>
          <p:cNvPr id="1360" name="Google Shape;1475;p17"/>
          <p:cNvGrpSpPr/>
          <p:nvPr/>
        </p:nvGrpSpPr>
        <p:grpSpPr>
          <a:xfrm>
            <a:off x="7835529" y="6993646"/>
            <a:ext cx="1146600" cy="1258601"/>
            <a:chOff x="10759468" y="3519532"/>
            <a:chExt cx="764400" cy="839067"/>
          </a:xfrm>
        </p:grpSpPr>
        <p:sp>
          <p:nvSpPr>
            <p:cNvPr id="1361" name="Google Shape;1476;p17"/>
            <p:cNvSpPr txBox="1"/>
            <p:nvPr/>
          </p:nvSpPr>
          <p:spPr>
            <a:xfrm>
              <a:off x="10759468" y="3519532"/>
              <a:ext cx="7644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a:solidFill>
                    <a:srgbClr val="000000"/>
                  </a:solidFill>
                  <a:latin typeface="Figtree" panose="020B0604020202020204" charset="0"/>
                  <a:ea typeface="Calibri" panose="020F0502020204030204" pitchFamily="34" charset="0"/>
                  <a:cs typeface="Calibri" panose="020F0502020204030204" pitchFamily="34" charset="0"/>
                  <a:sym typeface="Open Sans"/>
                </a:rPr>
                <a:t>21%</a:t>
              </a:r>
              <a:r>
                <a:rPr lang="en-US" sz="3300" kern="0" baseline="30000">
                  <a:solidFill>
                    <a:srgbClr val="000000"/>
                  </a:solidFill>
                  <a:latin typeface="Figtree" panose="020B0604020202020204" charset="0"/>
                  <a:ea typeface="Calibri" panose="020F0502020204030204" pitchFamily="34" charset="0"/>
                  <a:cs typeface="Calibri" panose="020F0502020204030204" pitchFamily="34" charset="0"/>
                  <a:sym typeface="Open Sans"/>
                </a:rPr>
                <a:t>*</a:t>
              </a:r>
              <a:endParaRPr sz="33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62" name="Google Shape;1477;p17"/>
            <p:cNvSpPr txBox="1"/>
            <p:nvPr/>
          </p:nvSpPr>
          <p:spPr>
            <a:xfrm>
              <a:off x="10771720" y="3901551"/>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$5.7m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sp>
        <p:nvSpPr>
          <p:cNvPr id="1363" name="Google Shape;1481;p17"/>
          <p:cNvSpPr txBox="1"/>
          <p:nvPr/>
        </p:nvSpPr>
        <p:spPr>
          <a:xfrm>
            <a:off x="3183041" y="7094618"/>
            <a:ext cx="1984950" cy="512897"/>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11%</a:t>
            </a:r>
            <a:r>
              <a:rPr lang="en-US" sz="3300" kern="0" baseline="30000" dirty="0">
                <a:solidFill>
                  <a:srgbClr val="000000"/>
                </a:solidFill>
                <a:latin typeface="Figtree" panose="020B0604020202020204" charset="0"/>
                <a:ea typeface="Calibri" panose="020F0502020204030204" pitchFamily="34" charset="0"/>
                <a:cs typeface="Calibri" panose="020F0502020204030204" pitchFamily="34" charset="0"/>
                <a:sym typeface="Open Sans"/>
              </a:rPr>
              <a:t>*</a:t>
            </a:r>
            <a:endParaRPr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64" name="Google Shape;1482;p17"/>
          <p:cNvSpPr txBox="1"/>
          <p:nvPr/>
        </p:nvSpPr>
        <p:spPr>
          <a:xfrm>
            <a:off x="1556484" y="7830616"/>
            <a:ext cx="3267000" cy="477823"/>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 </a:t>
            </a: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$4.5m</a:t>
            </a:r>
          </a:p>
          <a:p>
            <a:pPr algn="ctr" defTabSz="1371600">
              <a:lnSpc>
                <a:spcPct val="90000"/>
              </a:lnSpc>
              <a:buClr>
                <a:srgbClr val="000000"/>
              </a:buClr>
              <a:buSzPts val="1100"/>
              <a:defRPr/>
            </a:pPr>
            <a:r>
              <a:rPr lang="en-US" sz="150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Option for an +$1m</a:t>
            </a:r>
          </a:p>
        </p:txBody>
      </p:sp>
    </p:spTree>
    <p:extLst>
      <p:ext uri="{BB962C8B-B14F-4D97-AF65-F5344CB8AC3E}">
        <p14:creationId xmlns:p14="http://schemas.microsoft.com/office/powerpoint/2010/main" val="63254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17"/>
          <p:cNvSpPr txBox="1">
            <a:spLocks noGrp="1"/>
          </p:cNvSpPr>
          <p:nvPr>
            <p:ph type="title"/>
          </p:nvPr>
        </p:nvSpPr>
        <p:spPr>
          <a:xfrm>
            <a:off x="385846" y="369380"/>
            <a:ext cx="17516312" cy="1317689"/>
          </a:xfrm>
          <a:prstGeom prst="rect">
            <a:avLst/>
          </a:prstGeom>
          <a:noFill/>
          <a:ln>
            <a:noFill/>
          </a:ln>
        </p:spPr>
        <p:txBody>
          <a:bodyPr spcFirstLastPara="1" wrap="square" lIns="137138" tIns="68550" rIns="137138" bIns="68550" anchor="t" anchorCtr="0">
            <a:noAutofit/>
          </a:bodyPr>
          <a:lstStyle/>
          <a:p>
            <a:pPr>
              <a:buSzPts val="3600"/>
            </a:pPr>
            <a:r>
              <a:rPr lang="en-US" sz="6000" kern="1200" dirty="0">
                <a:solidFill>
                  <a:schemeClr val="tx1"/>
                </a:solidFill>
                <a:latin typeface="Figtree SemiBold" pitchFamily="2" charset="0"/>
                <a:ea typeface="+mj-ea"/>
                <a:cs typeface="+mj-cs"/>
              </a:rPr>
              <a:t>Portfolio Overview:</a:t>
            </a:r>
            <a:endParaRPr sz="6000" kern="1200" dirty="0">
              <a:solidFill>
                <a:schemeClr val="tx1"/>
              </a:solidFill>
              <a:latin typeface="Figtree SemiBold" pitchFamily="2" charset="0"/>
              <a:ea typeface="+mj-ea"/>
              <a:cs typeface="+mj-cs"/>
            </a:endParaRPr>
          </a:p>
        </p:txBody>
      </p:sp>
      <p:grpSp>
        <p:nvGrpSpPr>
          <p:cNvPr id="1408" name="Google Shape;1408;p17"/>
          <p:cNvGrpSpPr/>
          <p:nvPr/>
        </p:nvGrpSpPr>
        <p:grpSpPr>
          <a:xfrm>
            <a:off x="739555" y="2597383"/>
            <a:ext cx="3969614" cy="2466533"/>
            <a:chOff x="488105" y="4618197"/>
            <a:chExt cx="2646409" cy="1644355"/>
          </a:xfrm>
        </p:grpSpPr>
        <p:sp>
          <p:nvSpPr>
            <p:cNvPr id="1409" name="Google Shape;1409;p17"/>
            <p:cNvSpPr/>
            <p:nvPr/>
          </p:nvSpPr>
          <p:spPr>
            <a:xfrm flipH="1">
              <a:off x="488105" y="4618197"/>
              <a:ext cx="2646408" cy="666052"/>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10" name="Google Shape;1410;p17"/>
            <p:cNvSpPr/>
            <p:nvPr/>
          </p:nvSpPr>
          <p:spPr>
            <a:xfrm rot="10800000" flipH="1">
              <a:off x="488106" y="5286223"/>
              <a:ext cx="2646408" cy="976329"/>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11" name="Google Shape;1411;p17"/>
            <p:cNvSpPr txBox="1"/>
            <p:nvPr/>
          </p:nvSpPr>
          <p:spPr>
            <a:xfrm>
              <a:off x="694774" y="5402325"/>
              <a:ext cx="1675500" cy="609397"/>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Cryptocurrency attack detection in real-time using AI- based behavioral profiling</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412" name="Google Shape;1412;p17"/>
            <p:cNvSpPr txBox="1"/>
            <p:nvPr/>
          </p:nvSpPr>
          <p:spPr>
            <a:xfrm>
              <a:off x="854809" y="4837417"/>
              <a:ext cx="1170600" cy="227611"/>
            </a:xfrm>
            <a:prstGeom prst="rect">
              <a:avLst/>
            </a:prstGeom>
            <a:noFill/>
            <a:ln>
              <a:noFill/>
            </a:ln>
          </p:spPr>
          <p:txBody>
            <a:bodyPr spcFirstLastPara="1" wrap="square" lIns="0" tIns="18075" rIns="0" bIns="0" anchor="ctr" anchorCtr="0">
              <a:spAutoFit/>
            </a:bodyPr>
            <a:lstStyle/>
            <a:p>
              <a:pPr marL="19050" defTabSz="1371600">
                <a:buClr>
                  <a:srgbClr val="1E5CA7"/>
                </a:buClr>
                <a:buSzPts val="18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CYVERS</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413" name="Google Shape;1413;p17"/>
            <p:cNvSpPr/>
            <p:nvPr/>
          </p:nvSpPr>
          <p:spPr>
            <a:xfrm rot="5400000">
              <a:off x="490663" y="4825075"/>
              <a:ext cx="252297" cy="252297"/>
            </a:xfrm>
            <a:prstGeom prst="round2SameRect">
              <a:avLst>
                <a:gd name="adj1" fmla="val 50000"/>
                <a:gd name="adj2" fmla="val 0"/>
              </a:avLst>
            </a:prstGeom>
            <a:solidFill>
              <a:srgbClr val="16457D"/>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414" name="Google Shape;1414;p17"/>
            <p:cNvCxnSpPr/>
            <p:nvPr/>
          </p:nvCxnSpPr>
          <p:spPr>
            <a:xfrm>
              <a:off x="2167438" y="4655078"/>
              <a:ext cx="0" cy="592290"/>
            </a:xfrm>
            <a:prstGeom prst="straightConnector1">
              <a:avLst/>
            </a:prstGeom>
            <a:noFill/>
            <a:ln w="12700" cap="flat" cmpd="sng">
              <a:solidFill>
                <a:srgbClr val="F2F2F2"/>
              </a:solidFill>
              <a:prstDash val="solid"/>
              <a:miter lim="800000"/>
              <a:headEnd type="none" w="sm" len="sm"/>
              <a:tailEnd type="none" w="sm" len="sm"/>
            </a:ln>
          </p:spPr>
        </p:cxnSp>
        <p:pic>
          <p:nvPicPr>
            <p:cNvPr id="1415" name="Google Shape;1415;p17"/>
            <p:cNvPicPr preferRelativeResize="0"/>
            <p:nvPr/>
          </p:nvPicPr>
          <p:blipFill rotWithShape="1">
            <a:blip r:embed="rId3">
              <a:alphaModFix/>
            </a:blip>
            <a:srcRect/>
            <a:stretch/>
          </p:blipFill>
          <p:spPr>
            <a:xfrm>
              <a:off x="2408759" y="4791045"/>
              <a:ext cx="499865" cy="384354"/>
            </a:xfrm>
            <a:prstGeom prst="rect">
              <a:avLst/>
            </a:prstGeom>
            <a:noFill/>
            <a:ln>
              <a:noFill/>
            </a:ln>
          </p:spPr>
        </p:pic>
      </p:grpSp>
      <p:grpSp>
        <p:nvGrpSpPr>
          <p:cNvPr id="1432" name="Google Shape;1432;p17"/>
          <p:cNvGrpSpPr/>
          <p:nvPr/>
        </p:nvGrpSpPr>
        <p:grpSpPr>
          <a:xfrm>
            <a:off x="8732520" y="8470187"/>
            <a:ext cx="7909347" cy="557270"/>
            <a:chOff x="6162977" y="5282188"/>
            <a:chExt cx="5272898" cy="371513"/>
          </a:xfrm>
        </p:grpSpPr>
        <p:sp>
          <p:nvSpPr>
            <p:cNvPr id="1433" name="Google Shape;1433;p17"/>
            <p:cNvSpPr/>
            <p:nvPr/>
          </p:nvSpPr>
          <p:spPr>
            <a:xfrm>
              <a:off x="6162977" y="5323867"/>
              <a:ext cx="730800" cy="2330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100"/>
                <a:defRPr/>
              </a:pPr>
              <a:r>
                <a:rPr lang="en-US" sz="1500" b="1" kern="0">
                  <a:solidFill>
                    <a:srgbClr val="000000"/>
                  </a:solidFill>
                  <a:latin typeface="Figtree" panose="020B0604020202020204" charset="0"/>
                  <a:ea typeface="Calibri" panose="020F0502020204030204" pitchFamily="34" charset="0"/>
                  <a:cs typeface="Calibri" panose="020F0502020204030204" pitchFamily="34" charset="0"/>
                  <a:sym typeface="Open Sans"/>
                </a:rPr>
                <a:t>Legend:</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434" name="Google Shape;1434;p17"/>
            <p:cNvSpPr/>
            <p:nvPr/>
          </p:nvSpPr>
          <p:spPr>
            <a:xfrm rot="5400000" flipH="1">
              <a:off x="6893752" y="5314223"/>
              <a:ext cx="252300" cy="252300"/>
            </a:xfrm>
            <a:prstGeom prst="round2SameRect">
              <a:avLst>
                <a:gd name="adj1" fmla="val 50000"/>
                <a:gd name="adj2" fmla="val 0"/>
              </a:avLst>
            </a:prstGeom>
            <a:solidFill>
              <a:srgbClr val="16457D"/>
            </a:solidFill>
            <a:ln w="9525" cap="flat" cmpd="sng">
              <a:solidFill>
                <a:srgbClr val="16457D"/>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1435" name="Google Shape;1435;p17"/>
            <p:cNvSpPr/>
            <p:nvPr/>
          </p:nvSpPr>
          <p:spPr>
            <a:xfrm>
              <a:off x="7117682" y="5333509"/>
              <a:ext cx="1131600" cy="2330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000"/>
                <a:defRPr/>
              </a:pPr>
              <a:r>
                <a:rPr lang="en-US" sz="1500" kern="0">
                  <a:solidFill>
                    <a:srgbClr val="16457D"/>
                  </a:solidFill>
                  <a:latin typeface="Figtree" panose="020B0604020202020204" charset="0"/>
                  <a:ea typeface="Calibri" panose="020F0502020204030204" pitchFamily="34" charset="0"/>
                  <a:cs typeface="Calibri" panose="020F0502020204030204" pitchFamily="34" charset="0"/>
                  <a:sym typeface="Open Sans"/>
                </a:rPr>
                <a:t>Cybersecurity</a:t>
              </a:r>
              <a:endParaRPr sz="1500" kern="0">
                <a:solidFill>
                  <a:srgbClr val="16457D"/>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36" name="Google Shape;1436;p17"/>
            <p:cNvSpPr/>
            <p:nvPr/>
          </p:nvSpPr>
          <p:spPr>
            <a:xfrm rot="5400000" flipH="1">
              <a:off x="8151148" y="5314223"/>
              <a:ext cx="252300" cy="252300"/>
            </a:xfrm>
            <a:prstGeom prst="round2SameRect">
              <a:avLst>
                <a:gd name="adj1" fmla="val 50000"/>
                <a:gd name="adj2" fmla="val 0"/>
              </a:avLst>
            </a:prstGeom>
            <a:solidFill>
              <a:schemeClr val="accent2"/>
            </a:solidFill>
            <a:ln w="9525" cap="flat" cmpd="sng">
              <a:solidFill>
                <a:schemeClr val="accent2"/>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1437" name="Google Shape;1437;p17"/>
            <p:cNvSpPr/>
            <p:nvPr/>
          </p:nvSpPr>
          <p:spPr>
            <a:xfrm>
              <a:off x="8375076" y="5335181"/>
              <a:ext cx="786900" cy="2330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000"/>
                <a:defRPr/>
              </a:pPr>
              <a:r>
                <a:rPr lang="en-US" sz="1500" kern="0">
                  <a:solidFill>
                    <a:srgbClr val="518DCA"/>
                  </a:solidFill>
                  <a:latin typeface="Figtree" panose="020B0604020202020204" charset="0"/>
                  <a:ea typeface="Calibri" panose="020F0502020204030204" pitchFamily="34" charset="0"/>
                  <a:cs typeface="Calibri" panose="020F0502020204030204" pitchFamily="34" charset="0"/>
                  <a:sym typeface="Open Sans"/>
                </a:rPr>
                <a:t>Medtech</a:t>
              </a:r>
              <a:endParaRPr sz="1500" kern="0">
                <a:solidFill>
                  <a:srgbClr val="518DCA"/>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38" name="Google Shape;1438;p17"/>
            <p:cNvSpPr/>
            <p:nvPr/>
          </p:nvSpPr>
          <p:spPr>
            <a:xfrm>
              <a:off x="10072075" y="5282188"/>
              <a:ext cx="1363800" cy="3715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000"/>
                <a:defRPr/>
              </a:pPr>
              <a:r>
                <a:rPr lang="en-US" sz="1500" kern="0">
                  <a:solidFill>
                    <a:srgbClr val="333735"/>
                  </a:solidFill>
                  <a:latin typeface="Figtree" panose="020B0604020202020204" charset="0"/>
                  <a:ea typeface="Calibri" panose="020F0502020204030204" pitchFamily="34" charset="0"/>
                  <a:cs typeface="Calibri" panose="020F0502020204030204" pitchFamily="34" charset="0"/>
                  <a:sym typeface="Open Sans"/>
                </a:rPr>
                <a:t>Deep Tech / Defense tech</a:t>
              </a:r>
              <a:endParaRPr sz="1500" kern="0">
                <a:solidFill>
                  <a:srgbClr val="333735"/>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39" name="Google Shape;1439;p17"/>
            <p:cNvSpPr/>
            <p:nvPr/>
          </p:nvSpPr>
          <p:spPr>
            <a:xfrm rot="5400000" flipH="1">
              <a:off x="9861151" y="5314223"/>
              <a:ext cx="252300" cy="252300"/>
            </a:xfrm>
            <a:prstGeom prst="round2SameRect">
              <a:avLst>
                <a:gd name="adj1" fmla="val 50000"/>
                <a:gd name="adj2" fmla="val 0"/>
              </a:avLst>
            </a:prstGeom>
            <a:solidFill>
              <a:srgbClr val="BFBFBF"/>
            </a:solidFill>
            <a:ln>
              <a:noFill/>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sp>
          <p:nvSpPr>
            <p:cNvPr id="1440" name="Google Shape;1440;p17"/>
            <p:cNvSpPr/>
            <p:nvPr/>
          </p:nvSpPr>
          <p:spPr>
            <a:xfrm>
              <a:off x="9337420" y="5333509"/>
              <a:ext cx="559200" cy="233013"/>
            </a:xfrm>
            <a:prstGeom prst="rect">
              <a:avLst/>
            </a:prstGeom>
            <a:noFill/>
            <a:ln>
              <a:noFill/>
            </a:ln>
          </p:spPr>
          <p:txBody>
            <a:bodyPr spcFirstLastPara="1" wrap="square" lIns="137138" tIns="70200" rIns="137138" bIns="70200" anchor="t" anchorCtr="0">
              <a:spAutoFit/>
            </a:bodyPr>
            <a:lstStyle/>
            <a:p>
              <a:pPr defTabSz="1371600">
                <a:lnSpc>
                  <a:spcPct val="90000"/>
                </a:lnSpc>
                <a:buClr>
                  <a:srgbClr val="000000"/>
                </a:buClr>
                <a:buSzPts val="1000"/>
                <a:defRPr/>
              </a:pPr>
              <a:r>
                <a:rPr lang="en-US" sz="1500" kern="0">
                  <a:solidFill>
                    <a:srgbClr val="585857"/>
                  </a:solidFill>
                  <a:latin typeface="Figtree" panose="020B0604020202020204" charset="0"/>
                  <a:ea typeface="Calibri" panose="020F0502020204030204" pitchFamily="34" charset="0"/>
                  <a:cs typeface="Calibri" panose="020F0502020204030204" pitchFamily="34" charset="0"/>
                  <a:sym typeface="Open Sans"/>
                </a:rPr>
                <a:t>SaaS</a:t>
              </a:r>
              <a:endParaRPr sz="1500" kern="0">
                <a:solidFill>
                  <a:srgbClr val="585857"/>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41" name="Google Shape;1441;p17"/>
            <p:cNvSpPr/>
            <p:nvPr/>
          </p:nvSpPr>
          <p:spPr>
            <a:xfrm rot="5400000" flipH="1">
              <a:off x="9114928" y="5314223"/>
              <a:ext cx="252300" cy="252300"/>
            </a:xfrm>
            <a:prstGeom prst="round2SameRect">
              <a:avLst>
                <a:gd name="adj1" fmla="val 50000"/>
                <a:gd name="adj2" fmla="val 0"/>
              </a:avLst>
            </a:prstGeom>
            <a:solidFill>
              <a:schemeClr val="accent3"/>
            </a:solidFill>
            <a:ln w="9525" cap="flat" cmpd="sng">
              <a:solidFill>
                <a:schemeClr val="accent3"/>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grpSp>
      <p:sp>
        <p:nvSpPr>
          <p:cNvPr id="1453" name="Google Shape;1453;p17"/>
          <p:cNvSpPr txBox="1"/>
          <p:nvPr/>
        </p:nvSpPr>
        <p:spPr>
          <a:xfrm>
            <a:off x="2842747" y="9596662"/>
            <a:ext cx="8675550" cy="561632"/>
          </a:xfrm>
          <a:prstGeom prst="rect">
            <a:avLst/>
          </a:prstGeom>
          <a:noFill/>
          <a:ln>
            <a:noFill/>
          </a:ln>
        </p:spPr>
        <p:txBody>
          <a:bodyPr spcFirstLastPara="1" wrap="square" lIns="137138" tIns="68550" rIns="137138" bIns="68550" anchor="t" anchorCtr="0">
            <a:spAutoFit/>
          </a:bodyPr>
          <a:lstStyle/>
          <a:p>
            <a:pPr defTabSz="1371600">
              <a:buClr>
                <a:srgbClr val="000000"/>
              </a:buClr>
              <a:defRPr/>
            </a:pPr>
            <a:r>
              <a:rPr lang="en-US" sz="1350" kern="0" dirty="0">
                <a:solidFill>
                  <a:srgbClr val="7F7F7F"/>
                </a:solidFill>
                <a:latin typeface="Figtree" panose="020B0604020202020204" charset="0"/>
                <a:ea typeface="Calibri" panose="020F0502020204030204" pitchFamily="34" charset="0"/>
                <a:cs typeface="Calibri" panose="020F0502020204030204" pitchFamily="34" charset="0"/>
                <a:sym typeface="Open Sans"/>
              </a:rPr>
              <a:t>*Held by RDC </a:t>
            </a:r>
          </a:p>
          <a:p>
            <a:pPr defTabSz="1371600">
              <a:buClr>
                <a:srgbClr val="000000"/>
              </a:buClr>
              <a:defRPr/>
            </a:pPr>
            <a:r>
              <a:rPr lang="en-US" sz="1350" kern="0" dirty="0">
                <a:solidFill>
                  <a:srgbClr val="7F7F7F"/>
                </a:solidFill>
                <a:latin typeface="Figtree" panose="020B0604020202020204" charset="0"/>
                <a:ea typeface="Calibri" panose="020F0502020204030204" pitchFamily="34" charset="0"/>
                <a:cs typeface="Calibri" panose="020F0502020204030204" pitchFamily="34" charset="0"/>
                <a:sym typeface="Open Sans"/>
              </a:rPr>
              <a:t>**</a:t>
            </a:r>
            <a:r>
              <a:rPr lang="en-US" sz="1400" kern="0" dirty="0">
                <a:solidFill>
                  <a:srgbClr val="7F7F7F"/>
                </a:solidFill>
                <a:latin typeface="Figtree" panose="020B0604020202020204" charset="0"/>
                <a:ea typeface="Calibri" panose="020F0502020204030204" pitchFamily="34" charset="0"/>
                <a:cs typeface="Calibri" panose="020F0502020204030204" pitchFamily="34" charset="0"/>
                <a:sym typeface="Open Sans"/>
              </a:rPr>
              <a:t>Held by Elron &amp; RDC in equal proportion and </a:t>
            </a:r>
            <a:r>
              <a:rPr lang="en-IL" altLang="en-IL" sz="1400" kern="0" dirty="0">
                <a:solidFill>
                  <a:srgbClr val="7F7F7F"/>
                </a:solidFill>
                <a:latin typeface="Figtree" panose="020B0604020202020204" charset="0"/>
                <a:ea typeface="Calibri" panose="020F0502020204030204" pitchFamily="34" charset="0"/>
                <a:cs typeface="Calibri" panose="020F0502020204030204" pitchFamily="34" charset="0"/>
              </a:rPr>
              <a:t>Co-investing alongside </a:t>
            </a:r>
            <a:r>
              <a:rPr lang="en-IL" altLang="en-IL" sz="1400" kern="0" dirty="0" err="1">
                <a:solidFill>
                  <a:srgbClr val="7F7F7F"/>
                </a:solidFill>
                <a:latin typeface="Figtree" panose="020B0604020202020204" charset="0"/>
                <a:ea typeface="Calibri" panose="020F0502020204030204" pitchFamily="34" charset="0"/>
                <a:cs typeface="Calibri" panose="020F0502020204030204" pitchFamily="34" charset="0"/>
              </a:rPr>
              <a:t>CyberFuture</a:t>
            </a:r>
            <a:endParaRPr sz="1400" kern="0" dirty="0">
              <a:solidFill>
                <a:srgbClr val="7F7F7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454" name="Google Shape;1454;p17"/>
          <p:cNvCxnSpPr/>
          <p:nvPr/>
        </p:nvCxnSpPr>
        <p:spPr>
          <a:xfrm>
            <a:off x="2268852" y="9526509"/>
            <a:ext cx="14847300" cy="0"/>
          </a:xfrm>
          <a:prstGeom prst="straightConnector1">
            <a:avLst/>
          </a:prstGeom>
          <a:noFill/>
          <a:ln w="9525" cap="flat" cmpd="sng">
            <a:solidFill>
              <a:srgbClr val="7F7F7F"/>
            </a:solidFill>
            <a:prstDash val="solid"/>
            <a:miter lim="800000"/>
            <a:headEnd type="none" w="sm" len="sm"/>
            <a:tailEnd type="none" w="sm" len="sm"/>
          </a:ln>
        </p:spPr>
      </p:cxnSp>
      <p:grpSp>
        <p:nvGrpSpPr>
          <p:cNvPr id="11" name="Group 10">
            <a:extLst>
              <a:ext uri="{FF2B5EF4-FFF2-40B4-BE49-F238E27FC236}">
                <a16:creationId xmlns:a16="http://schemas.microsoft.com/office/drawing/2014/main" id="{FA85098D-70B4-D4E5-B6F8-C2E0E6E754DC}"/>
              </a:ext>
            </a:extLst>
          </p:cNvPr>
          <p:cNvGrpSpPr/>
          <p:nvPr/>
        </p:nvGrpSpPr>
        <p:grpSpPr>
          <a:xfrm>
            <a:off x="5018498" y="2609935"/>
            <a:ext cx="3969614" cy="2466533"/>
            <a:chOff x="5018498" y="4203174"/>
            <a:chExt cx="3969614" cy="2466533"/>
          </a:xfrm>
        </p:grpSpPr>
        <p:sp>
          <p:nvSpPr>
            <p:cNvPr id="1393" name="Google Shape;1393;p17"/>
            <p:cNvSpPr/>
            <p:nvPr/>
          </p:nvSpPr>
          <p:spPr>
            <a:xfrm flipH="1">
              <a:off x="5018498" y="4203174"/>
              <a:ext cx="3969612" cy="999078"/>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94" name="Google Shape;1394;p17"/>
            <p:cNvSpPr/>
            <p:nvPr/>
          </p:nvSpPr>
          <p:spPr>
            <a:xfrm rot="10800000" flipH="1">
              <a:off x="5018500" y="5205213"/>
              <a:ext cx="3969612" cy="1464494"/>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95" name="Google Shape;1395;p17"/>
            <p:cNvSpPr txBox="1"/>
            <p:nvPr/>
          </p:nvSpPr>
          <p:spPr>
            <a:xfrm>
              <a:off x="5328497" y="5379339"/>
              <a:ext cx="2403000" cy="685572"/>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Intelligent and robust 360° self- awareness software for drones</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96" name="Google Shape;1396;p17"/>
            <p:cNvSpPr txBox="1"/>
            <p:nvPr/>
          </p:nvSpPr>
          <p:spPr>
            <a:xfrm>
              <a:off x="5568554" y="4402739"/>
              <a:ext cx="1755900" cy="599949"/>
            </a:xfrm>
            <a:prstGeom prst="rect">
              <a:avLst/>
            </a:prstGeom>
            <a:noFill/>
            <a:ln>
              <a:noFill/>
            </a:ln>
          </p:spPr>
          <p:txBody>
            <a:bodyPr spcFirstLastPara="1" wrap="square" lIns="0" tIns="18075" rIns="0" bIns="0" anchor="ctr" anchorCtr="0">
              <a:spAutoFit/>
            </a:bodyPr>
            <a:lstStyle/>
            <a:p>
              <a:pPr defTabSz="1371600">
                <a:lnSpc>
                  <a:spcPct val="90000"/>
                </a:lnSpc>
                <a:buClr>
                  <a:srgbClr val="1E5CA7"/>
                </a:buClr>
                <a:buSzPts val="18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WONDER</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a:p>
              <a:pPr defTabSz="1371600">
                <a:lnSpc>
                  <a:spcPct val="90000"/>
                </a:lnSpc>
                <a:buClr>
                  <a:srgbClr val="1E5CA7"/>
                </a:buClr>
                <a:buSzPts val="18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ROBOTICS</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97" name="Google Shape;1397;p17"/>
            <p:cNvSpPr/>
            <p:nvPr/>
          </p:nvSpPr>
          <p:spPr>
            <a:xfrm rot="5400000">
              <a:off x="5018498" y="4513491"/>
              <a:ext cx="378446" cy="378446"/>
            </a:xfrm>
            <a:prstGeom prst="round2SameRect">
              <a:avLst>
                <a:gd name="adj1" fmla="val 50000"/>
                <a:gd name="adj2" fmla="val 0"/>
              </a:avLst>
            </a:prstGeom>
            <a:solidFill>
              <a:srgbClr val="BFBFBF"/>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398" name="Google Shape;1398;p17"/>
            <p:cNvCxnSpPr/>
            <p:nvPr/>
          </p:nvCxnSpPr>
          <p:spPr>
            <a:xfrm>
              <a:off x="7537498" y="4258496"/>
              <a:ext cx="0" cy="888435"/>
            </a:xfrm>
            <a:prstGeom prst="straightConnector1">
              <a:avLst/>
            </a:prstGeom>
            <a:noFill/>
            <a:ln w="12700" cap="flat" cmpd="sng">
              <a:solidFill>
                <a:srgbClr val="F2F2F2"/>
              </a:solidFill>
              <a:prstDash val="solid"/>
              <a:miter lim="800000"/>
              <a:headEnd type="none" w="sm" len="sm"/>
              <a:tailEnd type="none" w="sm" len="sm"/>
            </a:ln>
          </p:spPr>
        </p:cxnSp>
        <p:pic>
          <p:nvPicPr>
            <p:cNvPr id="1399" name="Google Shape;1399;p17"/>
            <p:cNvPicPr preferRelativeResize="0"/>
            <p:nvPr/>
          </p:nvPicPr>
          <p:blipFill rotWithShape="1">
            <a:blip r:embed="rId4">
              <a:alphaModFix/>
            </a:blip>
            <a:srcRect/>
            <a:stretch/>
          </p:blipFill>
          <p:spPr>
            <a:xfrm>
              <a:off x="7842230" y="4543946"/>
              <a:ext cx="890291" cy="326331"/>
            </a:xfrm>
            <a:prstGeom prst="rect">
              <a:avLst/>
            </a:prstGeom>
            <a:noFill/>
            <a:ln>
              <a:noFill/>
            </a:ln>
          </p:spPr>
        </p:pic>
        <p:grpSp>
          <p:nvGrpSpPr>
            <p:cNvPr id="1469" name="Google Shape;1469;p17"/>
            <p:cNvGrpSpPr/>
            <p:nvPr/>
          </p:nvGrpSpPr>
          <p:grpSpPr>
            <a:xfrm>
              <a:off x="7835561" y="5285338"/>
              <a:ext cx="1146600" cy="1258601"/>
              <a:chOff x="5054226" y="3519532"/>
              <a:chExt cx="764400" cy="839067"/>
            </a:xfrm>
          </p:grpSpPr>
          <p:sp>
            <p:nvSpPr>
              <p:cNvPr id="1470" name="Google Shape;1470;p17"/>
              <p:cNvSpPr txBox="1"/>
              <p:nvPr/>
            </p:nvSpPr>
            <p:spPr>
              <a:xfrm>
                <a:off x="5054226" y="3519532"/>
                <a:ext cx="7644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30%</a:t>
                </a:r>
                <a:r>
                  <a:rPr lang="en-US" sz="3300" kern="0" baseline="30000" dirty="0">
                    <a:solidFill>
                      <a:srgbClr val="000000"/>
                    </a:solidFill>
                    <a:latin typeface="Figtree" panose="020B0604020202020204" charset="0"/>
                    <a:ea typeface="Calibri" panose="020F0502020204030204" pitchFamily="34" charset="0"/>
                    <a:cs typeface="Calibri" panose="020F0502020204030204" pitchFamily="34" charset="0"/>
                    <a:sym typeface="Open Sans"/>
                  </a:rPr>
                  <a:t>*</a:t>
                </a:r>
                <a:endParaRPr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71" name="Google Shape;1471;p17"/>
              <p:cNvSpPr txBox="1"/>
              <p:nvPr/>
            </p:nvSpPr>
            <p:spPr>
              <a:xfrm>
                <a:off x="5066478" y="3901551"/>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$2.9m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grpSp>
      <p:grpSp>
        <p:nvGrpSpPr>
          <p:cNvPr id="1478" name="Google Shape;1478;p17"/>
          <p:cNvGrpSpPr/>
          <p:nvPr/>
        </p:nvGrpSpPr>
        <p:grpSpPr>
          <a:xfrm>
            <a:off x="3562580" y="3692108"/>
            <a:ext cx="1146600" cy="1258599"/>
            <a:chOff x="2199047" y="5335615"/>
            <a:chExt cx="764400" cy="839066"/>
          </a:xfrm>
        </p:grpSpPr>
        <p:sp>
          <p:nvSpPr>
            <p:cNvPr id="1479" name="Google Shape;1479;p17"/>
            <p:cNvSpPr txBox="1"/>
            <p:nvPr/>
          </p:nvSpPr>
          <p:spPr>
            <a:xfrm>
              <a:off x="2199047" y="5335615"/>
              <a:ext cx="7644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a:solidFill>
                    <a:srgbClr val="000000"/>
                  </a:solidFill>
                  <a:latin typeface="Figtree" panose="020B0604020202020204" charset="0"/>
                  <a:ea typeface="Calibri" panose="020F0502020204030204" pitchFamily="34" charset="0"/>
                  <a:cs typeface="Calibri" panose="020F0502020204030204" pitchFamily="34" charset="0"/>
                  <a:sym typeface="Open Sans"/>
                </a:rPr>
                <a:t>26% </a:t>
              </a:r>
              <a:endParaRPr sz="33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80" name="Google Shape;1480;p17"/>
            <p:cNvSpPr txBox="1"/>
            <p:nvPr/>
          </p:nvSpPr>
          <p:spPr>
            <a:xfrm>
              <a:off x="2211299" y="5717633"/>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$5.1m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grpSp>
        <p:nvGrpSpPr>
          <p:cNvPr id="16" name="Group 15">
            <a:extLst>
              <a:ext uri="{FF2B5EF4-FFF2-40B4-BE49-F238E27FC236}">
                <a16:creationId xmlns:a16="http://schemas.microsoft.com/office/drawing/2014/main" id="{0BA9220B-6479-19EC-72D1-A3E3BB51E5FB}"/>
              </a:ext>
            </a:extLst>
          </p:cNvPr>
          <p:cNvGrpSpPr/>
          <p:nvPr/>
        </p:nvGrpSpPr>
        <p:grpSpPr>
          <a:xfrm>
            <a:off x="13552546" y="2547247"/>
            <a:ext cx="3969614" cy="2466533"/>
            <a:chOff x="13552546" y="4140486"/>
            <a:chExt cx="3969614" cy="2466533"/>
          </a:xfrm>
        </p:grpSpPr>
        <p:sp>
          <p:nvSpPr>
            <p:cNvPr id="5" name="Google Shape;1445;p17">
              <a:extLst>
                <a:ext uri="{FF2B5EF4-FFF2-40B4-BE49-F238E27FC236}">
                  <a16:creationId xmlns:a16="http://schemas.microsoft.com/office/drawing/2014/main" id="{3DB51BF8-D3EF-E2FF-366C-8DA39D79ABC7}"/>
                </a:ext>
              </a:extLst>
            </p:cNvPr>
            <p:cNvSpPr/>
            <p:nvPr/>
          </p:nvSpPr>
          <p:spPr>
            <a:xfrm flipH="1">
              <a:off x="13552546" y="4140486"/>
              <a:ext cx="3969612" cy="999078"/>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6" name="Google Shape;1446;p17">
              <a:extLst>
                <a:ext uri="{FF2B5EF4-FFF2-40B4-BE49-F238E27FC236}">
                  <a16:creationId xmlns:a16="http://schemas.microsoft.com/office/drawing/2014/main" id="{764B3037-3E90-E89F-B95C-0A6FC2C42325}"/>
                </a:ext>
              </a:extLst>
            </p:cNvPr>
            <p:cNvSpPr/>
            <p:nvPr/>
          </p:nvSpPr>
          <p:spPr>
            <a:xfrm rot="10800000" flipH="1">
              <a:off x="13552548" y="5142525"/>
              <a:ext cx="3969612" cy="1464494"/>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7" name="Google Shape;1447;p17">
              <a:extLst>
                <a:ext uri="{FF2B5EF4-FFF2-40B4-BE49-F238E27FC236}">
                  <a16:creationId xmlns:a16="http://schemas.microsoft.com/office/drawing/2014/main" id="{9D019A81-4096-B176-641C-8A77564560C5}"/>
                </a:ext>
              </a:extLst>
            </p:cNvPr>
            <p:cNvSpPr txBox="1"/>
            <p:nvPr/>
          </p:nvSpPr>
          <p:spPr>
            <a:xfrm>
              <a:off x="13862557" y="5316681"/>
              <a:ext cx="2315250" cy="914096"/>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Runtime application protection that stops malicious code execution before it runs</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8" name="Google Shape;1448;p17">
              <a:extLst>
                <a:ext uri="{FF2B5EF4-FFF2-40B4-BE49-F238E27FC236}">
                  <a16:creationId xmlns:a16="http://schemas.microsoft.com/office/drawing/2014/main" id="{C9F2774A-4979-A668-12D5-893332AD2BC0}"/>
                </a:ext>
              </a:extLst>
            </p:cNvPr>
            <p:cNvSpPr txBox="1"/>
            <p:nvPr/>
          </p:nvSpPr>
          <p:spPr>
            <a:xfrm>
              <a:off x="14102602" y="4469316"/>
              <a:ext cx="1755900" cy="341417"/>
            </a:xfrm>
            <a:prstGeom prst="rect">
              <a:avLst/>
            </a:prstGeom>
            <a:noFill/>
            <a:ln>
              <a:noFill/>
            </a:ln>
          </p:spPr>
          <p:txBody>
            <a:bodyPr spcFirstLastPara="1" wrap="square" lIns="0" tIns="18075" rIns="0" bIns="0" anchor="ctr" anchorCtr="0">
              <a:spAutoFit/>
            </a:bodyPr>
            <a:lstStyle/>
            <a:p>
              <a:pPr marL="19050" defTabSz="1371600">
                <a:buClr>
                  <a:srgbClr val="1E5CA7"/>
                </a:buClr>
                <a:buSzPts val="1800"/>
                <a:defRPr/>
              </a:pPr>
              <a:r>
                <a:rPr lang="en-US" sz="2100" b="1" kern="0" dirty="0">
                  <a:solidFill>
                    <a:srgbClr val="1E5CA7"/>
                  </a:solidFill>
                  <a:latin typeface="Figtree" panose="020B0604020202020204" charset="0"/>
                  <a:ea typeface="Calibri" panose="020F0502020204030204" pitchFamily="34" charset="0"/>
                  <a:cs typeface="Calibri" panose="020F0502020204030204" pitchFamily="34" charset="0"/>
                  <a:sym typeface="Open Sans"/>
                </a:rPr>
                <a:t>RAVEN</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9" name="Google Shape;1449;p17">
              <a:extLst>
                <a:ext uri="{FF2B5EF4-FFF2-40B4-BE49-F238E27FC236}">
                  <a16:creationId xmlns:a16="http://schemas.microsoft.com/office/drawing/2014/main" id="{573DE971-98D0-A546-6E43-DF65AE25869D}"/>
                </a:ext>
              </a:extLst>
            </p:cNvPr>
            <p:cNvSpPr/>
            <p:nvPr/>
          </p:nvSpPr>
          <p:spPr>
            <a:xfrm rot="5400000">
              <a:off x="13552546" y="4450803"/>
              <a:ext cx="378446" cy="378446"/>
            </a:xfrm>
            <a:prstGeom prst="round2SameRect">
              <a:avLst>
                <a:gd name="adj1" fmla="val 50000"/>
                <a:gd name="adj2" fmla="val 0"/>
              </a:avLst>
            </a:prstGeom>
            <a:solidFill>
              <a:srgbClr val="16457D"/>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0" name="Google Shape;1450;p17">
              <a:extLst>
                <a:ext uri="{FF2B5EF4-FFF2-40B4-BE49-F238E27FC236}">
                  <a16:creationId xmlns:a16="http://schemas.microsoft.com/office/drawing/2014/main" id="{E17A037C-2A3D-F19C-56B7-71B54B8AA7D0}"/>
                </a:ext>
              </a:extLst>
            </p:cNvPr>
            <p:cNvCxnSpPr/>
            <p:nvPr/>
          </p:nvCxnSpPr>
          <p:spPr>
            <a:xfrm>
              <a:off x="16071546" y="4195808"/>
              <a:ext cx="0" cy="888435"/>
            </a:xfrm>
            <a:prstGeom prst="straightConnector1">
              <a:avLst/>
            </a:prstGeom>
            <a:noFill/>
            <a:ln w="12700" cap="flat" cmpd="sng">
              <a:solidFill>
                <a:srgbClr val="F2F2F2"/>
              </a:solidFill>
              <a:prstDash val="solid"/>
              <a:miter lim="800000"/>
              <a:headEnd type="none" w="sm" len="sm"/>
              <a:tailEnd type="none" w="sm" len="sm"/>
            </a:ln>
          </p:spPr>
        </p:cxnSp>
        <p:grpSp>
          <p:nvGrpSpPr>
            <p:cNvPr id="12" name="Google Shape;1463;p17">
              <a:extLst>
                <a:ext uri="{FF2B5EF4-FFF2-40B4-BE49-F238E27FC236}">
                  <a16:creationId xmlns:a16="http://schemas.microsoft.com/office/drawing/2014/main" id="{79D04790-B7D0-727A-E342-6CE3934B0B67}"/>
                </a:ext>
              </a:extLst>
            </p:cNvPr>
            <p:cNvGrpSpPr/>
            <p:nvPr/>
          </p:nvGrpSpPr>
          <p:grpSpPr>
            <a:xfrm>
              <a:off x="16351722" y="5217287"/>
              <a:ext cx="1146600" cy="1258601"/>
              <a:chOff x="10759468" y="1703449"/>
              <a:chExt cx="764400" cy="839067"/>
            </a:xfrm>
          </p:grpSpPr>
          <p:sp>
            <p:nvSpPr>
              <p:cNvPr id="13" name="Google Shape;1464;p17">
                <a:extLst>
                  <a:ext uri="{FF2B5EF4-FFF2-40B4-BE49-F238E27FC236}">
                    <a16:creationId xmlns:a16="http://schemas.microsoft.com/office/drawing/2014/main" id="{13BA554B-B0F7-02FC-97BD-43CC7607B670}"/>
                  </a:ext>
                </a:extLst>
              </p:cNvPr>
              <p:cNvSpPr txBox="1"/>
              <p:nvPr/>
            </p:nvSpPr>
            <p:spPr>
              <a:xfrm>
                <a:off x="10759468" y="1703449"/>
                <a:ext cx="7644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10%</a:t>
                </a:r>
                <a:endParaRPr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 name="Google Shape;1465;p17">
                <a:extLst>
                  <a:ext uri="{FF2B5EF4-FFF2-40B4-BE49-F238E27FC236}">
                    <a16:creationId xmlns:a16="http://schemas.microsoft.com/office/drawing/2014/main" id="{342E01CE-8CD6-4486-D38B-798E28BFF4F7}"/>
                  </a:ext>
                </a:extLst>
              </p:cNvPr>
              <p:cNvSpPr txBox="1"/>
              <p:nvPr/>
            </p:nvSpPr>
            <p:spPr>
              <a:xfrm>
                <a:off x="10771720" y="2085468"/>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$3.7m**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pic>
          <p:nvPicPr>
            <p:cNvPr id="1028" name="Picture 4" descr="AWS Marketplace: Raven.io">
              <a:extLst>
                <a:ext uri="{FF2B5EF4-FFF2-40B4-BE49-F238E27FC236}">
                  <a16:creationId xmlns:a16="http://schemas.microsoft.com/office/drawing/2014/main" id="{6233CEC6-4D8C-DC16-DF5E-883A5CB212A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51371" y="4191522"/>
              <a:ext cx="914400" cy="914400"/>
            </a:xfrm>
            <a:prstGeom prst="rect">
              <a:avLst/>
            </a:prstGeom>
            <a:noFill/>
            <a:extLst>
              <a:ext uri="{909E8E84-426E-40DD-AFC4-6F175D3DCCD1}">
                <a14:hiddenFill xmlns:a14="http://schemas.microsoft.com/office/drawing/2010/main">
                  <a:solidFill>
                    <a:srgbClr val="FFFFFF"/>
                  </a:solidFill>
                </a14:hiddenFill>
              </a:ext>
            </a:extLst>
          </p:spPr>
        </p:pic>
      </p:grpSp>
      <p:sp>
        <p:nvSpPr>
          <p:cNvPr id="1452" name="Google Shape;1452;p17"/>
          <p:cNvSpPr/>
          <p:nvPr/>
        </p:nvSpPr>
        <p:spPr>
          <a:xfrm flipH="1">
            <a:off x="13924534" y="2410672"/>
            <a:ext cx="577800" cy="268650"/>
          </a:xfrm>
          <a:prstGeom prst="wedgeRoundRectCallout">
            <a:avLst>
              <a:gd name="adj1" fmla="val 33258"/>
              <a:gd name="adj2" fmla="val 73696"/>
              <a:gd name="adj3" fmla="val 16667"/>
            </a:avLst>
          </a:prstGeom>
          <a:solidFill>
            <a:srgbClr val="37A1CA"/>
          </a:solidFill>
          <a:ln w="12700" cap="flat" cmpd="sng">
            <a:solidFill>
              <a:srgbClr val="7BC1DC"/>
            </a:solidFill>
            <a:prstDash val="solid"/>
            <a:miter lim="800000"/>
            <a:headEnd type="none" w="sm" len="sm"/>
            <a:tailEnd type="none" w="sm" len="sm"/>
          </a:ln>
        </p:spPr>
        <p:txBody>
          <a:bodyPr spcFirstLastPara="1" wrap="square" lIns="0" tIns="0" rIns="0" bIns="0" anchor="ctr" anchorCtr="0">
            <a:noAutofit/>
          </a:bodyPr>
          <a:lstStyle/>
          <a:p>
            <a:pPr algn="ctr" defTabSz="1371600">
              <a:lnSpc>
                <a:spcPct val="90000"/>
              </a:lnSpc>
              <a:buClr>
                <a:srgbClr val="000000"/>
              </a:buClr>
              <a:buSzPts val="1000"/>
              <a:defRPr/>
            </a:pPr>
            <a:r>
              <a:rPr lang="en-US" sz="1500" kern="0">
                <a:solidFill>
                  <a:srgbClr val="FFFFFF"/>
                </a:solidFill>
                <a:latin typeface="Figtree" panose="020B0604020202020204" charset="0"/>
                <a:ea typeface="Calibri" panose="020F0502020204030204" pitchFamily="34" charset="0"/>
                <a:cs typeface="Calibri" panose="020F0502020204030204" pitchFamily="34" charset="0"/>
                <a:sym typeface="Open Sans"/>
              </a:rPr>
              <a:t>New</a:t>
            </a:r>
            <a:endParaRPr sz="1500" kern="0">
              <a:solidFill>
                <a:srgbClr val="FFFFFF"/>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3" name="TextBox 2">
            <a:extLst>
              <a:ext uri="{FF2B5EF4-FFF2-40B4-BE49-F238E27FC236}">
                <a16:creationId xmlns:a16="http://schemas.microsoft.com/office/drawing/2014/main" id="{E50ED8E9-3F8B-A4ED-9FC0-77439C7FA424}"/>
              </a:ext>
            </a:extLst>
          </p:cNvPr>
          <p:cNvSpPr txBox="1"/>
          <p:nvPr/>
        </p:nvSpPr>
        <p:spPr>
          <a:xfrm>
            <a:off x="739555" y="1568744"/>
            <a:ext cx="9144000" cy="584775"/>
          </a:xfrm>
          <a:prstGeom prst="rect">
            <a:avLst/>
          </a:prstGeom>
          <a:noFill/>
        </p:spPr>
        <p:txBody>
          <a:bodyPr wrap="square">
            <a:spAutoFit/>
          </a:bodyPr>
          <a:lstStyle/>
          <a:p>
            <a:r>
              <a:rPr lang="en-US" sz="3200" kern="1200" dirty="0">
                <a:solidFill>
                  <a:schemeClr val="tx1"/>
                </a:solidFill>
                <a:latin typeface="Figtree SemiBold" pitchFamily="2" charset="0"/>
                <a:ea typeface="+mj-ea"/>
                <a:cs typeface="+mj-cs"/>
              </a:rPr>
              <a:t>Early Growth Companies  </a:t>
            </a:r>
            <a:endParaRPr lang="en-IL" sz="3200" dirty="0"/>
          </a:p>
        </p:txBody>
      </p:sp>
      <p:grpSp>
        <p:nvGrpSpPr>
          <p:cNvPr id="4" name="Group 3">
            <a:extLst>
              <a:ext uri="{FF2B5EF4-FFF2-40B4-BE49-F238E27FC236}">
                <a16:creationId xmlns:a16="http://schemas.microsoft.com/office/drawing/2014/main" id="{7F946639-42CE-55DA-D8BD-2445743AC052}"/>
              </a:ext>
            </a:extLst>
          </p:cNvPr>
          <p:cNvGrpSpPr/>
          <p:nvPr/>
        </p:nvGrpSpPr>
        <p:grpSpPr>
          <a:xfrm>
            <a:off x="739555" y="5449752"/>
            <a:ext cx="4060071" cy="2465744"/>
            <a:chOff x="490680" y="2989236"/>
            <a:chExt cx="2706714" cy="1643829"/>
          </a:xfrm>
        </p:grpSpPr>
        <p:sp>
          <p:nvSpPr>
            <p:cNvPr id="1281" name="Google Shape;1281;p16">
              <a:extLst>
                <a:ext uri="{FF2B5EF4-FFF2-40B4-BE49-F238E27FC236}">
                  <a16:creationId xmlns:a16="http://schemas.microsoft.com/office/drawing/2014/main" id="{38AA382B-8554-B09E-2736-857EA111F517}"/>
                </a:ext>
              </a:extLst>
            </p:cNvPr>
            <p:cNvSpPr/>
            <p:nvPr/>
          </p:nvSpPr>
          <p:spPr>
            <a:xfrm flipH="1">
              <a:off x="490680" y="2989236"/>
              <a:ext cx="2646408" cy="666052"/>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282" name="Google Shape;1282;p16">
              <a:extLst>
                <a:ext uri="{FF2B5EF4-FFF2-40B4-BE49-F238E27FC236}">
                  <a16:creationId xmlns:a16="http://schemas.microsoft.com/office/drawing/2014/main" id="{0B87920B-FBF0-5EFC-FEA7-D042193D3328}"/>
                </a:ext>
              </a:extLst>
            </p:cNvPr>
            <p:cNvSpPr/>
            <p:nvPr/>
          </p:nvSpPr>
          <p:spPr>
            <a:xfrm rot="10800000" flipH="1">
              <a:off x="490681" y="3655637"/>
              <a:ext cx="2646408" cy="977428"/>
            </a:xfrm>
            <a:prstGeom prst="round1Rect">
              <a:avLst>
                <a:gd name="adj" fmla="val 18676"/>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283" name="Google Shape;1283;p16">
              <a:extLst>
                <a:ext uri="{FF2B5EF4-FFF2-40B4-BE49-F238E27FC236}">
                  <a16:creationId xmlns:a16="http://schemas.microsoft.com/office/drawing/2014/main" id="{234B9C44-71DE-801D-DF2B-EA00110C66B8}"/>
                </a:ext>
              </a:extLst>
            </p:cNvPr>
            <p:cNvSpPr txBox="1"/>
            <p:nvPr/>
          </p:nvSpPr>
          <p:spPr>
            <a:xfrm>
              <a:off x="697349" y="3786969"/>
              <a:ext cx="1537500" cy="609397"/>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Automated API integration platform that speeds digital transformation</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284" name="Google Shape;1284;p16">
              <a:extLst>
                <a:ext uri="{FF2B5EF4-FFF2-40B4-BE49-F238E27FC236}">
                  <a16:creationId xmlns:a16="http://schemas.microsoft.com/office/drawing/2014/main" id="{F7A3CFBF-B61C-003A-330B-ACE7170A0BF7}"/>
                </a:ext>
              </a:extLst>
            </p:cNvPr>
            <p:cNvSpPr txBox="1"/>
            <p:nvPr/>
          </p:nvSpPr>
          <p:spPr>
            <a:xfrm>
              <a:off x="869430" y="3208457"/>
              <a:ext cx="1210713" cy="227611"/>
            </a:xfrm>
            <a:prstGeom prst="rect">
              <a:avLst/>
            </a:prstGeom>
            <a:noFill/>
            <a:ln>
              <a:noFill/>
            </a:ln>
          </p:spPr>
          <p:txBody>
            <a:bodyPr spcFirstLastPara="1" wrap="square" lIns="0" tIns="18075" rIns="0" bIns="0" anchor="ctr" anchorCtr="0">
              <a:spAutoFit/>
            </a:bodyPr>
            <a:lstStyle/>
            <a:p>
              <a:pPr marL="19050" defTabSz="1371600">
                <a:buClr>
                  <a:srgbClr val="FFFFFF"/>
                </a:buClr>
                <a:buSzPts val="16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OPENLEGACY</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285" name="Google Shape;1285;p16">
              <a:extLst>
                <a:ext uri="{FF2B5EF4-FFF2-40B4-BE49-F238E27FC236}">
                  <a16:creationId xmlns:a16="http://schemas.microsoft.com/office/drawing/2014/main" id="{A8891F3C-B4C9-B12D-03A4-876A282AC9EC}"/>
                </a:ext>
              </a:extLst>
            </p:cNvPr>
            <p:cNvCxnSpPr/>
            <p:nvPr/>
          </p:nvCxnSpPr>
          <p:spPr>
            <a:xfrm>
              <a:off x="2234799" y="3026117"/>
              <a:ext cx="0" cy="592290"/>
            </a:xfrm>
            <a:prstGeom prst="straightConnector1">
              <a:avLst/>
            </a:prstGeom>
            <a:noFill/>
            <a:ln w="12700" cap="flat" cmpd="sng">
              <a:solidFill>
                <a:srgbClr val="F2F2F2"/>
              </a:solidFill>
              <a:prstDash val="solid"/>
              <a:miter lim="800000"/>
              <a:headEnd type="none" w="sm" len="sm"/>
              <a:tailEnd type="none" w="sm" len="sm"/>
            </a:ln>
          </p:spPr>
        </p:cxnSp>
        <p:sp>
          <p:nvSpPr>
            <p:cNvPr id="1286" name="Google Shape;1286;p16">
              <a:extLst>
                <a:ext uri="{FF2B5EF4-FFF2-40B4-BE49-F238E27FC236}">
                  <a16:creationId xmlns:a16="http://schemas.microsoft.com/office/drawing/2014/main" id="{94A0C254-63B8-3729-B51E-0CECAA496639}"/>
                </a:ext>
              </a:extLst>
            </p:cNvPr>
            <p:cNvSpPr/>
            <p:nvPr/>
          </p:nvSpPr>
          <p:spPr>
            <a:xfrm rot="5400000">
              <a:off x="490680" y="3196114"/>
              <a:ext cx="252297" cy="252297"/>
            </a:xfrm>
            <a:prstGeom prst="round2SameRect">
              <a:avLst>
                <a:gd name="adj1" fmla="val 50000"/>
                <a:gd name="adj2" fmla="val 0"/>
              </a:avLst>
            </a:prstGeom>
            <a:solidFill>
              <a:schemeClr val="accent3"/>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pic>
          <p:nvPicPr>
            <p:cNvPr id="1287" name="Google Shape;1287;p16">
              <a:extLst>
                <a:ext uri="{FF2B5EF4-FFF2-40B4-BE49-F238E27FC236}">
                  <a16:creationId xmlns:a16="http://schemas.microsoft.com/office/drawing/2014/main" id="{2D107FF2-5CF2-9391-0B86-FE187175C217}"/>
                </a:ext>
              </a:extLst>
            </p:cNvPr>
            <p:cNvPicPr preferRelativeResize="0"/>
            <p:nvPr/>
          </p:nvPicPr>
          <p:blipFill rotWithShape="1">
            <a:blip r:embed="rId6">
              <a:alphaModFix/>
            </a:blip>
            <a:srcRect/>
            <a:stretch/>
          </p:blipFill>
          <p:spPr>
            <a:xfrm>
              <a:off x="2346890" y="3088366"/>
              <a:ext cx="664752" cy="457200"/>
            </a:xfrm>
            <a:prstGeom prst="rect">
              <a:avLst/>
            </a:prstGeom>
            <a:noFill/>
            <a:ln>
              <a:noFill/>
            </a:ln>
          </p:spPr>
        </p:pic>
        <p:grpSp>
          <p:nvGrpSpPr>
            <p:cNvPr id="1328" name="Google Shape;1328;p16">
              <a:extLst>
                <a:ext uri="{FF2B5EF4-FFF2-40B4-BE49-F238E27FC236}">
                  <a16:creationId xmlns:a16="http://schemas.microsoft.com/office/drawing/2014/main" id="{2B5D8A0C-6CEC-CE9B-B944-CEE4EF59EB05}"/>
                </a:ext>
              </a:extLst>
            </p:cNvPr>
            <p:cNvGrpSpPr/>
            <p:nvPr/>
          </p:nvGrpSpPr>
          <p:grpSpPr>
            <a:xfrm>
              <a:off x="2315548" y="3685965"/>
              <a:ext cx="881846" cy="838541"/>
              <a:chOff x="7889848" y="3520058"/>
              <a:chExt cx="881846" cy="838541"/>
            </a:xfrm>
          </p:grpSpPr>
          <p:sp>
            <p:nvSpPr>
              <p:cNvPr id="1329" name="Google Shape;1329;p16">
                <a:extLst>
                  <a:ext uri="{FF2B5EF4-FFF2-40B4-BE49-F238E27FC236}">
                    <a16:creationId xmlns:a16="http://schemas.microsoft.com/office/drawing/2014/main" id="{5634BE22-D7B7-70A8-1A99-340C06ACA378}"/>
                  </a:ext>
                </a:extLst>
              </p:cNvPr>
              <p:cNvSpPr txBox="1"/>
              <p:nvPr/>
            </p:nvSpPr>
            <p:spPr>
              <a:xfrm>
                <a:off x="7911894" y="3520058"/>
                <a:ext cx="8598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a:solidFill>
                      <a:srgbClr val="000000"/>
                    </a:solidFill>
                    <a:latin typeface="Figtree" panose="020B0604020202020204" charset="0"/>
                    <a:ea typeface="Calibri" panose="020F0502020204030204" pitchFamily="34" charset="0"/>
                    <a:cs typeface="Calibri" panose="020F0502020204030204" pitchFamily="34" charset="0"/>
                    <a:sym typeface="Open Sans"/>
                  </a:rPr>
                  <a:t>22%</a:t>
                </a:r>
                <a:r>
                  <a:rPr lang="en-US" sz="3300" kern="0" baseline="30000">
                    <a:solidFill>
                      <a:srgbClr val="000000"/>
                    </a:solidFill>
                    <a:latin typeface="Figtree" panose="020B0604020202020204" charset="0"/>
                    <a:ea typeface="Calibri" panose="020F0502020204030204" pitchFamily="34" charset="0"/>
                    <a:cs typeface="Calibri" panose="020F0502020204030204" pitchFamily="34" charset="0"/>
                    <a:sym typeface="Open Sans"/>
                  </a:rPr>
                  <a:t>*</a:t>
                </a:r>
                <a:endParaRPr sz="33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30" name="Google Shape;1330;p16">
                <a:extLst>
                  <a:ext uri="{FF2B5EF4-FFF2-40B4-BE49-F238E27FC236}">
                    <a16:creationId xmlns:a16="http://schemas.microsoft.com/office/drawing/2014/main" id="{26641067-D111-CCDA-7355-9D1F82CEE1C6}"/>
                  </a:ext>
                </a:extLst>
              </p:cNvPr>
              <p:cNvSpPr txBox="1"/>
              <p:nvPr/>
            </p:nvSpPr>
            <p:spPr>
              <a:xfrm>
                <a:off x="7889848" y="3901551"/>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$9.0m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grpSp>
      <p:grpSp>
        <p:nvGrpSpPr>
          <p:cNvPr id="15" name="Group 14">
            <a:extLst>
              <a:ext uri="{FF2B5EF4-FFF2-40B4-BE49-F238E27FC236}">
                <a16:creationId xmlns:a16="http://schemas.microsoft.com/office/drawing/2014/main" id="{EEA4B21A-67C0-9F0F-E4B5-8BC1D8310043}"/>
              </a:ext>
            </a:extLst>
          </p:cNvPr>
          <p:cNvGrpSpPr/>
          <p:nvPr/>
        </p:nvGrpSpPr>
        <p:grpSpPr>
          <a:xfrm>
            <a:off x="9292170" y="2553356"/>
            <a:ext cx="3969629" cy="2466534"/>
            <a:chOff x="6187788" y="1163092"/>
            <a:chExt cx="2646419" cy="1644356"/>
          </a:xfrm>
        </p:grpSpPr>
        <p:sp>
          <p:nvSpPr>
            <p:cNvPr id="1255" name="Google Shape;1255;p16">
              <a:extLst>
                <a:ext uri="{FF2B5EF4-FFF2-40B4-BE49-F238E27FC236}">
                  <a16:creationId xmlns:a16="http://schemas.microsoft.com/office/drawing/2014/main" id="{DCC897F3-942A-22AE-426D-A296CA797540}"/>
                </a:ext>
              </a:extLst>
            </p:cNvPr>
            <p:cNvSpPr/>
            <p:nvPr/>
          </p:nvSpPr>
          <p:spPr>
            <a:xfrm flipH="1">
              <a:off x="6187788" y="1163092"/>
              <a:ext cx="2646408" cy="666052"/>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256" name="Google Shape;1256;p16">
              <a:extLst>
                <a:ext uri="{FF2B5EF4-FFF2-40B4-BE49-F238E27FC236}">
                  <a16:creationId xmlns:a16="http://schemas.microsoft.com/office/drawing/2014/main" id="{70A450B0-C69B-2A18-A41A-645457781423}"/>
                </a:ext>
              </a:extLst>
            </p:cNvPr>
            <p:cNvSpPr/>
            <p:nvPr/>
          </p:nvSpPr>
          <p:spPr>
            <a:xfrm rot="10800000" flipH="1">
              <a:off x="6187789" y="1831118"/>
              <a:ext cx="2646408" cy="976329"/>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257" name="Google Shape;1257;p16">
              <a:extLst>
                <a:ext uri="{FF2B5EF4-FFF2-40B4-BE49-F238E27FC236}">
                  <a16:creationId xmlns:a16="http://schemas.microsoft.com/office/drawing/2014/main" id="{44F1D9C4-CD72-FB3C-ED7D-2D434030F30A}"/>
                </a:ext>
              </a:extLst>
            </p:cNvPr>
            <p:cNvSpPr txBox="1"/>
            <p:nvPr/>
          </p:nvSpPr>
          <p:spPr>
            <a:xfrm>
              <a:off x="6428293" y="1893352"/>
              <a:ext cx="1472700" cy="914096"/>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Advanced current collectors for improving battery performance in the electric vehicles and defense segments</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258" name="Google Shape;1258;p16">
              <a:extLst>
                <a:ext uri="{FF2B5EF4-FFF2-40B4-BE49-F238E27FC236}">
                  <a16:creationId xmlns:a16="http://schemas.microsoft.com/office/drawing/2014/main" id="{8B9CE2B1-0FDB-1046-A5A5-E5445D6D991B}"/>
                </a:ext>
              </a:extLst>
            </p:cNvPr>
            <p:cNvSpPr txBox="1"/>
            <p:nvPr/>
          </p:nvSpPr>
          <p:spPr>
            <a:xfrm>
              <a:off x="6566539" y="1382313"/>
              <a:ext cx="1170600" cy="227611"/>
            </a:xfrm>
            <a:prstGeom prst="rect">
              <a:avLst/>
            </a:prstGeom>
            <a:noFill/>
            <a:ln>
              <a:noFill/>
            </a:ln>
          </p:spPr>
          <p:txBody>
            <a:bodyPr spcFirstLastPara="1" wrap="square" lIns="0" tIns="18075" rIns="0" bIns="0" anchor="ctr" anchorCtr="0">
              <a:spAutoFit/>
            </a:bodyPr>
            <a:lstStyle/>
            <a:p>
              <a:pPr marL="19050" defTabSz="1371600">
                <a:buClr>
                  <a:srgbClr val="1E5CA7"/>
                </a:buClr>
                <a:buSzPts val="1800"/>
                <a:defRPr/>
              </a:pPr>
              <a:r>
                <a:rPr lang="en-US" sz="2100" b="1" kern="0" dirty="0">
                  <a:solidFill>
                    <a:srgbClr val="1E5CA7"/>
                  </a:solidFill>
                  <a:latin typeface="Figtree" panose="020B0604020202020204" charset="0"/>
                  <a:ea typeface="Calibri" panose="020F0502020204030204" pitchFamily="34" charset="0"/>
                  <a:cs typeface="Calibri" panose="020F0502020204030204" pitchFamily="34" charset="0"/>
                  <a:sym typeface="Open Sans"/>
                </a:rPr>
                <a:t>ADDIONICS</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259" name="Google Shape;1259;p16">
              <a:extLst>
                <a:ext uri="{FF2B5EF4-FFF2-40B4-BE49-F238E27FC236}">
                  <a16:creationId xmlns:a16="http://schemas.microsoft.com/office/drawing/2014/main" id="{3D3A654A-3E09-3E79-EFF3-E260E8E20512}"/>
                </a:ext>
              </a:extLst>
            </p:cNvPr>
            <p:cNvSpPr/>
            <p:nvPr/>
          </p:nvSpPr>
          <p:spPr>
            <a:xfrm rot="5400000">
              <a:off x="6187788" y="1369970"/>
              <a:ext cx="252297" cy="252297"/>
            </a:xfrm>
            <a:prstGeom prst="round2SameRect">
              <a:avLst>
                <a:gd name="adj1" fmla="val 50000"/>
                <a:gd name="adj2" fmla="val 0"/>
              </a:avLst>
            </a:prstGeom>
            <a:solidFill>
              <a:srgbClr val="BFBFBF"/>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260" name="Google Shape;1260;p16">
              <a:extLst>
                <a:ext uri="{FF2B5EF4-FFF2-40B4-BE49-F238E27FC236}">
                  <a16:creationId xmlns:a16="http://schemas.microsoft.com/office/drawing/2014/main" id="{C1170B3D-95E4-86C4-58FF-5C3A8E8D6A6B}"/>
                </a:ext>
              </a:extLst>
            </p:cNvPr>
            <p:cNvCxnSpPr/>
            <p:nvPr/>
          </p:nvCxnSpPr>
          <p:spPr>
            <a:xfrm>
              <a:off x="7867121" y="1199973"/>
              <a:ext cx="0" cy="592290"/>
            </a:xfrm>
            <a:prstGeom prst="straightConnector1">
              <a:avLst/>
            </a:prstGeom>
            <a:noFill/>
            <a:ln w="12700" cap="flat" cmpd="sng">
              <a:solidFill>
                <a:srgbClr val="F2F2F2"/>
              </a:solidFill>
              <a:prstDash val="solid"/>
              <a:miter lim="800000"/>
              <a:headEnd type="none" w="sm" len="sm"/>
              <a:tailEnd type="none" w="sm" len="sm"/>
            </a:ln>
          </p:spPr>
        </p:cxnSp>
        <p:sp>
          <p:nvSpPr>
            <p:cNvPr id="1323" name="Google Shape;1323;p16">
              <a:extLst>
                <a:ext uri="{FF2B5EF4-FFF2-40B4-BE49-F238E27FC236}">
                  <a16:creationId xmlns:a16="http://schemas.microsoft.com/office/drawing/2014/main" id="{A11BC94C-6586-3EDD-3923-34D95FF12038}"/>
                </a:ext>
              </a:extLst>
            </p:cNvPr>
            <p:cNvSpPr txBox="1"/>
            <p:nvPr/>
          </p:nvSpPr>
          <p:spPr>
            <a:xfrm>
              <a:off x="7952507" y="1965245"/>
              <a:ext cx="8817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3%</a:t>
              </a:r>
              <a:r>
                <a:rPr lang="en-US" sz="3300" kern="0" baseline="30000" dirty="0">
                  <a:solidFill>
                    <a:srgbClr val="000000"/>
                  </a:solidFill>
                  <a:latin typeface="Figtree" panose="020B0604020202020204" charset="0"/>
                  <a:ea typeface="Calibri" panose="020F0502020204030204" pitchFamily="34" charset="0"/>
                  <a:cs typeface="Calibri" panose="020F0502020204030204" pitchFamily="34" charset="0"/>
                  <a:sym typeface="Open Sans"/>
                </a:rPr>
                <a:t>*</a:t>
              </a:r>
              <a:endParaRPr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24" name="Google Shape;1324;p16">
              <a:extLst>
                <a:ext uri="{FF2B5EF4-FFF2-40B4-BE49-F238E27FC236}">
                  <a16:creationId xmlns:a16="http://schemas.microsoft.com/office/drawing/2014/main" id="{6990EAF6-DD00-1E63-25B4-A730389BAB24}"/>
                </a:ext>
              </a:extLst>
            </p:cNvPr>
            <p:cNvSpPr txBox="1"/>
            <p:nvPr/>
          </p:nvSpPr>
          <p:spPr>
            <a:xfrm>
              <a:off x="7945620" y="2293113"/>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$3.5</a:t>
              </a: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pic>
          <p:nvPicPr>
            <p:cNvPr id="1026" name="Picture 2" descr="Upstream Nexus - Addionics">
              <a:extLst>
                <a:ext uri="{FF2B5EF4-FFF2-40B4-BE49-F238E27FC236}">
                  <a16:creationId xmlns:a16="http://schemas.microsoft.com/office/drawing/2014/main" id="{0B6D816B-EA08-CB07-BFFA-84DB33976BB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41244" b="41556"/>
            <a:stretch>
              <a:fillRect/>
            </a:stretch>
          </p:blipFill>
          <p:spPr bwMode="auto">
            <a:xfrm>
              <a:off x="7712742" y="1408143"/>
              <a:ext cx="1046540" cy="18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DAA3D6DC-7D47-41F4-89FA-29B80999606E}"/>
              </a:ext>
            </a:extLst>
          </p:cNvPr>
          <p:cNvGrpSpPr/>
          <p:nvPr/>
        </p:nvGrpSpPr>
        <p:grpSpPr>
          <a:xfrm>
            <a:off x="9363232" y="5377890"/>
            <a:ext cx="3969614" cy="2465744"/>
            <a:chOff x="3326821" y="4601449"/>
            <a:chExt cx="2646409" cy="1643829"/>
          </a:xfrm>
        </p:grpSpPr>
        <p:sp>
          <p:nvSpPr>
            <p:cNvPr id="1369" name="Google Shape;1369;p17"/>
            <p:cNvSpPr/>
            <p:nvPr/>
          </p:nvSpPr>
          <p:spPr>
            <a:xfrm flipH="1">
              <a:off x="3326821" y="4601449"/>
              <a:ext cx="2646408" cy="666052"/>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70" name="Google Shape;1370;p17"/>
            <p:cNvSpPr/>
            <p:nvPr/>
          </p:nvSpPr>
          <p:spPr>
            <a:xfrm rot="10800000" flipH="1">
              <a:off x="3326822" y="5267850"/>
              <a:ext cx="2646408" cy="977428"/>
            </a:xfrm>
            <a:prstGeom prst="round1Rect">
              <a:avLst>
                <a:gd name="adj" fmla="val 18676"/>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71" name="Google Shape;1371;p17"/>
            <p:cNvSpPr txBox="1"/>
            <p:nvPr/>
          </p:nvSpPr>
          <p:spPr>
            <a:xfrm>
              <a:off x="3533474" y="5399175"/>
              <a:ext cx="1472700" cy="457048"/>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Revenue optimization platform for ecommerce merchants</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72" name="Google Shape;1372;p17"/>
            <p:cNvSpPr txBox="1"/>
            <p:nvPr/>
          </p:nvSpPr>
          <p:spPr>
            <a:xfrm>
              <a:off x="3693525" y="4820669"/>
              <a:ext cx="1170600" cy="227611"/>
            </a:xfrm>
            <a:prstGeom prst="rect">
              <a:avLst/>
            </a:prstGeom>
            <a:noFill/>
            <a:ln>
              <a:noFill/>
            </a:ln>
          </p:spPr>
          <p:txBody>
            <a:bodyPr spcFirstLastPara="1" wrap="square" lIns="0" tIns="18075" rIns="0" bIns="0" anchor="ctr" anchorCtr="0">
              <a:spAutoFit/>
            </a:bodyPr>
            <a:lstStyle/>
            <a:p>
              <a:pPr marL="19050" defTabSz="1371600">
                <a:buClr>
                  <a:srgbClr val="FFFFFF"/>
                </a:buClr>
                <a:buSzPts val="1600"/>
                <a:defRPr/>
              </a:pPr>
              <a:r>
                <a:rPr lang="en-US" sz="2100" b="1" kern="0">
                  <a:solidFill>
                    <a:srgbClr val="1E5CA7"/>
                  </a:solidFill>
                  <a:latin typeface="Figtree" panose="020B0604020202020204" charset="0"/>
                  <a:ea typeface="Calibri" panose="020F0502020204030204" pitchFamily="34" charset="0"/>
                  <a:cs typeface="Calibri" panose="020F0502020204030204" pitchFamily="34" charset="0"/>
                  <a:sym typeface="Open Sans"/>
                </a:rPr>
                <a:t>BARK</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373" name="Google Shape;1373;p17"/>
            <p:cNvCxnSpPr/>
            <p:nvPr/>
          </p:nvCxnSpPr>
          <p:spPr>
            <a:xfrm>
              <a:off x="5006154" y="4638330"/>
              <a:ext cx="0" cy="592290"/>
            </a:xfrm>
            <a:prstGeom prst="straightConnector1">
              <a:avLst/>
            </a:prstGeom>
            <a:noFill/>
            <a:ln w="12700" cap="flat" cmpd="sng">
              <a:solidFill>
                <a:srgbClr val="F2F2F2"/>
              </a:solidFill>
              <a:prstDash val="solid"/>
              <a:miter lim="800000"/>
              <a:headEnd type="none" w="sm" len="sm"/>
              <a:tailEnd type="none" w="sm" len="sm"/>
            </a:ln>
          </p:spPr>
        </p:cxnSp>
        <p:sp>
          <p:nvSpPr>
            <p:cNvPr id="1374" name="Google Shape;1374;p17"/>
            <p:cNvSpPr/>
            <p:nvPr/>
          </p:nvSpPr>
          <p:spPr>
            <a:xfrm rot="5400000">
              <a:off x="3326821" y="4808327"/>
              <a:ext cx="252297" cy="252297"/>
            </a:xfrm>
            <a:prstGeom prst="round2SameRect">
              <a:avLst>
                <a:gd name="adj1" fmla="val 50000"/>
                <a:gd name="adj2" fmla="val 0"/>
              </a:avLst>
            </a:prstGeom>
            <a:solidFill>
              <a:schemeClr val="accent3"/>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pic>
          <p:nvPicPr>
            <p:cNvPr id="1375" name="Google Shape;1375;p17"/>
            <p:cNvPicPr preferRelativeResize="0"/>
            <p:nvPr/>
          </p:nvPicPr>
          <p:blipFill rotWithShape="1">
            <a:blip r:embed="rId8">
              <a:alphaModFix/>
            </a:blip>
            <a:srcRect/>
            <a:stretch/>
          </p:blipFill>
          <p:spPr>
            <a:xfrm>
              <a:off x="5097481" y="4806539"/>
              <a:ext cx="667702" cy="252595"/>
            </a:xfrm>
            <a:prstGeom prst="rect">
              <a:avLst/>
            </a:prstGeom>
            <a:noFill/>
            <a:ln>
              <a:noFill/>
            </a:ln>
          </p:spPr>
        </p:pic>
        <p:grpSp>
          <p:nvGrpSpPr>
            <p:cNvPr id="1458" name="Google Shape;1458;p17"/>
            <p:cNvGrpSpPr/>
            <p:nvPr/>
          </p:nvGrpSpPr>
          <p:grpSpPr>
            <a:xfrm>
              <a:off x="5132620" y="5280591"/>
              <a:ext cx="840600" cy="834712"/>
              <a:chOff x="4986320" y="1696641"/>
              <a:chExt cx="840600" cy="834712"/>
            </a:xfrm>
          </p:grpSpPr>
          <p:sp>
            <p:nvSpPr>
              <p:cNvPr id="1459" name="Google Shape;1459;p17"/>
              <p:cNvSpPr txBox="1"/>
              <p:nvPr/>
            </p:nvSpPr>
            <p:spPr>
              <a:xfrm>
                <a:off x="4986320" y="1696641"/>
                <a:ext cx="8406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a:solidFill>
                      <a:srgbClr val="000000"/>
                    </a:solidFill>
                    <a:latin typeface="Figtree" panose="020B0604020202020204" charset="0"/>
                    <a:ea typeface="Calibri" panose="020F0502020204030204" pitchFamily="34" charset="0"/>
                    <a:cs typeface="Calibri" panose="020F0502020204030204" pitchFamily="34" charset="0"/>
                    <a:sym typeface="Open Sans"/>
                  </a:rPr>
                  <a:t>SAFE</a:t>
                </a:r>
                <a:endParaRPr sz="33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60" name="Google Shape;1460;p17"/>
              <p:cNvSpPr txBox="1"/>
              <p:nvPr/>
            </p:nvSpPr>
            <p:spPr>
              <a:xfrm>
                <a:off x="5036786" y="2088155"/>
                <a:ext cx="739800" cy="443198"/>
              </a:xfrm>
              <a:prstGeom prst="rect">
                <a:avLst/>
              </a:prstGeom>
              <a:noFill/>
              <a:ln>
                <a:noFill/>
              </a:ln>
            </p:spPr>
            <p:txBody>
              <a:bodyPr spcFirstLastPara="1" wrap="square" lIns="0" tIns="0" rIns="0" bIns="0" anchor="t" anchorCtr="0">
                <a:spAutoFit/>
              </a:bodyPr>
              <a:lstStyle/>
              <a:p>
                <a:pPr algn="ctr" defTabSz="1371600">
                  <a:lnSpc>
                    <a:spcPct val="8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 $1.2m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grpSp>
      <p:grpSp>
        <p:nvGrpSpPr>
          <p:cNvPr id="30" name="Group 29">
            <a:extLst>
              <a:ext uri="{FF2B5EF4-FFF2-40B4-BE49-F238E27FC236}">
                <a16:creationId xmlns:a16="http://schemas.microsoft.com/office/drawing/2014/main" id="{248A4F3D-5905-E534-6E98-543A29E60F48}"/>
              </a:ext>
            </a:extLst>
          </p:cNvPr>
          <p:cNvGrpSpPr/>
          <p:nvPr/>
        </p:nvGrpSpPr>
        <p:grpSpPr>
          <a:xfrm>
            <a:off x="5096622" y="5434074"/>
            <a:ext cx="3969614" cy="2466533"/>
            <a:chOff x="9297424" y="4203193"/>
            <a:chExt cx="3969614" cy="2466533"/>
          </a:xfrm>
        </p:grpSpPr>
        <p:sp>
          <p:nvSpPr>
            <p:cNvPr id="1385" name="Google Shape;1385;p17"/>
            <p:cNvSpPr/>
            <p:nvPr/>
          </p:nvSpPr>
          <p:spPr>
            <a:xfrm flipH="1">
              <a:off x="9297424" y="4203193"/>
              <a:ext cx="3969612" cy="999078"/>
            </a:xfrm>
            <a:prstGeom prst="round1Rect">
              <a:avLst>
                <a:gd name="adj" fmla="val 28459"/>
              </a:avLst>
            </a:prstGeom>
            <a:solidFill>
              <a:srgbClr val="F1F1F1"/>
            </a:solid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86" name="Google Shape;1386;p17"/>
            <p:cNvSpPr/>
            <p:nvPr/>
          </p:nvSpPr>
          <p:spPr>
            <a:xfrm rot="10800000" flipH="1">
              <a:off x="9297426" y="5205232"/>
              <a:ext cx="3969612" cy="1464494"/>
            </a:xfrm>
            <a:prstGeom prst="round1Rect">
              <a:avLst>
                <a:gd name="adj" fmla="val 23071"/>
              </a:avLst>
            </a:prstGeom>
            <a:noFill/>
            <a:ln w="9525" cap="flat" cmpd="sng">
              <a:solidFill>
                <a:srgbClr val="D8D8D8"/>
              </a:solidFill>
              <a:prstDash val="solid"/>
              <a:round/>
              <a:headEnd type="none" w="sm" len="sm"/>
              <a:tailEnd type="none" w="sm" len="sm"/>
            </a:ln>
          </p:spPr>
          <p:txBody>
            <a:bodyPr spcFirstLastPara="1" wrap="square" lIns="0" tIns="0" rIns="0" bIns="0" anchor="t" anchorCtr="0">
              <a:noAutofit/>
            </a:bodyPr>
            <a:lstStyle/>
            <a:p>
              <a:pPr defTabSz="1371600">
                <a:buClr>
                  <a:srgbClr val="000000"/>
                </a:buClr>
                <a:buSzPts val="1800"/>
                <a:defRPr/>
              </a:pPr>
              <a:endParaRPr sz="2700" kern="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387" name="Google Shape;1387;p17"/>
            <p:cNvSpPr txBox="1"/>
            <p:nvPr/>
          </p:nvSpPr>
          <p:spPr>
            <a:xfrm>
              <a:off x="9607468" y="5379376"/>
              <a:ext cx="2394900" cy="685572"/>
            </a:xfrm>
            <a:prstGeom prst="rect">
              <a:avLst/>
            </a:prstGeom>
            <a:noFill/>
            <a:ln>
              <a:noFill/>
            </a:ln>
          </p:spPr>
          <p:txBody>
            <a:bodyPr spcFirstLastPara="1" wrap="square" lIns="0" tIns="0" rIns="0" bIns="0" anchor="t" anchorCtr="0">
              <a:spAutoFit/>
            </a:bodyPr>
            <a:lstStyle/>
            <a:p>
              <a:pPr marR="7620" defTabSz="1371600">
                <a:lnSpc>
                  <a:spcPct val="90000"/>
                </a:lnSpc>
                <a:buClr>
                  <a:srgbClr val="000000"/>
                </a:buClr>
                <a:buSzPts val="1100"/>
                <a:defRPr/>
              </a:pPr>
              <a:r>
                <a:rPr lang="en-US" sz="1650" kern="0">
                  <a:solidFill>
                    <a:srgbClr val="000000"/>
                  </a:solidFill>
                  <a:latin typeface="Figtree" panose="020B0604020202020204" charset="0"/>
                  <a:ea typeface="Calibri" panose="020F0502020204030204" pitchFamily="34" charset="0"/>
                  <a:cs typeface="Calibri" panose="020F0502020204030204" pitchFamily="34" charset="0"/>
                  <a:sym typeface="Open Sans"/>
                </a:rPr>
                <a:t>Minimally invasive endoscopic device for treatment of obesity</a:t>
              </a:r>
              <a:endParaRPr sz="2100" kern="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88" name="Google Shape;1388;p17"/>
            <p:cNvSpPr txBox="1"/>
            <p:nvPr/>
          </p:nvSpPr>
          <p:spPr>
            <a:xfrm>
              <a:off x="9847480" y="4532025"/>
              <a:ext cx="1755900" cy="341417"/>
            </a:xfrm>
            <a:prstGeom prst="rect">
              <a:avLst/>
            </a:prstGeom>
            <a:noFill/>
            <a:ln>
              <a:noFill/>
            </a:ln>
          </p:spPr>
          <p:txBody>
            <a:bodyPr spcFirstLastPara="1" wrap="square" lIns="0" tIns="18075" rIns="0" bIns="0" anchor="ctr" anchorCtr="0">
              <a:spAutoFit/>
            </a:bodyPr>
            <a:lstStyle/>
            <a:p>
              <a:pPr marL="19050" defTabSz="1371600">
                <a:buClr>
                  <a:srgbClr val="FFFFFF"/>
                </a:buClr>
                <a:buSzPts val="1600"/>
                <a:defRPr/>
              </a:pPr>
              <a:r>
                <a:rPr lang="en-US" sz="2100" b="1" kern="0" dirty="0">
                  <a:solidFill>
                    <a:srgbClr val="1E5CA7"/>
                  </a:solidFill>
                  <a:latin typeface="Figtree" panose="020B0604020202020204" charset="0"/>
                  <a:ea typeface="Calibri" panose="020F0502020204030204" pitchFamily="34" charset="0"/>
                  <a:cs typeface="Calibri" panose="020F0502020204030204" pitchFamily="34" charset="0"/>
                  <a:sym typeface="Open Sans"/>
                </a:rPr>
                <a:t>NITINOTES</a:t>
              </a:r>
              <a:endParaRPr sz="2100" kern="0" dirty="0">
                <a:solidFill>
                  <a:srgbClr val="000000"/>
                </a:solidFill>
                <a:latin typeface="Figtree" panose="020B0604020202020204" charset="0"/>
                <a:ea typeface="Calibri" panose="020F0502020204030204" pitchFamily="34" charset="0"/>
                <a:cs typeface="Calibri" panose="020F0502020204030204" pitchFamily="34" charset="0"/>
                <a:sym typeface="Arial"/>
              </a:endParaRPr>
            </a:p>
          </p:txBody>
        </p:sp>
        <p:sp>
          <p:nvSpPr>
            <p:cNvPr id="1389" name="Google Shape;1389;p17"/>
            <p:cNvSpPr/>
            <p:nvPr/>
          </p:nvSpPr>
          <p:spPr>
            <a:xfrm rot="5400000">
              <a:off x="9297424" y="4513510"/>
              <a:ext cx="378446" cy="378446"/>
            </a:xfrm>
            <a:prstGeom prst="round2SameRect">
              <a:avLst>
                <a:gd name="adj1" fmla="val 50000"/>
                <a:gd name="adj2" fmla="val 0"/>
              </a:avLst>
            </a:prstGeom>
            <a:solidFill>
              <a:schemeClr val="accent2"/>
            </a:solidFill>
            <a:ln w="9525" cap="flat" cmpd="sng">
              <a:solidFill>
                <a:srgbClr val="D8D8D8"/>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000000"/>
                </a:buClr>
                <a:buSzPts val="1400"/>
                <a:defRPr/>
              </a:pPr>
              <a:endParaRPr sz="2100" kern="0">
                <a:solidFill>
                  <a:srgbClr val="FFFFFF"/>
                </a:solidFill>
                <a:latin typeface="Figtree" panose="020B0604020202020204" charset="0"/>
                <a:ea typeface="Calibri" panose="020F0502020204030204" pitchFamily="34" charset="0"/>
                <a:cs typeface="Calibri" panose="020F0502020204030204" pitchFamily="34" charset="0"/>
                <a:sym typeface="Arial"/>
              </a:endParaRPr>
            </a:p>
          </p:txBody>
        </p:sp>
        <p:cxnSp>
          <p:nvCxnSpPr>
            <p:cNvPr id="1390" name="Google Shape;1390;p17"/>
            <p:cNvCxnSpPr/>
            <p:nvPr/>
          </p:nvCxnSpPr>
          <p:spPr>
            <a:xfrm>
              <a:off x="11816424" y="4258515"/>
              <a:ext cx="0" cy="888435"/>
            </a:xfrm>
            <a:prstGeom prst="straightConnector1">
              <a:avLst/>
            </a:prstGeom>
            <a:noFill/>
            <a:ln w="12700" cap="flat" cmpd="sng">
              <a:solidFill>
                <a:srgbClr val="F2F2F2"/>
              </a:solidFill>
              <a:prstDash val="solid"/>
              <a:miter lim="800000"/>
              <a:headEnd type="none" w="sm" len="sm"/>
              <a:tailEnd type="none" w="sm" len="sm"/>
            </a:ln>
          </p:spPr>
        </p:cxnSp>
        <p:pic>
          <p:nvPicPr>
            <p:cNvPr id="1391" name="Google Shape;1391;p17"/>
            <p:cNvPicPr preferRelativeResize="0"/>
            <p:nvPr/>
          </p:nvPicPr>
          <p:blipFill rotWithShape="1">
            <a:blip r:embed="rId9">
              <a:alphaModFix/>
            </a:blip>
            <a:srcRect/>
            <a:stretch/>
          </p:blipFill>
          <p:spPr>
            <a:xfrm>
              <a:off x="11660733" y="4520937"/>
              <a:ext cx="1371600" cy="426720"/>
            </a:xfrm>
            <a:prstGeom prst="rect">
              <a:avLst/>
            </a:prstGeom>
            <a:noFill/>
            <a:ln>
              <a:noFill/>
            </a:ln>
          </p:spPr>
        </p:pic>
        <p:grpSp>
          <p:nvGrpSpPr>
            <p:cNvPr id="1466" name="Google Shape;1466;p17"/>
            <p:cNvGrpSpPr/>
            <p:nvPr/>
          </p:nvGrpSpPr>
          <p:grpSpPr>
            <a:xfrm>
              <a:off x="12108542" y="5267470"/>
              <a:ext cx="1146600" cy="1258599"/>
              <a:chOff x="2201605" y="3519533"/>
              <a:chExt cx="764400" cy="839066"/>
            </a:xfrm>
          </p:grpSpPr>
          <p:sp>
            <p:nvSpPr>
              <p:cNvPr id="1467" name="Google Shape;1467;p17"/>
              <p:cNvSpPr txBox="1"/>
              <p:nvPr/>
            </p:nvSpPr>
            <p:spPr>
              <a:xfrm>
                <a:off x="2201605" y="3519533"/>
                <a:ext cx="764400" cy="341931"/>
              </a:xfrm>
              <a:prstGeom prst="rect">
                <a:avLst/>
              </a:prstGeom>
              <a:noFill/>
              <a:ln>
                <a:noFill/>
              </a:ln>
            </p:spPr>
            <p:txBody>
              <a:bodyPr spcFirstLastPara="1" wrap="square" lIns="0" tIns="0" rIns="0" bIns="0" anchor="ctr" anchorCtr="0">
                <a:spAutoFit/>
              </a:bodyPr>
              <a:lstStyle/>
              <a:p>
                <a:pPr marR="9525" algn="ctr" defTabSz="1371600">
                  <a:lnSpc>
                    <a:spcPct val="101428"/>
                  </a:lnSpc>
                  <a:buClr>
                    <a:srgbClr val="000000"/>
                  </a:buClr>
                  <a:buSzPts val="2400"/>
                  <a:defRPr/>
                </a:pPr>
                <a:r>
                  <a:rPr lang="en-US"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9% </a:t>
                </a:r>
                <a:endParaRPr sz="33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sp>
            <p:nvSpPr>
              <p:cNvPr id="1468" name="Google Shape;1468;p17"/>
              <p:cNvSpPr txBox="1"/>
              <p:nvPr/>
            </p:nvSpPr>
            <p:spPr>
              <a:xfrm>
                <a:off x="2213857" y="3901551"/>
                <a:ext cx="739800" cy="457048"/>
              </a:xfrm>
              <a:prstGeom prst="rect">
                <a:avLst/>
              </a:prstGeom>
              <a:noFill/>
              <a:ln>
                <a:noFill/>
              </a:ln>
            </p:spPr>
            <p:txBody>
              <a:bodyPr spcFirstLastPara="1" wrap="square" lIns="0" tIns="0" rIns="0" bIns="0" anchor="t" anchorCtr="0">
                <a:spAutoFit/>
              </a:bodyPr>
              <a:lstStyle/>
              <a:p>
                <a:pPr algn="ctr" defTabSz="1371600">
                  <a:lnSpc>
                    <a:spcPct val="90000"/>
                  </a:lnSpc>
                  <a:buClr>
                    <a:srgbClr val="000000"/>
                  </a:buClr>
                  <a:buSzPts val="1100"/>
                  <a:defRPr/>
                </a:pPr>
                <a:r>
                  <a:rPr lang="en-US" sz="1500"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Our investment</a:t>
                </a:r>
              </a:p>
              <a:p>
                <a:pPr algn="ctr" defTabSz="1371600">
                  <a:lnSpc>
                    <a:spcPct val="90000"/>
                  </a:lnSpc>
                  <a:buClr>
                    <a:srgbClr val="000000"/>
                  </a:buClr>
                  <a:buSzPts val="1100"/>
                  <a:defRPr/>
                </a:pPr>
                <a:r>
                  <a:rPr lang="en-US" sz="1950" b="1" kern="0" dirty="0">
                    <a:solidFill>
                      <a:srgbClr val="000000"/>
                    </a:solidFill>
                    <a:latin typeface="Figtree" panose="020B0604020202020204" charset="0"/>
                    <a:ea typeface="Calibri" panose="020F0502020204030204" pitchFamily="34" charset="0"/>
                    <a:cs typeface="Calibri" panose="020F0502020204030204" pitchFamily="34" charset="0"/>
                    <a:sym typeface="Open Sans"/>
                  </a:rPr>
                  <a:t>$4.8m</a:t>
                </a:r>
                <a:endParaRPr sz="1950" kern="0" dirty="0">
                  <a:solidFill>
                    <a:srgbClr val="000000"/>
                  </a:solidFill>
                  <a:latin typeface="Figtree" panose="020B0604020202020204" charset="0"/>
                  <a:ea typeface="Calibri" panose="020F0502020204030204" pitchFamily="34" charset="0"/>
                  <a:cs typeface="Calibri" panose="020F0502020204030204" pitchFamily="34" charset="0"/>
                  <a:sym typeface="Open Sans"/>
                </a:endParaRPr>
              </a:p>
            </p:txBody>
          </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000" y="1155790"/>
            <a:ext cx="16776000" cy="807913"/>
          </a:xfrm>
        </p:spPr>
        <p:txBody>
          <a:bodyPr/>
          <a:lstStyle/>
          <a:p>
            <a:r>
              <a:rPr lang="en-IL" dirty="0"/>
              <a:t>CyberRidge</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08498A-7CA8-B24D-A934-19781A1F027B}" type="slidenum">
              <a:rPr kumimoji="0" lang="en-IL" sz="1400" b="0" i="0" u="none" strike="noStrike" kern="1200" cap="none" spc="0" normalizeH="0" baseline="0" noProof="0" smtClean="0">
                <a:ln>
                  <a:noFill/>
                </a:ln>
                <a:solidFill>
                  <a:srgbClr val="000000"/>
                </a:solidFill>
                <a:effectLst/>
                <a:uLnTx/>
                <a:uFillTx/>
                <a:latin typeface="Figtree" pitchFamily="2" charset="0"/>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IL"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4" name="Footer Placeholder 3"/>
          <p:cNvSpPr>
            <a:spLocks noGrp="1"/>
          </p:cNvSpPr>
          <p:nvPr>
            <p:ph type="ftr" sz="quarter" idx="13"/>
          </p:nvPr>
        </p:nvSpPr>
        <p:spPr>
          <a:xfrm>
            <a:off x="3409408" y="9694864"/>
            <a:ext cx="17532000" cy="21544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L" sz="1400" b="0" i="0" u="none" strike="noStrike" kern="1200" cap="none" spc="0" normalizeH="0" baseline="0" noProof="0" dirty="0">
                <a:ln>
                  <a:noFill/>
                </a:ln>
                <a:solidFill>
                  <a:srgbClr val="000000"/>
                </a:solidFill>
                <a:effectLst/>
                <a:uLnTx/>
                <a:uFillTx/>
                <a:latin typeface="Figtree" pitchFamily="2" charset="0"/>
                <a:ea typeface="+mn-ea"/>
                <a:cs typeface="Arial"/>
              </a:rPr>
              <a:t>Source: Gartner</a:t>
            </a:r>
            <a:endParaRPr kumimoji="0" lang="he-IL"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5" name="Text Placeholder 4"/>
          <p:cNvSpPr>
            <a:spLocks noGrp="1"/>
          </p:cNvSpPr>
          <p:nvPr>
            <p:ph type="body" sz="quarter" idx="14"/>
          </p:nvPr>
        </p:nvSpPr>
        <p:spPr/>
        <p:txBody>
          <a:bodyPr/>
          <a:lstStyle/>
          <a:p>
            <a:r>
              <a:rPr lang="en-IL" dirty="0"/>
              <a:t>Dual-Use Deep Tech</a:t>
            </a:r>
          </a:p>
        </p:txBody>
      </p:sp>
      <p:sp>
        <p:nvSpPr>
          <p:cNvPr id="6" name="Content Placeholder 5"/>
          <p:cNvSpPr>
            <a:spLocks noGrp="1"/>
          </p:cNvSpPr>
          <p:nvPr>
            <p:ph idx="1"/>
          </p:nvPr>
        </p:nvSpPr>
        <p:spPr>
          <a:xfrm>
            <a:off x="749300" y="1886327"/>
            <a:ext cx="16774110" cy="620000"/>
          </a:xfrm>
        </p:spPr>
        <p:txBody>
          <a:bodyPr/>
          <a:lstStyle/>
          <a:p>
            <a:r>
              <a:rPr lang="en-IL" dirty="0"/>
              <a:t>Post-Quantum Optical Security for Data-in-Transit</a:t>
            </a:r>
          </a:p>
        </p:txBody>
      </p:sp>
      <p:pic>
        <p:nvPicPr>
          <p:cNvPr id="7" name="Logo"/>
          <p:cNvPicPr>
            <a:picLocks noChangeAspect="1"/>
          </p:cNvPicPr>
          <p:nvPr/>
        </p:nvPicPr>
        <p:blipFill>
          <a:blip r:embed="rId3"/>
          <a:stretch>
            <a:fillRect/>
          </a:stretch>
        </p:blipFill>
        <p:spPr>
          <a:xfrm>
            <a:off x="14142722" y="220808"/>
            <a:ext cx="2032514" cy="1187833"/>
          </a:xfrm>
          <a:prstGeom prst="rect">
            <a:avLst/>
          </a:prstGeom>
        </p:spPr>
      </p:pic>
      <p:sp>
        <p:nvSpPr>
          <p:cNvPr id="90" name="Lead"/>
          <p:cNvSpPr txBox="1"/>
          <p:nvPr/>
        </p:nvSpPr>
        <p:spPr>
          <a:xfrm>
            <a:off x="749300" y="2620000"/>
            <a:ext cx="16774110" cy="1000000"/>
          </a:xfrm>
          <a:prstGeom prst="rect">
            <a:avLst/>
          </a:prstGeom>
          <a:noFill/>
        </p:spPr>
        <p:txBody>
          <a:bodyPr wrap="square" lIns="0" tIns="0" rIns="0" bIns="0">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222222"/>
                </a:solidFill>
                <a:effectLst/>
                <a:uLnTx/>
                <a:uFillTx/>
                <a:latin typeface="Figtree SemiBold"/>
                <a:ea typeface="+mn-ea"/>
                <a:cs typeface="Arial"/>
              </a:rPr>
              <a:t>No algorithm, AI model, or quantum computer can decrypt data that was never a decipherable signal – only </a:t>
            </a:r>
            <a:r>
              <a:rPr kumimoji="0" lang="en-US" sz="2200" b="1" i="0" u="none" strike="noStrike" kern="1200" cap="none" spc="0" normalizeH="0" baseline="0" noProof="0" dirty="0" err="1">
                <a:ln>
                  <a:noFill/>
                </a:ln>
                <a:solidFill>
                  <a:srgbClr val="222222"/>
                </a:solidFill>
                <a:effectLst/>
                <a:uLnTx/>
                <a:uFillTx/>
                <a:latin typeface="Figtree SemiBold"/>
                <a:ea typeface="+mn-ea"/>
                <a:cs typeface="Arial"/>
              </a:rPr>
              <a:t>CyberRidge’s</a:t>
            </a:r>
            <a:r>
              <a:rPr kumimoji="0" lang="en-US" sz="2200" b="1" i="0" u="none" strike="noStrike" kern="1200" cap="none" spc="0" normalizeH="0" baseline="0" noProof="0" dirty="0">
                <a:ln>
                  <a:noFill/>
                </a:ln>
                <a:solidFill>
                  <a:srgbClr val="222222"/>
                </a:solidFill>
                <a:effectLst/>
                <a:uLnTx/>
                <a:uFillTx/>
                <a:latin typeface="Figtree SemiBold"/>
                <a:ea typeface="+mn-ea"/>
                <a:cs typeface="Arial"/>
              </a:rPr>
              <a:t> proprietary photonic key, changing every fraction of a second, can recompose it, and only in that exact instant – without it, the data is lost forever.</a:t>
            </a:r>
          </a:p>
        </p:txBody>
      </p:sp>
      <p:sp>
        <p:nvSpPr>
          <p:cNvPr id="201" name="Title 0"/>
          <p:cNvSpPr txBox="1"/>
          <p:nvPr/>
        </p:nvSpPr>
        <p:spPr>
          <a:xfrm>
            <a:off x="756000" y="38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Optical Noise, Not Encryption</a:t>
            </a:r>
          </a:p>
        </p:txBody>
      </p:sp>
      <p:sp>
        <p:nvSpPr>
          <p:cNvPr id="202" name="Underline 0"/>
          <p:cNvSpPr/>
          <p:nvPr/>
        </p:nvSpPr>
        <p:spPr>
          <a:xfrm>
            <a:off x="756000" y="47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3" name="Body 0"/>
          <p:cNvSpPr txBox="1"/>
          <p:nvPr/>
        </p:nvSpPr>
        <p:spPr>
          <a:xfrm>
            <a:off x="756000" y="48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Transforms data over public infrastructure into optical noise no computer can process – spread across the spectrum, modified by a photonic key, and buried below noise.</a:t>
            </a:r>
          </a:p>
        </p:txBody>
      </p:sp>
      <p:sp>
        <p:nvSpPr>
          <p:cNvPr id="204" name="Card BG 1"/>
          <p:cNvSpPr/>
          <p:nvPr/>
        </p:nvSpPr>
        <p:spPr>
          <a:xfrm>
            <a:off x="4935000" y="3730000"/>
            <a:ext cx="4149000" cy="3420000"/>
          </a:xfrm>
          <a:prstGeom prst="roundRect">
            <a:avLst>
              <a:gd name="adj" fmla="val 4000"/>
            </a:avLst>
          </a:prstGeom>
          <a:solidFill>
            <a:srgbClr val="FFF3E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5" name="Title 1"/>
          <p:cNvSpPr txBox="1"/>
          <p:nvPr/>
        </p:nvSpPr>
        <p:spPr>
          <a:xfrm>
            <a:off x="5025000" y="38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A6400"/>
                </a:solidFill>
                <a:effectLst/>
                <a:uLnTx/>
                <a:uFillTx/>
                <a:latin typeface="Figtree SemiBold"/>
                <a:ea typeface="+mn-ea"/>
                <a:cs typeface="Arial"/>
              </a:rPr>
              <a:t>75% Chance by 2030</a:t>
            </a:r>
          </a:p>
        </p:txBody>
      </p:sp>
      <p:sp>
        <p:nvSpPr>
          <p:cNvPr id="206" name="Underline 1"/>
          <p:cNvSpPr/>
          <p:nvPr/>
        </p:nvSpPr>
        <p:spPr>
          <a:xfrm>
            <a:off x="5025000" y="4700000"/>
            <a:ext cx="700000" cy="25400"/>
          </a:xfrm>
          <a:prstGeom prst="rect">
            <a:avLst/>
          </a:prstGeom>
          <a:solidFill>
            <a:srgbClr val="FA640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7" name="Body 1"/>
          <p:cNvSpPr txBox="1"/>
          <p:nvPr/>
        </p:nvSpPr>
        <p:spPr>
          <a:xfrm>
            <a:off x="5025000" y="48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A cryptographically relevant quantum computer is 75% likely by 2030 (Gartner) closing the Harvest-Now-Decrypt-Later gap today, not after it opens.</a:t>
            </a:r>
          </a:p>
        </p:txBody>
      </p:sp>
      <p:sp>
        <p:nvSpPr>
          <p:cNvPr id="208" name="Title 2"/>
          <p:cNvSpPr txBox="1"/>
          <p:nvPr/>
        </p:nvSpPr>
        <p:spPr>
          <a:xfrm>
            <a:off x="9294000" y="38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Weeks, Not Years to Deploy</a:t>
            </a:r>
          </a:p>
        </p:txBody>
      </p:sp>
      <p:sp>
        <p:nvSpPr>
          <p:cNvPr id="209" name="Underline 2"/>
          <p:cNvSpPr/>
          <p:nvPr/>
        </p:nvSpPr>
        <p:spPr>
          <a:xfrm>
            <a:off x="9294000" y="47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10" name="Body 2"/>
          <p:cNvSpPr txBox="1"/>
          <p:nvPr/>
        </p:nvSpPr>
        <p:spPr>
          <a:xfrm>
            <a:off x="9294000" y="48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Works with existing fiber – no rip-and-replace, no new infrastructure required.</a:t>
            </a:r>
          </a:p>
        </p:txBody>
      </p:sp>
      <p:sp>
        <p:nvSpPr>
          <p:cNvPr id="211" name="Title 3"/>
          <p:cNvSpPr txBox="1"/>
          <p:nvPr/>
        </p:nvSpPr>
        <p:spPr>
          <a:xfrm>
            <a:off x="13563000" y="38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Already Trusted By</a:t>
            </a:r>
          </a:p>
        </p:txBody>
      </p:sp>
      <p:sp>
        <p:nvSpPr>
          <p:cNvPr id="212" name="Underline 3"/>
          <p:cNvSpPr/>
          <p:nvPr/>
        </p:nvSpPr>
        <p:spPr>
          <a:xfrm>
            <a:off x="13563000" y="47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13" name="Body 3"/>
          <p:cNvSpPr txBox="1"/>
          <p:nvPr/>
        </p:nvSpPr>
        <p:spPr>
          <a:xfrm>
            <a:off x="13563000" y="48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A Tier-1 European &amp; Asia-Pacific telecom group, a global defense and engineering conglomerate, a national fiber operator, and a national defense organization.</a:t>
            </a:r>
          </a:p>
        </p:txBody>
      </p:sp>
      <p:sp>
        <p:nvSpPr>
          <p:cNvPr id="300" name="ProductLabel"/>
          <p:cNvSpPr txBox="1"/>
          <p:nvPr/>
        </p:nvSpPr>
        <p:spPr>
          <a:xfrm>
            <a:off x="756000" y="7700000"/>
            <a:ext cx="9500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08ECA"/>
                </a:solidFill>
                <a:effectLst/>
                <a:uLnTx/>
                <a:uFillTx/>
                <a:latin typeface="Figtree SemiBold"/>
                <a:ea typeface="+mn-ea"/>
                <a:cs typeface="Arial"/>
              </a:rPr>
              <a:t>THE PRODUCT</a:t>
            </a:r>
          </a:p>
        </p:txBody>
      </p:sp>
      <p:sp>
        <p:nvSpPr>
          <p:cNvPr id="301" name="ProductTitle"/>
          <p:cNvSpPr txBox="1"/>
          <p:nvPr/>
        </p:nvSpPr>
        <p:spPr>
          <a:xfrm>
            <a:off x="756000" y="8130000"/>
            <a:ext cx="9500000" cy="55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SemiBold"/>
                <a:ea typeface="+mn-ea"/>
                <a:cs typeface="Arial"/>
              </a:rPr>
              <a:t>Photonic Encryption for Existing Fiber</a:t>
            </a:r>
          </a:p>
        </p:txBody>
      </p:sp>
      <p:sp>
        <p:nvSpPr>
          <p:cNvPr id="302" name="ProductDesc"/>
          <p:cNvSpPr txBox="1"/>
          <p:nvPr/>
        </p:nvSpPr>
        <p:spPr>
          <a:xfrm>
            <a:off x="756000" y="8720000"/>
            <a:ext cx="9500000" cy="900000"/>
          </a:xfrm>
          <a:prstGeom prst="rect">
            <a:avLst/>
          </a:prstGeom>
          <a:no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Transforms critical data over high-capacity public infrastructure into optical noise that no computer power can process – the signal is spread over a huge optical spectrum, modified by a photonic key, and buried below optical noise.</a:t>
            </a:r>
          </a:p>
        </p:txBody>
      </p:sp>
      <p:sp>
        <p:nvSpPr>
          <p:cNvPr id="400" name="StatusLabel2"/>
          <p:cNvSpPr txBox="1"/>
          <p:nvPr/>
        </p:nvSpPr>
        <p:spPr>
          <a:xfrm>
            <a:off x="10756000" y="7700000"/>
            <a:ext cx="6776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A6400"/>
                </a:solidFill>
                <a:effectLst/>
                <a:uLnTx/>
                <a:uFillTx/>
                <a:latin typeface="Figtree SemiBold"/>
                <a:ea typeface="+mn-ea"/>
                <a:cs typeface="Arial"/>
              </a:rPr>
              <a:t>STATUS</a:t>
            </a:r>
          </a:p>
        </p:txBody>
      </p:sp>
      <p:sp>
        <p:nvSpPr>
          <p:cNvPr id="401" name="StatusBody2"/>
          <p:cNvSpPr txBox="1"/>
          <p:nvPr/>
        </p:nvSpPr>
        <p:spPr>
          <a:xfrm>
            <a:off x="10756000" y="8130000"/>
            <a:ext cx="6776000" cy="1490000"/>
          </a:xfrm>
          <a:prstGeom prst="rect">
            <a:avLst/>
          </a:prstGeom>
          <a:noFill/>
        </p:spPr>
        <p:txBody>
          <a:bodyPr wrap="square" lIns="0" tIns="0" rIns="0" bIns="0">
            <a:norm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Sole vendor, Gartner’s new “Harvest Protection” category (2026)</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Vodafone flagship-lab POC – 205 km, zero failures</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Winner, Global InfoSec Awards 2026</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Gartner Cool Vendor in Data Security, 2025</a:t>
            </a:r>
          </a:p>
        </p:txBody>
      </p:sp>
    </p:spTree>
    <p:extLst>
      <p:ext uri="{BB962C8B-B14F-4D97-AF65-F5344CB8AC3E}">
        <p14:creationId xmlns:p14="http://schemas.microsoft.com/office/powerpoint/2010/main" val="4058672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EC4A-B65A-AC71-7AF0-FA8A2CC78C2E}"/>
              </a:ext>
            </a:extLst>
          </p:cNvPr>
          <p:cNvSpPr>
            <a:spLocks noGrp="1"/>
          </p:cNvSpPr>
          <p:nvPr>
            <p:ph type="title"/>
          </p:nvPr>
        </p:nvSpPr>
        <p:spPr>
          <a:xfrm>
            <a:off x="756000" y="1155790"/>
            <a:ext cx="16776000" cy="807913"/>
          </a:xfrm>
        </p:spPr>
        <p:txBody>
          <a:bodyPr/>
          <a:lstStyle/>
          <a:p>
            <a:r>
              <a:rPr lang="en-IL" dirty="0"/>
              <a:t>Addionics</a:t>
            </a:r>
          </a:p>
        </p:txBody>
      </p:sp>
      <p:sp>
        <p:nvSpPr>
          <p:cNvPr id="3" name="Slide Number Placeholder 2">
            <a:extLst>
              <a:ext uri="{FF2B5EF4-FFF2-40B4-BE49-F238E27FC236}">
                <a16:creationId xmlns:a16="http://schemas.microsoft.com/office/drawing/2014/main" id="{2AF21665-29DF-8BB0-D832-0117FE3403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08498A-7CA8-B24D-A934-19781A1F027B}" type="slidenum">
              <a:rPr kumimoji="0" lang="en-IL" sz="1400" b="0" i="0" u="none" strike="noStrike" kern="1200" cap="none" spc="0" normalizeH="0" baseline="0" noProof="0" smtClean="0">
                <a:ln>
                  <a:noFill/>
                </a:ln>
                <a:solidFill>
                  <a:srgbClr val="000000"/>
                </a:solidFill>
                <a:effectLst/>
                <a:uLnTx/>
                <a:uFillTx/>
                <a:latin typeface="Figtree" pitchFamily="2" charset="0"/>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IL"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4" name="Footer Placeholder 3">
            <a:extLst>
              <a:ext uri="{FF2B5EF4-FFF2-40B4-BE49-F238E27FC236}">
                <a16:creationId xmlns:a16="http://schemas.microsoft.com/office/drawing/2014/main" id="{B266CA37-2A82-946C-249C-4089959C094B}"/>
              </a:ext>
            </a:extLst>
          </p:cNvPr>
          <p:cNvSpPr>
            <a:spLocks noGrp="1"/>
          </p:cNvSpPr>
          <p:nvPr>
            <p:ph type="ftr" sz="quarter" idx="13"/>
          </p:nvPr>
        </p:nvSpPr>
        <p:spPr>
          <a:xfrm>
            <a:off x="3409408" y="9694864"/>
            <a:ext cx="17532000" cy="21544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L" sz="1400" b="0" i="0" u="none" strike="noStrike" kern="1200" cap="none" spc="0" normalizeH="0" baseline="0" noProof="0" dirty="0">
                <a:ln>
                  <a:noFill/>
                </a:ln>
                <a:solidFill>
                  <a:srgbClr val="000000"/>
                </a:solidFill>
                <a:effectLst/>
                <a:uLnTx/>
                <a:uFillTx/>
                <a:latin typeface="Figtree" pitchFamily="2" charset="0"/>
                <a:ea typeface="+mn-ea"/>
                <a:cs typeface="Arial"/>
              </a:rPr>
              <a:t>Sources: Gartner; Addionics press release, July 10, 2026</a:t>
            </a:r>
            <a:endParaRPr kumimoji="0" lang="he-IL"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5" name="Text Placeholder 4">
            <a:extLst>
              <a:ext uri="{FF2B5EF4-FFF2-40B4-BE49-F238E27FC236}">
                <a16:creationId xmlns:a16="http://schemas.microsoft.com/office/drawing/2014/main" id="{C9FC2363-8192-1847-EE47-FF6F179B8399}"/>
              </a:ext>
            </a:extLst>
          </p:cNvPr>
          <p:cNvSpPr>
            <a:spLocks noGrp="1"/>
          </p:cNvSpPr>
          <p:nvPr>
            <p:ph type="body" sz="quarter" idx="14"/>
          </p:nvPr>
        </p:nvSpPr>
        <p:spPr/>
        <p:txBody>
          <a:bodyPr/>
          <a:lstStyle/>
          <a:p>
            <a:r>
              <a:rPr lang="en-IL" dirty="0"/>
              <a:t>Dual-Use Defense Tech</a:t>
            </a:r>
          </a:p>
        </p:txBody>
      </p:sp>
      <p:sp>
        <p:nvSpPr>
          <p:cNvPr id="6" name="Content Placeholder 5">
            <a:extLst>
              <a:ext uri="{FF2B5EF4-FFF2-40B4-BE49-F238E27FC236}">
                <a16:creationId xmlns:a16="http://schemas.microsoft.com/office/drawing/2014/main" id="{3CAB5203-048F-BBE5-660D-AB53A00AE2F6}"/>
              </a:ext>
            </a:extLst>
          </p:cNvPr>
          <p:cNvSpPr>
            <a:spLocks noGrp="1"/>
          </p:cNvSpPr>
          <p:nvPr>
            <p:ph idx="1"/>
          </p:nvPr>
        </p:nvSpPr>
        <p:spPr>
          <a:xfrm>
            <a:off x="749300" y="1886327"/>
            <a:ext cx="16774110" cy="381643"/>
          </a:xfrm>
        </p:spPr>
        <p:txBody>
          <a:bodyPr/>
          <a:lstStyle/>
          <a:p>
            <a:r>
              <a:rPr lang="en-IL" dirty="0"/>
              <a:t>Redesigning battery architecture </a:t>
            </a:r>
            <a:r>
              <a:rPr lang="en-US" dirty="0"/>
              <a:t>–</a:t>
            </a:r>
            <a:r>
              <a:rPr lang="en-IL" dirty="0"/>
              <a:t> higher</a:t>
            </a:r>
            <a:r>
              <a:rPr lang="en-US" dirty="0"/>
              <a:t> </a:t>
            </a:r>
            <a:r>
              <a:rPr lang="en-IL" dirty="0"/>
              <a:t>performance, lower cost, any chemistry</a:t>
            </a:r>
          </a:p>
        </p:txBody>
      </p:sp>
      <p:pic>
        <p:nvPicPr>
          <p:cNvPr id="11" name="Graphic 10">
            <a:extLst>
              <a:ext uri="{FF2B5EF4-FFF2-40B4-BE49-F238E27FC236}">
                <a16:creationId xmlns:a16="http://schemas.microsoft.com/office/drawing/2014/main" id="{9705BF9A-0A0D-A49C-2C59-27BCE11D9F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894308" y="592136"/>
            <a:ext cx="2057400" cy="266700"/>
          </a:xfrm>
          <a:prstGeom prst="rect">
            <a:avLst/>
          </a:prstGeom>
        </p:spPr>
      </p:pic>
      <p:sp>
        <p:nvSpPr>
          <p:cNvPr id="90" name="Lead"/>
          <p:cNvSpPr txBox="1"/>
          <p:nvPr/>
        </p:nvSpPr>
        <p:spPr>
          <a:xfrm>
            <a:off x="749300" y="2620000"/>
            <a:ext cx="16774110" cy="9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22222"/>
                </a:solidFill>
                <a:effectLst/>
                <a:uLnTx/>
                <a:uFillTx/>
                <a:latin typeface="Figtree SemiBold"/>
                <a:ea typeface="+mn-ea"/>
                <a:cs typeface="Arial"/>
              </a:rPr>
              <a:t>Addionics doesn’t bet on a battery chemistry – it makes every chemistry better, already at commercial scale, and built for the always-on AI era.</a:t>
            </a:r>
          </a:p>
        </p:txBody>
      </p:sp>
      <p:sp>
        <p:nvSpPr>
          <p:cNvPr id="201" name="Title 0"/>
          <p:cNvSpPr txBox="1"/>
          <p:nvPr/>
        </p:nvSpPr>
        <p:spPr>
          <a:xfrm>
            <a:off x="756000" y="37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Physics, Not Chemistry</a:t>
            </a:r>
          </a:p>
        </p:txBody>
      </p:sp>
      <p:sp>
        <p:nvSpPr>
          <p:cNvPr id="202" name="Underline 0"/>
          <p:cNvSpPr/>
          <p:nvPr/>
        </p:nvSpPr>
        <p:spPr>
          <a:xfrm>
            <a:off x="756000" y="46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3" name="Body 0"/>
          <p:cNvSpPr txBox="1"/>
          <p:nvPr/>
        </p:nvSpPr>
        <p:spPr>
          <a:xfrm>
            <a:off x="756000" y="47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60% longer lifetime, 12% higher energy density, and 10% lower cost – a physics-based architecture that works with any battery chemistry, current or emerging, and drops into existing assembly lines.</a:t>
            </a:r>
          </a:p>
        </p:txBody>
      </p:sp>
      <p:sp>
        <p:nvSpPr>
          <p:cNvPr id="204" name="Card BG 1"/>
          <p:cNvSpPr/>
          <p:nvPr/>
        </p:nvSpPr>
        <p:spPr>
          <a:xfrm>
            <a:off x="4965000" y="3670000"/>
            <a:ext cx="4089000" cy="3420000"/>
          </a:xfrm>
          <a:prstGeom prst="roundRect">
            <a:avLst>
              <a:gd name="adj" fmla="val 4000"/>
            </a:avLst>
          </a:prstGeom>
          <a:solidFill>
            <a:srgbClr val="FFF3E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5" name="Title 1"/>
          <p:cNvSpPr txBox="1"/>
          <p:nvPr/>
        </p:nvSpPr>
        <p:spPr>
          <a:xfrm>
            <a:off x="5025000" y="37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A6400"/>
                </a:solidFill>
                <a:effectLst/>
                <a:uLnTx/>
                <a:uFillTx/>
                <a:latin typeface="Figtree SemiBold"/>
                <a:ea typeface="+mn-ea"/>
                <a:cs typeface="Arial"/>
              </a:rPr>
              <a:t>Defense: Live Design Partnership</a:t>
            </a:r>
          </a:p>
        </p:txBody>
      </p:sp>
      <p:sp>
        <p:nvSpPr>
          <p:cNvPr id="206" name="Underline 1"/>
          <p:cNvSpPr/>
          <p:nvPr/>
        </p:nvSpPr>
        <p:spPr>
          <a:xfrm>
            <a:off x="5025000" y="4600000"/>
            <a:ext cx="700000" cy="25400"/>
          </a:xfrm>
          <a:prstGeom prst="rect">
            <a:avLst/>
          </a:prstGeom>
          <a:solidFill>
            <a:srgbClr val="FA640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7" name="Body 1"/>
          <p:cNvSpPr txBox="1"/>
          <p:nvPr/>
        </p:nvSpPr>
        <p:spPr>
          <a:xfrm>
            <a:off x="5025000" y="47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Advancing collaboration with a leading defense fund and design partner, developing high-performance drone batteries for fast discharge, low weight, and high energy density.</a:t>
            </a:r>
          </a:p>
        </p:txBody>
      </p:sp>
      <p:sp>
        <p:nvSpPr>
          <p:cNvPr id="208" name="Title 2"/>
          <p:cNvSpPr txBox="1"/>
          <p:nvPr/>
        </p:nvSpPr>
        <p:spPr>
          <a:xfrm>
            <a:off x="9294000" y="37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Autonomous Architecture™ - July 2026</a:t>
            </a:r>
          </a:p>
        </p:txBody>
      </p:sp>
      <p:sp>
        <p:nvSpPr>
          <p:cNvPr id="209" name="Underline 2"/>
          <p:cNvSpPr/>
          <p:nvPr/>
        </p:nvSpPr>
        <p:spPr>
          <a:xfrm>
            <a:off x="9294000" y="46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10" name="Body 2"/>
          <p:cNvSpPr txBox="1"/>
          <p:nvPr/>
        </p:nvSpPr>
        <p:spPr>
          <a:xfrm>
            <a:off x="9294000" y="47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New battery architecture purpose-built for always-on AI machines: robotaxis, humanoid robots, drones, and defense systems.</a:t>
            </a:r>
          </a:p>
        </p:txBody>
      </p:sp>
      <p:sp>
        <p:nvSpPr>
          <p:cNvPr id="211" name="Title 3"/>
          <p:cNvSpPr txBox="1"/>
          <p:nvPr/>
        </p:nvSpPr>
        <p:spPr>
          <a:xfrm>
            <a:off x="13563000" y="37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Already at Commercial Scale</a:t>
            </a:r>
          </a:p>
        </p:txBody>
      </p:sp>
      <p:sp>
        <p:nvSpPr>
          <p:cNvPr id="212" name="Underline 3"/>
          <p:cNvSpPr/>
          <p:nvPr/>
        </p:nvSpPr>
        <p:spPr>
          <a:xfrm>
            <a:off x="13563000" y="46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13" name="Body 3"/>
          <p:cNvSpPr txBox="1"/>
          <p:nvPr/>
        </p:nvSpPr>
        <p:spPr>
          <a:xfrm>
            <a:off x="13563000" y="47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World’s first commercial manufacturing facility for 3D Porous Current Collectors, partnering with major OEMs and automakers.</a:t>
            </a:r>
          </a:p>
        </p:txBody>
      </p:sp>
      <p:sp>
        <p:nvSpPr>
          <p:cNvPr id="230" name="OpsTag"/>
          <p:cNvSpPr txBox="1"/>
          <p:nvPr/>
        </p:nvSpPr>
        <p:spPr>
          <a:xfrm>
            <a:off x="13563000" y="6440264"/>
            <a:ext cx="3969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08ECA"/>
                </a:solidFill>
                <a:effectLst/>
                <a:uLnTx/>
                <a:uFillTx/>
                <a:latin typeface="Figtree SemiBold"/>
                <a:ea typeface="+mn-ea"/>
                <a:cs typeface="Arial"/>
              </a:rPr>
              <a:t>OPERATIONS</a:t>
            </a:r>
            <a:r>
              <a:rPr kumimoji="0" lang="en-US" sz="2000" b="1" i="0" u="none" strike="noStrike" kern="1200" cap="none" spc="0" normalizeH="0" baseline="0" noProof="0" dirty="0">
                <a:ln>
                  <a:noFill/>
                </a:ln>
                <a:solidFill>
                  <a:srgbClr val="508ECA"/>
                </a:solidFill>
                <a:effectLst/>
                <a:uLnTx/>
                <a:uFillTx/>
                <a:latin typeface="Figtree SemiBold"/>
                <a:ea typeface="+mn-ea"/>
                <a:cs typeface="Arial"/>
              </a:rPr>
              <a:t>: </a:t>
            </a:r>
            <a:r>
              <a:rPr kumimoji="0" lang="en-US" sz="2000" b="1" i="0" u="none" strike="noStrike" kern="1200" cap="none" spc="0" normalizeH="0" baseline="0" noProof="0" dirty="0">
                <a:ln>
                  <a:noFill/>
                </a:ln>
                <a:solidFill>
                  <a:srgbClr val="222222"/>
                </a:solidFill>
                <a:effectLst/>
                <a:uLnTx/>
                <a:uFillTx/>
                <a:latin typeface="Figtree SemiBold"/>
                <a:ea typeface="+mn-ea"/>
                <a:cs typeface="Arial"/>
              </a:rPr>
              <a:t>US | EU | Asia | UK | IL</a:t>
            </a:r>
          </a:p>
        </p:txBody>
      </p:sp>
      <p:sp>
        <p:nvSpPr>
          <p:cNvPr id="300" name="ProductLabel"/>
          <p:cNvSpPr txBox="1"/>
          <p:nvPr/>
        </p:nvSpPr>
        <p:spPr>
          <a:xfrm>
            <a:off x="756000" y="7700000"/>
            <a:ext cx="9500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08ECA"/>
                </a:solidFill>
                <a:effectLst/>
                <a:uLnTx/>
                <a:uFillTx/>
                <a:latin typeface="Figtree SemiBold"/>
                <a:ea typeface="+mn-ea"/>
                <a:cs typeface="Arial"/>
              </a:rPr>
              <a:t>THE PRODUCT</a:t>
            </a:r>
          </a:p>
        </p:txBody>
      </p:sp>
      <p:sp>
        <p:nvSpPr>
          <p:cNvPr id="301" name="ProductTitle"/>
          <p:cNvSpPr txBox="1"/>
          <p:nvPr/>
        </p:nvSpPr>
        <p:spPr>
          <a:xfrm>
            <a:off x="756000" y="8130000"/>
            <a:ext cx="9500000" cy="55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SemiBold"/>
                <a:ea typeface="+mn-ea"/>
                <a:cs typeface="Arial"/>
              </a:rPr>
              <a:t>Smart 3D Current Collectors</a:t>
            </a:r>
          </a:p>
        </p:txBody>
      </p:sp>
      <p:sp>
        <p:nvSpPr>
          <p:cNvPr id="302" name="ProductDesc"/>
          <p:cNvSpPr txBox="1"/>
          <p:nvPr/>
        </p:nvSpPr>
        <p:spPr>
          <a:xfrm>
            <a:off x="756000" y="8720000"/>
            <a:ext cx="9500000" cy="900000"/>
          </a:xfrm>
          <a:prstGeom prst="rect">
            <a:avLst/>
          </a:prstGeom>
          <a:no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An engineered 3D metal structure that replaces conventional flat foils inside the cell, coated using the industry’s standard processes – a true drop-in upgrade, not a new material to qualify.</a:t>
            </a:r>
          </a:p>
        </p:txBody>
      </p:sp>
      <p:pic>
        <p:nvPicPr>
          <p:cNvPr id="303" name="Product Photo"/>
          <p:cNvPicPr>
            <a:picLocks noChangeAspect="1"/>
          </p:cNvPicPr>
          <p:nvPr/>
        </p:nvPicPr>
        <p:blipFill>
          <a:blip r:embed="rId4"/>
          <a:stretch>
            <a:fillRect/>
          </a:stretch>
        </p:blipFill>
        <p:spPr>
          <a:xfrm>
            <a:off x="15200000" y="950000"/>
            <a:ext cx="2400000" cy="1039000"/>
          </a:xfrm>
          <a:prstGeom prst="rect">
            <a:avLst/>
          </a:prstGeom>
        </p:spPr>
      </p:pic>
      <p:sp>
        <p:nvSpPr>
          <p:cNvPr id="400" name="StatusLabel2"/>
          <p:cNvSpPr txBox="1"/>
          <p:nvPr/>
        </p:nvSpPr>
        <p:spPr>
          <a:xfrm>
            <a:off x="10756000" y="7700000"/>
            <a:ext cx="6776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A6400"/>
                </a:solidFill>
                <a:effectLst/>
                <a:uLnTx/>
                <a:uFillTx/>
                <a:latin typeface="Figtree SemiBold"/>
                <a:ea typeface="+mn-ea"/>
                <a:cs typeface="Arial"/>
              </a:rPr>
              <a:t>STATUS</a:t>
            </a:r>
          </a:p>
        </p:txBody>
      </p:sp>
      <p:sp>
        <p:nvSpPr>
          <p:cNvPr id="401" name="StatusBody2"/>
          <p:cNvSpPr txBox="1"/>
          <p:nvPr/>
        </p:nvSpPr>
        <p:spPr>
          <a:xfrm>
            <a:off x="10756000" y="8080000"/>
            <a:ext cx="6776000" cy="1350000"/>
          </a:xfrm>
          <a:prstGeom prst="rect">
            <a:avLst/>
          </a:prstGeom>
          <a:noFill/>
        </p:spPr>
        <p:txBody>
          <a:bodyPr wrap="square" lIns="0" tIns="0" rIns="0" bIns="0">
            <a:norm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Announced Addionics Autonomous Architecture™ - built for 24/7 operation.</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Solves accelerated degradation and oversizing under continuous, AI-era cycling.</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500" b="0" i="0" u="none" strike="noStrike" kern="1200" cap="none" spc="0" normalizeH="0" baseline="0" noProof="0" dirty="0">
                <a:ln>
                  <a:noFill/>
                </a:ln>
                <a:solidFill>
                  <a:srgbClr val="444444"/>
                </a:solidFill>
                <a:effectLst/>
                <a:uLnTx/>
                <a:uFillTx/>
                <a:latin typeface="Figtree Light"/>
                <a:ea typeface="+mn-ea"/>
                <a:cs typeface="Arial"/>
              </a:rPr>
              <a:t>Enables larger operating windows for autonomous systems while preserving battery health.</a:t>
            </a:r>
          </a:p>
        </p:txBody>
      </p:sp>
    </p:spTree>
    <p:extLst>
      <p:ext uri="{BB962C8B-B14F-4D97-AF65-F5344CB8AC3E}">
        <p14:creationId xmlns:p14="http://schemas.microsoft.com/office/powerpoint/2010/main" val="4058672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BDA6D-F531-857D-8976-DECECF563300}"/>
              </a:ext>
            </a:extLst>
          </p:cNvPr>
          <p:cNvSpPr>
            <a:spLocks noGrp="1"/>
          </p:cNvSpPr>
          <p:nvPr>
            <p:ph type="title"/>
          </p:nvPr>
        </p:nvSpPr>
        <p:spPr>
          <a:xfrm>
            <a:off x="756000" y="1155790"/>
            <a:ext cx="16776000" cy="807913"/>
          </a:xfrm>
        </p:spPr>
        <p:txBody>
          <a:bodyPr/>
          <a:lstStyle/>
          <a:p>
            <a:r>
              <a:rPr lang="en-IL" dirty="0"/>
              <a:t>Raven</a:t>
            </a:r>
          </a:p>
        </p:txBody>
      </p:sp>
      <p:sp>
        <p:nvSpPr>
          <p:cNvPr id="3" name="Slide Number Placeholder 2">
            <a:extLst>
              <a:ext uri="{FF2B5EF4-FFF2-40B4-BE49-F238E27FC236}">
                <a16:creationId xmlns:a16="http://schemas.microsoft.com/office/drawing/2014/main" id="{DF9E397C-F140-E8A8-74B1-8B92AFAC1AC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08498A-7CA8-B24D-A934-19781A1F027B}" type="slidenum">
              <a:rPr kumimoji="0" lang="en-IL" sz="1400" b="0" i="0" u="none" strike="noStrike" kern="1200" cap="none" spc="0" normalizeH="0" baseline="0" noProof="0" smtClean="0">
                <a:ln>
                  <a:noFill/>
                </a:ln>
                <a:solidFill>
                  <a:srgbClr val="000000"/>
                </a:solidFill>
                <a:effectLst/>
                <a:uLnTx/>
                <a:uFillTx/>
                <a:latin typeface="Figtree" pitchFamily="2" charset="0"/>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IL"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4" name="Footer Placeholder 3">
            <a:extLst>
              <a:ext uri="{FF2B5EF4-FFF2-40B4-BE49-F238E27FC236}">
                <a16:creationId xmlns:a16="http://schemas.microsoft.com/office/drawing/2014/main" id="{24A9F470-9CE3-BC38-585B-A4CD9AA464DC}"/>
              </a:ext>
            </a:extLst>
          </p:cNvPr>
          <p:cNvSpPr>
            <a:spLocks noGrp="1"/>
          </p:cNvSpPr>
          <p:nvPr>
            <p:ph type="ftr" sz="quarter" idx="13"/>
          </p:nvPr>
        </p:nvSpPr>
        <p:spPr>
          <a:xfrm>
            <a:off x="3409408" y="9694864"/>
            <a:ext cx="17532000" cy="21544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L" sz="1400" b="0" i="0" u="none" strike="noStrike" kern="1200" cap="none" spc="0" normalizeH="0" baseline="0" noProof="0" dirty="0">
                <a:ln>
                  <a:noFill/>
                </a:ln>
                <a:solidFill>
                  <a:srgbClr val="000000"/>
                </a:solidFill>
                <a:effectLst/>
                <a:uLnTx/>
                <a:uFillTx/>
                <a:latin typeface="Figtree" pitchFamily="2" charset="0"/>
                <a:ea typeface="+mn-ea"/>
                <a:cs typeface="Arial"/>
              </a:rPr>
              <a:t>Sources: Gartner; Raven customer sites; Pulse 2.0 interview with Roi Abitboul, 2026</a:t>
            </a:r>
            <a:endParaRPr kumimoji="0" lang="he-IL" sz="1400" b="0" i="0" u="none" strike="noStrike" kern="1200" cap="none" spc="0" normalizeH="0" baseline="0" noProof="0" dirty="0">
              <a:ln>
                <a:noFill/>
              </a:ln>
              <a:solidFill>
                <a:srgbClr val="000000"/>
              </a:solidFill>
              <a:effectLst/>
              <a:uLnTx/>
              <a:uFillTx/>
              <a:latin typeface="Figtree" pitchFamily="2" charset="0"/>
              <a:ea typeface="+mn-ea"/>
              <a:cs typeface="Arial"/>
            </a:endParaRPr>
          </a:p>
        </p:txBody>
      </p:sp>
      <p:sp>
        <p:nvSpPr>
          <p:cNvPr id="5" name="Text Placeholder 4">
            <a:extLst>
              <a:ext uri="{FF2B5EF4-FFF2-40B4-BE49-F238E27FC236}">
                <a16:creationId xmlns:a16="http://schemas.microsoft.com/office/drawing/2014/main" id="{9334E3BA-4DF2-87AA-455A-36235243EF18}"/>
              </a:ext>
            </a:extLst>
          </p:cNvPr>
          <p:cNvSpPr>
            <a:spLocks noGrp="1"/>
          </p:cNvSpPr>
          <p:nvPr>
            <p:ph type="body" sz="quarter" idx="14"/>
          </p:nvPr>
        </p:nvSpPr>
        <p:spPr/>
        <p:txBody>
          <a:bodyPr/>
          <a:lstStyle/>
          <a:p>
            <a:r>
              <a:rPr lang="en-IL" dirty="0"/>
              <a:t>Cybersecurity</a:t>
            </a:r>
          </a:p>
        </p:txBody>
      </p:sp>
      <p:sp>
        <p:nvSpPr>
          <p:cNvPr id="6" name="Content Placeholder 5"/>
          <p:cNvSpPr>
            <a:spLocks noGrp="1"/>
          </p:cNvSpPr>
          <p:nvPr>
            <p:ph idx="1"/>
          </p:nvPr>
        </p:nvSpPr>
        <p:spPr>
          <a:xfrm>
            <a:off x="749300" y="1886327"/>
            <a:ext cx="16774110" cy="380682"/>
          </a:xfrm>
        </p:spPr>
        <p:txBody>
          <a:bodyPr/>
          <a:lstStyle/>
          <a:p>
            <a:r>
              <a:rPr lang="en-IL" dirty="0"/>
              <a:t>Runtime protection that stops malicious code </a:t>
            </a:r>
            <a:r>
              <a:rPr lang="en-IL" b="1" dirty="0"/>
              <a:t>before</a:t>
            </a:r>
            <a:r>
              <a:rPr lang="en-IL" dirty="0"/>
              <a:t> it runs </a:t>
            </a:r>
            <a:r>
              <a:rPr lang="en-US" dirty="0"/>
              <a:t>–</a:t>
            </a:r>
            <a:r>
              <a:rPr lang="en-IL" dirty="0"/>
              <a:t> CVE</a:t>
            </a:r>
            <a:r>
              <a:rPr lang="en-US" dirty="0"/>
              <a:t> </a:t>
            </a:r>
            <a:r>
              <a:rPr lang="en-IL" dirty="0"/>
              <a:t>or not</a:t>
            </a:r>
          </a:p>
        </p:txBody>
      </p:sp>
      <p:pic>
        <p:nvPicPr>
          <p:cNvPr id="7" name="Logo"/>
          <p:cNvPicPr>
            <a:picLocks noChangeAspect="1"/>
          </p:cNvPicPr>
          <p:nvPr/>
        </p:nvPicPr>
        <p:blipFill>
          <a:blip r:embed="rId3"/>
          <a:stretch>
            <a:fillRect/>
          </a:stretch>
        </p:blipFill>
        <p:spPr>
          <a:xfrm>
            <a:off x="13894308" y="500000"/>
            <a:ext cx="2057400" cy="800000"/>
          </a:xfrm>
          <a:prstGeom prst="rect">
            <a:avLst/>
          </a:prstGeom>
        </p:spPr>
      </p:pic>
      <p:sp>
        <p:nvSpPr>
          <p:cNvPr id="90" name="Lead"/>
          <p:cNvSpPr txBox="1"/>
          <p:nvPr/>
        </p:nvSpPr>
        <p:spPr>
          <a:xfrm>
            <a:off x="749300" y="2620000"/>
            <a:ext cx="16774110" cy="9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22222"/>
                </a:solidFill>
                <a:effectLst/>
                <a:uLnTx/>
                <a:uFillTx/>
                <a:latin typeface="Figtree SemiBold"/>
                <a:ea typeface="+mn-ea"/>
                <a:cs typeface="Arial"/>
              </a:rPr>
              <a:t>70% of enterprise exploits have no CVE at the time of attack – Raven stops malicious code the moment it would execute, inside the application, in real time.</a:t>
            </a:r>
          </a:p>
        </p:txBody>
      </p:sp>
      <p:sp>
        <p:nvSpPr>
          <p:cNvPr id="201" name="Title 0"/>
          <p:cNvSpPr txBox="1"/>
          <p:nvPr/>
        </p:nvSpPr>
        <p:spPr>
          <a:xfrm>
            <a:off x="756000" y="37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Runtime, Not Reactive</a:t>
            </a:r>
          </a:p>
        </p:txBody>
      </p:sp>
      <p:sp>
        <p:nvSpPr>
          <p:cNvPr id="202" name="Underline 0"/>
          <p:cNvSpPr/>
          <p:nvPr/>
        </p:nvSpPr>
        <p:spPr>
          <a:xfrm>
            <a:off x="756000" y="46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3" name="Body 0"/>
          <p:cNvSpPr txBox="1"/>
          <p:nvPr/>
        </p:nvSpPr>
        <p:spPr>
          <a:xfrm>
            <a:off x="756000" y="47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Patented eBPF-based technology observes real execution inside the running application – no code injection, no instrumentation, under 0.4% CPU overhead.</a:t>
            </a:r>
          </a:p>
        </p:txBody>
      </p:sp>
      <p:sp>
        <p:nvSpPr>
          <p:cNvPr id="204" name="Title 1"/>
          <p:cNvSpPr txBox="1"/>
          <p:nvPr/>
        </p:nvSpPr>
        <p:spPr>
          <a:xfrm>
            <a:off x="5025000" y="37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A $47.55B Market by 2037</a:t>
            </a:r>
          </a:p>
        </p:txBody>
      </p:sp>
      <p:sp>
        <p:nvSpPr>
          <p:cNvPr id="205" name="Underline 1"/>
          <p:cNvSpPr/>
          <p:nvPr/>
        </p:nvSpPr>
        <p:spPr>
          <a:xfrm>
            <a:off x="5025000" y="46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6" name="Body 1"/>
          <p:cNvSpPr txBox="1"/>
          <p:nvPr/>
        </p:nvSpPr>
        <p:spPr>
          <a:xfrm>
            <a:off x="5025000" y="47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The global runtime application self-protection (RASP) market is projected to grow from ~$2.5B in 2026 at a 32.8% CAGR.</a:t>
            </a:r>
          </a:p>
        </p:txBody>
      </p:sp>
      <p:sp>
        <p:nvSpPr>
          <p:cNvPr id="207" name="Card BG 2"/>
          <p:cNvSpPr/>
          <p:nvPr/>
        </p:nvSpPr>
        <p:spPr>
          <a:xfrm>
            <a:off x="9204000" y="3630000"/>
            <a:ext cx="4149000" cy="3420000"/>
          </a:xfrm>
          <a:prstGeom prst="roundRect">
            <a:avLst>
              <a:gd name="adj" fmla="val 4000"/>
            </a:avLst>
          </a:prstGeom>
          <a:solidFill>
            <a:srgbClr val="FFF3E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08" name="Title 2"/>
          <p:cNvSpPr txBox="1"/>
          <p:nvPr/>
        </p:nvSpPr>
        <p:spPr>
          <a:xfrm>
            <a:off x="9294000" y="37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A6400"/>
                </a:solidFill>
                <a:effectLst/>
                <a:uLnTx/>
                <a:uFillTx/>
                <a:latin typeface="Figtree SemiBold"/>
                <a:ea typeface="+mn-ea"/>
                <a:cs typeface="Arial"/>
              </a:rPr>
              <a:t>Platform, Not Point Solution</a:t>
            </a:r>
          </a:p>
        </p:txBody>
      </p:sp>
      <p:sp>
        <p:nvSpPr>
          <p:cNvPr id="209" name="Underline 2"/>
          <p:cNvSpPr/>
          <p:nvPr/>
        </p:nvSpPr>
        <p:spPr>
          <a:xfrm>
            <a:off x="9294000" y="4600000"/>
            <a:ext cx="700000" cy="25400"/>
          </a:xfrm>
          <a:prstGeom prst="rect">
            <a:avLst/>
          </a:prstGeom>
          <a:solidFill>
            <a:srgbClr val="FA640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10" name="Body 2"/>
          <p:cNvSpPr txBox="1"/>
          <p:nvPr/>
        </p:nvSpPr>
        <p:spPr>
          <a:xfrm>
            <a:off x="9294000" y="47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Five runtime modules under one engine – Prevention, AI Agents, Gatekeeper, ADR, and SCA – covering the software factory end to end.</a:t>
            </a:r>
          </a:p>
        </p:txBody>
      </p:sp>
      <p:sp>
        <p:nvSpPr>
          <p:cNvPr id="211" name="Title 3"/>
          <p:cNvSpPr txBox="1"/>
          <p:nvPr/>
        </p:nvSpPr>
        <p:spPr>
          <a:xfrm>
            <a:off x="13563000" y="3750000"/>
            <a:ext cx="3969000" cy="85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08ECA"/>
                </a:solidFill>
                <a:effectLst/>
                <a:uLnTx/>
                <a:uFillTx/>
                <a:latin typeface="Figtree SemiBold"/>
                <a:ea typeface="+mn-ea"/>
                <a:cs typeface="Arial"/>
              </a:rPr>
              <a:t>Already Trusted By</a:t>
            </a:r>
          </a:p>
        </p:txBody>
      </p:sp>
      <p:sp>
        <p:nvSpPr>
          <p:cNvPr id="212" name="Underline 3"/>
          <p:cNvSpPr/>
          <p:nvPr/>
        </p:nvSpPr>
        <p:spPr>
          <a:xfrm>
            <a:off x="13563000" y="4600000"/>
            <a:ext cx="700000" cy="25400"/>
          </a:xfrm>
          <a:prstGeom prst="rect">
            <a:avLst/>
          </a:prstGeom>
          <a:solidFill>
            <a:srgbClr val="508ECA"/>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Light"/>
              <a:ea typeface="+mn-ea"/>
              <a:cs typeface="Arial"/>
            </a:endParaRPr>
          </a:p>
        </p:txBody>
      </p:sp>
      <p:sp>
        <p:nvSpPr>
          <p:cNvPr id="213" name="Body 3"/>
          <p:cNvSpPr txBox="1"/>
          <p:nvPr/>
        </p:nvSpPr>
        <p:spPr>
          <a:xfrm>
            <a:off x="13563000" y="4780000"/>
            <a:ext cx="3969000" cy="27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4444"/>
                </a:solidFill>
                <a:effectLst/>
                <a:uLnTx/>
                <a:uFillTx/>
                <a:latin typeface="Figtree Light"/>
                <a:ea typeface="+mn-ea"/>
                <a:cs typeface="Arial"/>
              </a:rPr>
              <a:t>Favor, SageSure, gopuff, Windward, and Zesty rely on Raven in production, across Kubernetes, containers, and cloud compute.</a:t>
            </a:r>
          </a:p>
        </p:txBody>
      </p:sp>
      <p:sp>
        <p:nvSpPr>
          <p:cNvPr id="300" name="ProductLabel"/>
          <p:cNvSpPr txBox="1"/>
          <p:nvPr/>
        </p:nvSpPr>
        <p:spPr>
          <a:xfrm>
            <a:off x="756000" y="7700000"/>
            <a:ext cx="9500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08ECA"/>
                </a:solidFill>
                <a:effectLst/>
                <a:uLnTx/>
                <a:uFillTx/>
                <a:latin typeface="Figtree SemiBold"/>
                <a:ea typeface="+mn-ea"/>
                <a:cs typeface="Arial"/>
              </a:rPr>
              <a:t>THE PRODUCT</a:t>
            </a:r>
          </a:p>
        </p:txBody>
      </p:sp>
      <p:sp>
        <p:nvSpPr>
          <p:cNvPr id="301" name="ProductTitle"/>
          <p:cNvSpPr txBox="1"/>
          <p:nvPr/>
        </p:nvSpPr>
        <p:spPr>
          <a:xfrm>
            <a:off x="756000" y="8125673"/>
            <a:ext cx="9500000" cy="55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22222"/>
                </a:solidFill>
                <a:effectLst/>
                <a:uLnTx/>
                <a:uFillTx/>
                <a:latin typeface="Figtree SemiBold"/>
                <a:ea typeface="+mn-ea"/>
                <a:cs typeface="Arial"/>
              </a:rPr>
              <a:t>Runtime Protection Suite: Prevention · AI Agents · </a:t>
            </a:r>
            <a:r>
              <a:rPr kumimoji="0" lang="en-US" sz="2000" b="1" i="0" u="none" strike="noStrike" kern="1200" cap="none" spc="0" normalizeH="0" baseline="0" noProof="0" dirty="0">
                <a:ln>
                  <a:noFill/>
                </a:ln>
                <a:solidFill>
                  <a:srgbClr val="222222"/>
                </a:solidFill>
                <a:effectLst/>
                <a:uLnTx/>
                <a:uFillTx/>
                <a:latin typeface="Figtree SemiBold"/>
                <a:ea typeface="+mn-ea"/>
                <a:cs typeface="Arial"/>
              </a:rPr>
              <a:t>Gatekeeper</a:t>
            </a:r>
            <a:r>
              <a:rPr kumimoji="0" lang="en-US" sz="1900" b="1" i="0" u="none" strike="noStrike" kern="1200" cap="none" spc="0" normalizeH="0" baseline="0" noProof="0" dirty="0">
                <a:ln>
                  <a:noFill/>
                </a:ln>
                <a:solidFill>
                  <a:srgbClr val="222222"/>
                </a:solidFill>
                <a:effectLst/>
                <a:uLnTx/>
                <a:uFillTx/>
                <a:latin typeface="Figtree SemiBold"/>
                <a:ea typeface="+mn-ea"/>
                <a:cs typeface="Arial"/>
              </a:rPr>
              <a:t> · ADR · SCA</a:t>
            </a:r>
          </a:p>
        </p:txBody>
      </p:sp>
      <p:sp>
        <p:nvSpPr>
          <p:cNvPr id="302" name="ProductDesc"/>
          <p:cNvSpPr txBox="1"/>
          <p:nvPr/>
        </p:nvSpPr>
        <p:spPr>
          <a:xfrm>
            <a:off x="756000" y="8720000"/>
            <a:ext cx="9500000" cy="900000"/>
          </a:xfrm>
          <a:prstGeom prst="rect">
            <a:avLst/>
          </a:prstGeom>
          <a:noFill/>
        </p:spPr>
        <p:txBody>
          <a:bodyPr wrap="square"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5-minute setup, cloud or on-prem, across Kubernetes, containers, and compute instances – no code changes required.</a:t>
            </a:r>
          </a:p>
        </p:txBody>
      </p:sp>
      <p:sp>
        <p:nvSpPr>
          <p:cNvPr id="400" name="StatusLabel2"/>
          <p:cNvSpPr txBox="1"/>
          <p:nvPr/>
        </p:nvSpPr>
        <p:spPr>
          <a:xfrm>
            <a:off x="10756000" y="7700000"/>
            <a:ext cx="6776000" cy="400000"/>
          </a:xfrm>
          <a:prstGeom prst="rect">
            <a:avLst/>
          </a:prstGeom>
          <a:noFill/>
        </p:spPr>
        <p:txBody>
          <a:bodyPr wrap="square"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A6400"/>
                </a:solidFill>
                <a:effectLst/>
                <a:uLnTx/>
                <a:uFillTx/>
                <a:latin typeface="Figtree SemiBold"/>
                <a:ea typeface="+mn-ea"/>
                <a:cs typeface="Arial"/>
              </a:rPr>
              <a:t>STATUS</a:t>
            </a:r>
          </a:p>
        </p:txBody>
      </p:sp>
      <p:sp>
        <p:nvSpPr>
          <p:cNvPr id="401" name="StatusBody2"/>
          <p:cNvSpPr txBox="1"/>
          <p:nvPr/>
        </p:nvSpPr>
        <p:spPr>
          <a:xfrm>
            <a:off x="10756000" y="8130000"/>
            <a:ext cx="6776000" cy="1200000"/>
          </a:xfrm>
          <a:prstGeom prst="rect">
            <a:avLst/>
          </a:prstGeom>
          <a:noFill/>
        </p:spPr>
        <p:txBody>
          <a:bodyPr wrap="square" lIns="0" tIns="0" rIns="0" bIns="0">
            <a:norm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Selected as one of the Top 10 Promising HLS (Homeland Security) &amp; Dual-Use Startups by HLS.IL.</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444444"/>
                </a:solidFill>
                <a:effectLst/>
                <a:uLnTx/>
                <a:uFillTx/>
                <a:latin typeface="Figtree Light"/>
                <a:ea typeface="+mn-ea"/>
                <a:cs typeface="Arial"/>
              </a:rPr>
              <a:t>Recognized for its mission to help organizations prevent exploits in the AI-driven threat era.</a:t>
            </a:r>
          </a:p>
        </p:txBody>
      </p:sp>
    </p:spTree>
    <p:extLst>
      <p:ext uri="{BB962C8B-B14F-4D97-AF65-F5344CB8AC3E}">
        <p14:creationId xmlns:p14="http://schemas.microsoft.com/office/powerpoint/2010/main" val="2082475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6A65E9-D201-7283-C39D-4BA9E17ED14F}"/>
              </a:ext>
            </a:extLst>
          </p:cNvPr>
          <p:cNvSpPr>
            <a:spLocks noGrp="1"/>
          </p:cNvSpPr>
          <p:nvPr>
            <p:ph type="title"/>
          </p:nvPr>
        </p:nvSpPr>
        <p:spPr>
          <a:xfrm>
            <a:off x="756947" y="3982000"/>
            <a:ext cx="4462754" cy="746358"/>
          </a:xfrm>
        </p:spPr>
        <p:txBody>
          <a:bodyPr/>
          <a:lstStyle/>
          <a:p>
            <a:r>
              <a:rPr lang="en-US" dirty="0"/>
              <a:t>Thank You!</a:t>
            </a:r>
            <a:endParaRPr lang="he-IL" dirty="0"/>
          </a:p>
        </p:txBody>
      </p:sp>
      <p:sp>
        <p:nvSpPr>
          <p:cNvPr id="25" name="Content Placeholder 24">
            <a:extLst>
              <a:ext uri="{FF2B5EF4-FFF2-40B4-BE49-F238E27FC236}">
                <a16:creationId xmlns:a16="http://schemas.microsoft.com/office/drawing/2014/main" id="{0CFF53E6-DDEC-9170-E3A2-19779DC79D69}"/>
              </a:ext>
            </a:extLst>
          </p:cNvPr>
          <p:cNvSpPr>
            <a:spLocks noGrp="1"/>
          </p:cNvSpPr>
          <p:nvPr>
            <p:ph idx="1"/>
          </p:nvPr>
        </p:nvSpPr>
        <p:spPr>
          <a:xfrm>
            <a:off x="756946" y="4793661"/>
            <a:ext cx="4462754" cy="349839"/>
          </a:xfrm>
        </p:spPr>
        <p:txBody>
          <a:bodyPr/>
          <a:lstStyle/>
          <a:p>
            <a:r>
              <a:rPr lang="en-US" dirty="0"/>
              <a:t>ELRONVENTURES.COM</a:t>
            </a:r>
          </a:p>
        </p:txBody>
      </p:sp>
      <p:sp>
        <p:nvSpPr>
          <p:cNvPr id="29" name="Rectangle: Diagonal Corners Rounded 28" descr="A city with tall buildings  Description automatically generated">
            <a:extLst>
              <a:ext uri="{FF2B5EF4-FFF2-40B4-BE49-F238E27FC236}">
                <a16:creationId xmlns:a16="http://schemas.microsoft.com/office/drawing/2014/main" id="{672C27AD-72D6-C794-6A15-91359CA5D2CF}"/>
              </a:ext>
            </a:extLst>
          </p:cNvPr>
          <p:cNvSpPr/>
          <p:nvPr/>
        </p:nvSpPr>
        <p:spPr>
          <a:xfrm>
            <a:off x="6083773" y="531629"/>
            <a:ext cx="11513875" cy="8993606"/>
          </a:xfrm>
          <a:prstGeom prst="round2DiagRect">
            <a:avLst>
              <a:gd name="adj1" fmla="val 1497"/>
              <a:gd name="adj2" fmla="val 0"/>
            </a:avLst>
          </a:prstGeom>
          <a:blipFill>
            <a:blip r:embed="rId2"/>
            <a:stretch>
              <a:fillRect l="-771" r="-827" b="-316"/>
            </a:stretch>
          </a:blip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u="none" strike="noStrike" kern="1200" cap="none" spc="0" normalizeH="0" baseline="0" noProof="0" dirty="0">
              <a:ln>
                <a:noFill/>
              </a:ln>
              <a:solidFill>
                <a:prstClr val="black"/>
              </a:solidFill>
              <a:effectLst/>
              <a:uLnTx/>
              <a:uFillTx/>
              <a:latin typeface="Calibri"/>
              <a:ea typeface="+mn-ea"/>
            </a:endParaRPr>
          </a:p>
        </p:txBody>
      </p:sp>
      <p:sp>
        <p:nvSpPr>
          <p:cNvPr id="3" name="TextBox 10">
            <a:extLst>
              <a:ext uri="{FF2B5EF4-FFF2-40B4-BE49-F238E27FC236}">
                <a16:creationId xmlns:a16="http://schemas.microsoft.com/office/drawing/2014/main" id="{193FEFEF-72AE-9CE6-98F7-49912D0EF0C5}"/>
              </a:ext>
            </a:extLst>
          </p:cNvPr>
          <p:cNvSpPr txBox="1"/>
          <p:nvPr/>
        </p:nvSpPr>
        <p:spPr>
          <a:xfrm>
            <a:off x="742836" y="8392106"/>
            <a:ext cx="2304000" cy="559127"/>
          </a:xfrm>
          <a:prstGeom prst="rect">
            <a:avLst/>
          </a:prstGeom>
        </p:spPr>
        <p:txBody>
          <a:bodyPr wrap="square" lIns="0" tIns="0" rIns="0" bIns="0" rtlCol="0" anchor="t">
            <a:spAutoFit/>
          </a:bodyPr>
          <a:lstStyle/>
          <a:p>
            <a:pPr marL="0" marR="0" lvl="0" indent="0" algn="l" defTabSz="914400" rtl="0" eaLnBrk="1" fontAlgn="auto" latinLnBrk="0" hangingPunct="1">
              <a:lnSpc>
                <a:spcPct val="110000"/>
              </a:lnSpc>
              <a:spcBef>
                <a:spcPts val="0"/>
              </a:spcBef>
              <a:buClrTx/>
              <a:buSzTx/>
              <a:buFontTx/>
              <a:buNone/>
              <a:tabLst/>
              <a:defRPr/>
            </a:pPr>
            <a:r>
              <a:rPr kumimoji="0" lang="en-US" i="0" u="none" strike="noStrike" kern="1200" cap="none" spc="0" normalizeH="0" baseline="0" noProof="0" dirty="0">
                <a:ln>
                  <a:noFill/>
                </a:ln>
                <a:solidFill>
                  <a:schemeClr val="tx2"/>
                </a:solidFill>
                <a:effectLst/>
                <a:uLnTx/>
                <a:uFillTx/>
                <a:latin typeface="+mj-lt"/>
                <a:ea typeface="Open Sans Bold"/>
                <a:cs typeface="Open Sans Bold"/>
                <a:sym typeface="Open Sans Bold"/>
              </a:rPr>
              <a:t>Lisya Bahar Manoah</a:t>
            </a:r>
          </a:p>
          <a:p>
            <a:pPr marL="0" marR="0" lvl="0" indent="0" algn="l" defTabSz="914400" rtl="0" eaLnBrk="1" fontAlgn="auto" latinLnBrk="0" hangingPunct="1">
              <a:lnSpc>
                <a:spcPct val="110000"/>
              </a:lnSpc>
              <a:spcBef>
                <a:spcPts val="0"/>
              </a:spcBef>
              <a:buClrTx/>
              <a:buSzTx/>
              <a:buFontTx/>
              <a:buNone/>
              <a:tabLst/>
              <a:defRPr/>
            </a:pPr>
            <a:r>
              <a:rPr kumimoji="0" lang="en-US" sz="1600" b="0" i="0" u="none" strike="noStrike" kern="1200" cap="none" spc="0" normalizeH="0" baseline="0" noProof="0" dirty="0">
                <a:ln>
                  <a:noFill/>
                </a:ln>
                <a:solidFill>
                  <a:schemeClr val="tx2"/>
                </a:solidFill>
                <a:effectLst/>
                <a:uLnTx/>
                <a:uFillTx/>
                <a:latin typeface="Figtree" pitchFamily="2" charset="0"/>
                <a:ea typeface="Open Sans"/>
                <a:cs typeface="Open Sans"/>
                <a:sym typeface="Open Sans"/>
              </a:rPr>
              <a:t>Active Chairperson</a:t>
            </a:r>
          </a:p>
        </p:txBody>
      </p:sp>
      <p:grpSp>
        <p:nvGrpSpPr>
          <p:cNvPr id="13" name="Group 12">
            <a:extLst>
              <a:ext uri="{FF2B5EF4-FFF2-40B4-BE49-F238E27FC236}">
                <a16:creationId xmlns:a16="http://schemas.microsoft.com/office/drawing/2014/main" id="{CB370E9B-4F2B-353D-BBBC-83C01CBF967E}"/>
              </a:ext>
            </a:extLst>
          </p:cNvPr>
          <p:cNvGrpSpPr/>
          <p:nvPr/>
        </p:nvGrpSpPr>
        <p:grpSpPr>
          <a:xfrm>
            <a:off x="742836" y="9135363"/>
            <a:ext cx="2068097" cy="0"/>
            <a:chOff x="742836" y="6971514"/>
            <a:chExt cx="2068097" cy="0"/>
          </a:xfrm>
        </p:grpSpPr>
        <p:cxnSp>
          <p:nvCxnSpPr>
            <p:cNvPr id="5" name="Straight Connector 4">
              <a:extLst>
                <a:ext uri="{FF2B5EF4-FFF2-40B4-BE49-F238E27FC236}">
                  <a16:creationId xmlns:a16="http://schemas.microsoft.com/office/drawing/2014/main" id="{58D038BE-32BA-AF1A-B01E-28C740B3798B}"/>
                </a:ext>
              </a:extLst>
            </p:cNvPr>
            <p:cNvCxnSpPr>
              <a:cxnSpLocks/>
            </p:cNvCxnSpPr>
            <p:nvPr/>
          </p:nvCxnSpPr>
          <p:spPr>
            <a:xfrm>
              <a:off x="747790" y="6971514"/>
              <a:ext cx="2063143"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E7FD1A8-FF19-F318-B24B-CB38C151A549}"/>
                </a:ext>
              </a:extLst>
            </p:cNvPr>
            <p:cNvCxnSpPr>
              <a:cxnSpLocks/>
            </p:cNvCxnSpPr>
            <p:nvPr/>
          </p:nvCxnSpPr>
          <p:spPr>
            <a:xfrm>
              <a:off x="742836" y="6971514"/>
              <a:ext cx="50176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grpSp>
      <p:sp>
        <p:nvSpPr>
          <p:cNvPr id="8" name="TextBox 10">
            <a:extLst>
              <a:ext uri="{FF2B5EF4-FFF2-40B4-BE49-F238E27FC236}">
                <a16:creationId xmlns:a16="http://schemas.microsoft.com/office/drawing/2014/main" id="{57EC49EA-BCCD-98C8-56E7-206C6FE08617}"/>
              </a:ext>
            </a:extLst>
          </p:cNvPr>
          <p:cNvSpPr txBox="1"/>
          <p:nvPr/>
        </p:nvSpPr>
        <p:spPr>
          <a:xfrm>
            <a:off x="742836" y="9258881"/>
            <a:ext cx="2304000" cy="254429"/>
          </a:xfrm>
          <a:prstGeom prst="rect">
            <a:avLst/>
          </a:prstGeom>
        </p:spPr>
        <p:txBody>
          <a:bodyPr wrap="square" lIns="0" tIns="0" rIns="0" bIns="0" rtlCol="0" anchor="t">
            <a:spAutoFit/>
          </a:bodyPr>
          <a:lstStyle/>
          <a:p>
            <a:pPr marL="0" marR="0" lvl="0" indent="0" algn="l" defTabSz="914400" eaLnBrk="1" fontAlgn="auto" latinLnBrk="0" hangingPunct="1">
              <a:lnSpc>
                <a:spcPct val="110000"/>
              </a:lnSpc>
              <a:spcBef>
                <a:spcPts val="0"/>
              </a:spcBef>
              <a:buClrTx/>
              <a:buSzTx/>
              <a:buFontTx/>
              <a:buNone/>
              <a:tabLst/>
              <a:defRPr/>
            </a:pPr>
            <a:r>
              <a:rPr kumimoji="0" lang="en-US" sz="1600" b="0" i="0" u="none" strike="noStrike" kern="1200" cap="none" spc="0" normalizeH="0" baseline="0" noProof="0" dirty="0">
                <a:ln>
                  <a:noFill/>
                </a:ln>
                <a:solidFill>
                  <a:schemeClr val="tx2"/>
                </a:solidFill>
                <a:effectLst/>
                <a:uLnTx/>
                <a:uFillTx/>
                <a:latin typeface="Figtree" pitchFamily="2" charset="0"/>
                <a:ea typeface="Open Sans"/>
                <a:cs typeface="Open Sans"/>
                <a:sym typeface="Open Sans"/>
                <a:hlinkClick r:id="rId3">
                  <a:extLst>
                    <a:ext uri="{A12FA001-AC4F-418D-AE19-62706E023703}">
                      <ahyp:hlinkClr xmlns:ahyp="http://schemas.microsoft.com/office/drawing/2018/hyperlinkcolor" val="tx"/>
                    </a:ext>
                  </a:extLst>
                </a:hlinkClick>
              </a:rPr>
              <a:t>lisya@elron.com</a:t>
            </a:r>
            <a:endParaRPr kumimoji="0" lang="en-US" sz="1600" b="0" i="0" u="none" strike="noStrike" kern="1200" cap="none" spc="0" normalizeH="0" baseline="0" noProof="0" dirty="0">
              <a:ln>
                <a:noFill/>
              </a:ln>
              <a:solidFill>
                <a:schemeClr val="tx2"/>
              </a:solidFill>
              <a:effectLst/>
              <a:uLnTx/>
              <a:uFillTx/>
              <a:latin typeface="Figtree" pitchFamily="2" charset="0"/>
              <a:ea typeface="Open Sans"/>
              <a:cs typeface="Open Sans"/>
              <a:sym typeface="Open Sans"/>
            </a:endParaRPr>
          </a:p>
        </p:txBody>
      </p:sp>
      <p:sp>
        <p:nvSpPr>
          <p:cNvPr id="10" name="TextBox 10">
            <a:extLst>
              <a:ext uri="{FF2B5EF4-FFF2-40B4-BE49-F238E27FC236}">
                <a16:creationId xmlns:a16="http://schemas.microsoft.com/office/drawing/2014/main" id="{847A72F7-05E1-03D5-7807-87017CEF1177}"/>
              </a:ext>
            </a:extLst>
          </p:cNvPr>
          <p:cNvSpPr txBox="1"/>
          <p:nvPr/>
        </p:nvSpPr>
        <p:spPr>
          <a:xfrm>
            <a:off x="3413304" y="8392106"/>
            <a:ext cx="2304000" cy="559127"/>
          </a:xfrm>
          <a:prstGeom prst="rect">
            <a:avLst/>
          </a:prstGeom>
        </p:spPr>
        <p:txBody>
          <a:bodyPr wrap="square" lIns="0" tIns="0" rIns="0" bIns="0" rtlCol="0" anchor="t">
            <a:spAutoFit/>
          </a:bodyPr>
          <a:lstStyle/>
          <a:p>
            <a:pPr lvl="0">
              <a:lnSpc>
                <a:spcPct val="110000"/>
              </a:lnSpc>
              <a:defRPr/>
            </a:pPr>
            <a:r>
              <a:rPr lang="en-US" dirty="0">
                <a:solidFill>
                  <a:schemeClr val="tx2"/>
                </a:solidFill>
                <a:latin typeface="+mj-lt"/>
                <a:ea typeface="Open Sans Bold"/>
                <a:cs typeface="Open Sans Bold"/>
                <a:sym typeface="Open Sans Bold"/>
              </a:rPr>
              <a:t>Yaniv </a:t>
            </a:r>
            <a:r>
              <a:rPr lang="en-US" dirty="0" err="1">
                <a:solidFill>
                  <a:schemeClr val="tx2"/>
                </a:solidFill>
                <a:latin typeface="+mj-lt"/>
                <a:ea typeface="Open Sans Bold"/>
                <a:cs typeface="Open Sans Bold"/>
                <a:sym typeface="Open Sans Bold"/>
              </a:rPr>
              <a:t>Shnieder</a:t>
            </a:r>
            <a:endParaRPr lang="en-US" dirty="0">
              <a:solidFill>
                <a:schemeClr val="tx2"/>
              </a:solidFill>
              <a:latin typeface="+mj-lt"/>
              <a:ea typeface="Open Sans Bold"/>
              <a:cs typeface="Open Sans Bold"/>
              <a:sym typeface="Open Sans Bold"/>
            </a:endParaRPr>
          </a:p>
          <a:p>
            <a:pPr lvl="0">
              <a:lnSpc>
                <a:spcPct val="110000"/>
              </a:lnSpc>
              <a:defRPr/>
            </a:pPr>
            <a:r>
              <a:rPr kumimoji="0" lang="en-US" sz="1600" b="0" i="0" u="none" strike="noStrike" kern="1200" cap="none" spc="0" normalizeH="0" baseline="0" noProof="0" dirty="0">
                <a:ln>
                  <a:noFill/>
                </a:ln>
                <a:solidFill>
                  <a:schemeClr val="tx2"/>
                </a:solidFill>
                <a:effectLst/>
                <a:uLnTx/>
                <a:uFillTx/>
                <a:latin typeface="Figtree" pitchFamily="2" charset="0"/>
                <a:ea typeface="Open Sans"/>
                <a:cs typeface="Open Sans"/>
                <a:sym typeface="Open Sans"/>
              </a:rPr>
              <a:t>CEO</a:t>
            </a:r>
            <a:endParaRPr kumimoji="0" lang="en-US" b="0" i="0" u="none" strike="noStrike" kern="1200" cap="none" spc="0" normalizeH="0" baseline="0" noProof="0" dirty="0">
              <a:ln>
                <a:noFill/>
              </a:ln>
              <a:solidFill>
                <a:schemeClr val="tx2"/>
              </a:solidFill>
              <a:effectLst/>
              <a:uLnTx/>
              <a:uFillTx/>
              <a:latin typeface="Figtree" pitchFamily="2" charset="0"/>
              <a:ea typeface="Open Sans"/>
              <a:cs typeface="Open Sans"/>
              <a:sym typeface="Open Sans"/>
            </a:endParaRPr>
          </a:p>
        </p:txBody>
      </p:sp>
      <p:sp>
        <p:nvSpPr>
          <p:cNvPr id="2" name="TextBox 10">
            <a:hlinkClick r:id="rId4"/>
            <a:extLst>
              <a:ext uri="{FF2B5EF4-FFF2-40B4-BE49-F238E27FC236}">
                <a16:creationId xmlns:a16="http://schemas.microsoft.com/office/drawing/2014/main" id="{C25E56B5-1C56-6028-A987-F2BFCB6F6E65}"/>
              </a:ext>
            </a:extLst>
          </p:cNvPr>
          <p:cNvSpPr txBox="1"/>
          <p:nvPr/>
        </p:nvSpPr>
        <p:spPr>
          <a:xfrm>
            <a:off x="3413304" y="9258881"/>
            <a:ext cx="2304000" cy="254429"/>
          </a:xfrm>
          <a:prstGeom prst="rect">
            <a:avLst/>
          </a:prstGeom>
        </p:spPr>
        <p:txBody>
          <a:bodyPr wrap="square" lIns="0" tIns="0" rIns="0" bIns="0" rtlCol="0" anchor="t">
            <a:spAutoFit/>
          </a:bodyPr>
          <a:lstStyle/>
          <a:p>
            <a:pPr>
              <a:lnSpc>
                <a:spcPct val="110000"/>
              </a:lnSpc>
              <a:defRPr/>
            </a:pPr>
            <a:r>
              <a:rPr lang="en-US" sz="1600" u="sng" dirty="0" err="1">
                <a:solidFill>
                  <a:schemeClr val="tx2"/>
                </a:solidFill>
                <a:latin typeface="Figtree" pitchFamily="2" charset="0"/>
                <a:ea typeface="Open Sans"/>
                <a:cs typeface="Open Sans"/>
                <a:sym typeface="Open Sans Bold"/>
              </a:rPr>
              <a:t>yaniv@elron.com</a:t>
            </a:r>
            <a:endParaRPr lang="en-US" sz="1600" u="sng" dirty="0">
              <a:solidFill>
                <a:schemeClr val="tx2"/>
              </a:solidFill>
              <a:latin typeface="Figtree" pitchFamily="2" charset="0"/>
              <a:ea typeface="Open Sans"/>
              <a:cs typeface="Open Sans"/>
              <a:sym typeface="Open Sans"/>
            </a:endParaRPr>
          </a:p>
        </p:txBody>
      </p:sp>
      <p:grpSp>
        <p:nvGrpSpPr>
          <p:cNvPr id="17" name="Group 16">
            <a:extLst>
              <a:ext uri="{FF2B5EF4-FFF2-40B4-BE49-F238E27FC236}">
                <a16:creationId xmlns:a16="http://schemas.microsoft.com/office/drawing/2014/main" id="{8335E096-69DB-609B-E3FB-78C3873CD793}"/>
              </a:ext>
            </a:extLst>
          </p:cNvPr>
          <p:cNvGrpSpPr/>
          <p:nvPr/>
        </p:nvGrpSpPr>
        <p:grpSpPr>
          <a:xfrm>
            <a:off x="3413304" y="9135363"/>
            <a:ext cx="2068097" cy="0"/>
            <a:chOff x="742836" y="6971514"/>
            <a:chExt cx="2068097" cy="0"/>
          </a:xfrm>
        </p:grpSpPr>
        <p:cxnSp>
          <p:nvCxnSpPr>
            <p:cNvPr id="18" name="Straight Connector 17">
              <a:extLst>
                <a:ext uri="{FF2B5EF4-FFF2-40B4-BE49-F238E27FC236}">
                  <a16:creationId xmlns:a16="http://schemas.microsoft.com/office/drawing/2014/main" id="{4ED7252F-FEE9-365D-5CA5-69B67B275553}"/>
                </a:ext>
              </a:extLst>
            </p:cNvPr>
            <p:cNvCxnSpPr>
              <a:cxnSpLocks/>
            </p:cNvCxnSpPr>
            <p:nvPr/>
          </p:nvCxnSpPr>
          <p:spPr>
            <a:xfrm>
              <a:off x="747790" y="6971514"/>
              <a:ext cx="2063143" cy="0"/>
            </a:xfrm>
            <a:prstGeom prst="line">
              <a:avLst/>
            </a:prstGeom>
            <a:ln w="12700">
              <a:solidFill>
                <a:srgbClr val="508ECA"/>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1CEC30D9-1E1D-FBBD-9F2A-265C95812250}"/>
                </a:ext>
              </a:extLst>
            </p:cNvPr>
            <p:cNvCxnSpPr>
              <a:cxnSpLocks/>
            </p:cNvCxnSpPr>
            <p:nvPr/>
          </p:nvCxnSpPr>
          <p:spPr>
            <a:xfrm>
              <a:off x="742836" y="6971514"/>
              <a:ext cx="501764" cy="0"/>
            </a:xfrm>
            <a:prstGeom prst="line">
              <a:avLst/>
            </a:prstGeom>
            <a:ln w="88900">
              <a:solidFill>
                <a:srgbClr val="508ECA"/>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31847820"/>
      </p:ext>
    </p:extLst>
  </p:cSld>
  <p:clrMapOvr>
    <a:masterClrMapping/>
  </p:clrMapOvr>
</p:sld>
</file>

<file path=ppt/theme/theme1.xml><?xml version="1.0" encoding="utf-8"?>
<a:theme xmlns:a="http://schemas.openxmlformats.org/drawingml/2006/main" name="Elron 2025">
  <a:themeElements>
    <a:clrScheme name="Elron_EverGrowth">
      <a:dk1>
        <a:srgbClr val="000000"/>
      </a:dk1>
      <a:lt1>
        <a:sysClr val="window" lastClr="FFFFFF"/>
      </a:lt1>
      <a:dk2>
        <a:srgbClr val="595959"/>
      </a:dk2>
      <a:lt2>
        <a:srgbClr val="F2F2F2"/>
      </a:lt2>
      <a:accent1>
        <a:srgbClr val="FC6620"/>
      </a:accent1>
      <a:accent2>
        <a:srgbClr val="508ECA"/>
      </a:accent2>
      <a:accent3>
        <a:srgbClr val="F2F2F2"/>
      </a:accent3>
      <a:accent4>
        <a:srgbClr val="000000"/>
      </a:accent4>
      <a:accent5>
        <a:srgbClr val="FFFFFF"/>
      </a:accent5>
      <a:accent6>
        <a:srgbClr val="20476C"/>
      </a:accent6>
      <a:hlink>
        <a:srgbClr val="595959"/>
      </a:hlink>
      <a:folHlink>
        <a:srgbClr val="508ECA"/>
      </a:folHlink>
    </a:clrScheme>
    <a:fontScheme name="Elron">
      <a:majorFont>
        <a:latin typeface="Figtree SemiBold"/>
        <a:ea typeface=""/>
        <a:cs typeface="Times New Roman"/>
      </a:majorFont>
      <a:minorFont>
        <a:latin typeface="Figtree Light"/>
        <a:ea typeface=""/>
        <a:cs typeface="Aria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Custom Design">
  <a:themeElements>
    <a:clrScheme name="elron">
      <a:dk1>
        <a:srgbClr val="000000"/>
      </a:dk1>
      <a:lt1>
        <a:srgbClr val="FFFFFF"/>
      </a:lt1>
      <a:dk2>
        <a:srgbClr val="44546A"/>
      </a:dk2>
      <a:lt2>
        <a:srgbClr val="E7E6E6"/>
      </a:lt2>
      <a:accent1>
        <a:srgbClr val="1E5CA7"/>
      </a:accent1>
      <a:accent2>
        <a:srgbClr val="518DCA"/>
      </a:accent2>
      <a:accent3>
        <a:srgbClr val="585857"/>
      </a:accent3>
      <a:accent4>
        <a:srgbClr val="393E3C"/>
      </a:accent4>
      <a:accent5>
        <a:srgbClr val="7BC1DC"/>
      </a:accent5>
      <a:accent6>
        <a:srgbClr val="C8DCE6"/>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Elron 2025">
  <a:themeElements>
    <a:clrScheme name="Elron_EverGrowth">
      <a:dk1>
        <a:srgbClr val="000000"/>
      </a:dk1>
      <a:lt1>
        <a:sysClr val="window" lastClr="FFFFFF"/>
      </a:lt1>
      <a:dk2>
        <a:srgbClr val="595959"/>
      </a:dk2>
      <a:lt2>
        <a:srgbClr val="F2F2F2"/>
      </a:lt2>
      <a:accent1>
        <a:srgbClr val="FC6620"/>
      </a:accent1>
      <a:accent2>
        <a:srgbClr val="508ECA"/>
      </a:accent2>
      <a:accent3>
        <a:srgbClr val="F2F2F2"/>
      </a:accent3>
      <a:accent4>
        <a:srgbClr val="000000"/>
      </a:accent4>
      <a:accent5>
        <a:srgbClr val="FFFFFF"/>
      </a:accent5>
      <a:accent6>
        <a:srgbClr val="20476C"/>
      </a:accent6>
      <a:hlink>
        <a:srgbClr val="595959"/>
      </a:hlink>
      <a:folHlink>
        <a:srgbClr val="508ECA"/>
      </a:folHlink>
    </a:clrScheme>
    <a:fontScheme name="Elron">
      <a:majorFont>
        <a:latin typeface="Figtree SemiBold"/>
        <a:ea typeface=""/>
        <a:cs typeface="Times New Roman"/>
      </a:majorFont>
      <a:minorFont>
        <a:latin typeface="Figtree Light"/>
        <a:ea typeface=""/>
        <a:cs typeface="Aria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46072</TotalTime>
  <Words>4088</Words>
  <Application>Microsoft Office PowerPoint</Application>
  <PresentationFormat>Custom</PresentationFormat>
  <Paragraphs>461</Paragraphs>
  <Slides>21</Slides>
  <Notes>17</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21</vt:i4>
      </vt:variant>
    </vt:vector>
  </HeadingPairs>
  <TitlesOfParts>
    <vt:vector size="34" baseType="lpstr">
      <vt:lpstr>MuktaMahee Light</vt:lpstr>
      <vt:lpstr>Arial</vt:lpstr>
      <vt:lpstr>Figtree Light</vt:lpstr>
      <vt:lpstr>Figtree</vt:lpstr>
      <vt:lpstr>Times New Roman</vt:lpstr>
      <vt:lpstr>Figtree SemiBold</vt:lpstr>
      <vt:lpstr>Aptos</vt:lpstr>
      <vt:lpstr>Open Sans</vt:lpstr>
      <vt:lpstr>Calibri</vt:lpstr>
      <vt:lpstr>Open Sans SemiBold</vt:lpstr>
      <vt:lpstr>Elron 2025</vt:lpstr>
      <vt:lpstr>4_Custom Design</vt:lpstr>
      <vt:lpstr>1_Elron 2025</vt:lpstr>
      <vt:lpstr>Investor Presentation</vt:lpstr>
      <vt:lpstr>Disclaimer</vt:lpstr>
      <vt:lpstr>Elron Ventures Corporate Overview</vt:lpstr>
      <vt:lpstr>PowerPoint Presentation</vt:lpstr>
      <vt:lpstr>Elron Snapshot </vt:lpstr>
      <vt:lpstr>PowerPoint Presentation</vt:lpstr>
      <vt:lpstr>VC Market Trends - Q2 2026</vt:lpstr>
      <vt:lpstr>RDC: Elron and Rafael’s Partnership INVESTMENT VEHICLE &amp; NEW M&amp;A GROWTH ENGINE</vt:lpstr>
      <vt:lpstr>PowerPoint Presentation</vt:lpstr>
      <vt:lpstr>PowerPoint Presentation</vt:lpstr>
      <vt:lpstr>Elron’s Early-Stage Cybersecurity Micro-Fund: Our Deal Flow Engine Powered by CISOs, VARs, and Cyber &amp; AI Experts </vt:lpstr>
      <vt:lpstr>Knowledge &amp; Experience Combined </vt:lpstr>
      <vt:lpstr>Elron’s joint team with Rafael </vt:lpstr>
      <vt:lpstr>PowerPoint Presentation</vt:lpstr>
      <vt:lpstr>Elron Portfolio Snapshot</vt:lpstr>
      <vt:lpstr>Portfolio Overview</vt:lpstr>
      <vt:lpstr>Portfolio Overview:</vt:lpstr>
      <vt:lpstr>CyberRidge</vt:lpstr>
      <vt:lpstr>Addionics</vt:lpstr>
      <vt:lpstr>Raven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ELRON - 29-5-2025.pptx</dc:title>
  <dc:creator>User</dc:creator>
  <cp:lastModifiedBy>Rony Sharon</cp:lastModifiedBy>
  <cp:revision>427</cp:revision>
  <cp:lastPrinted>2026-08-12T08:34:15Z</cp:lastPrinted>
  <dcterms:created xsi:type="dcterms:W3CDTF">2006-08-16T00:00:00Z</dcterms:created>
  <dcterms:modified xsi:type="dcterms:W3CDTF">2026-09-07T15:17:40Z</dcterms:modified>
  <dc:identifier>DAGpwuyrgMM</dc:identifier>
</cp:coreProperties>
</file>